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63" r:id="rId4"/>
    <p:sldId id="265" r:id="rId5"/>
    <p:sldId id="266" r:id="rId6"/>
    <p:sldId id="267" r:id="rId7"/>
    <p:sldId id="256" r:id="rId8"/>
    <p:sldId id="257" r:id="rId9"/>
    <p:sldId id="258" r:id="rId10"/>
    <p:sldId id="268" r:id="rId11"/>
    <p:sldId id="269" r:id="rId12"/>
    <p:sldId id="261" r:id="rId13"/>
    <p:sldId id="270" r:id="rId14"/>
    <p:sldId id="26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81" r:id="rId26"/>
    <p:sldId id="282" r:id="rId27"/>
    <p:sldId id="283" r:id="rId28"/>
    <p:sldId id="259" r:id="rId29"/>
    <p:sldId id="285" r:id="rId30"/>
    <p:sldId id="286" r:id="rId31"/>
    <p:sldId id="287" r:id="rId32"/>
    <p:sldId id="288" r:id="rId33"/>
    <p:sldId id="289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685800"/>
            <a:fld id="{F509AE94-F2B2-4F59-B1C6-4C3AC31CDE9B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 defTabSz="685800"/>
              <a:t>10.02.2022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0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5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2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21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1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5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9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7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8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22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7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86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02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26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685800"/>
            <a:fld id="{F509AE94-F2B2-4F59-B1C6-4C3AC31CDE9B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 defTabSz="685800"/>
              <a:t>10.02.2022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2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4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2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46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0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7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10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2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7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8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3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52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2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91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7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fld id="{F509AE94-F2B2-4F59-B1C6-4C3AC31CDE9B}" type="datetimeFigureOut">
              <a:rPr lang="ru-RU" smtClean="0">
                <a:solidFill>
                  <a:srgbClr val="B31166"/>
                </a:solidFill>
              </a:rPr>
              <a:pPr defTabSz="685800"/>
              <a:t>10.02.2022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685800"/>
            <a:fld id="{75329D15-40CB-4189-AC65-52DD1F2D115B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9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урок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формирования функциональной грамотности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135088"/>
          </a:xfrm>
        </p:spPr>
        <p:txBody>
          <a:bodyPr>
            <a:normAutofit fontScale="70000" lnSpcReduction="20000"/>
          </a:bodyPr>
          <a:lstStyle/>
          <a:p>
            <a:pPr algn="r"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Воронин С.С.,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«Гимназия №80 г. Челябинска»,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русского языка и литературы</a:t>
            </a: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Кащеева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О.П.,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истории и обществознания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«Гимназия №80 г. Челябинска»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97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Предметное содержание для формирования функциональной грамотности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068" y="1268760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Вашему вниманию представлен фрагмент из книги одного из самых известных философов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XX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века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</a:rPr>
              <a:t>Карла </a:t>
            </a:r>
            <a:r>
              <a:rPr lang="ru-RU" i="1" dirty="0" err="1">
                <a:solidFill>
                  <a:srgbClr val="000000"/>
                </a:solidFill>
                <a:latin typeface="Times New Roman"/>
                <a:ea typeface="Calibri"/>
              </a:rPr>
              <a:t>По́ппера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(1902 – 1994).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Его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</a:rPr>
              <a:t>работа «Открытое общество и его враги»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(1938 – 1943) входит в список ста лучших научных трудов XX века в области политической философии.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 СССР не издавалась.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 России впервые была издана в 1992 году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44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Мини - дискуссия 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5"/>
            <a:ext cx="2688828" cy="34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3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66623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«Если мы думаем, что история прогрессирует или что мы вынуждены прогрессировать, то мы совершаем такую же ошибку, как и те, кто верит, что история имеет смысл, который может быть в ней открыт, а не придан ей. Ведь прогрессировать — значит двигаться к некой цели, которая существует для нас как для человеческих существ. Для „истории“ это невозможно. Прогрессировать можем только мы, человеческие индивидуумы, и мы можем делать это, защищая и усиливая те демократические институты, от которых зависит свобода, а вместе с тем и прогресс. Мы достигнем в этом больших успехов, если глубже осознаем тот факт, что прогресс зависит от нас, от нашей бдительности, от наших усилий, от ясности нашей концепции относительно наших целей и реалистического выбора таких целей».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/>
            <a:endParaRPr lang="ru-RU" dirty="0"/>
          </a:p>
          <a:p>
            <a:pPr indent="450215" algn="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(Поппер К. Открытое общество и его враги. — М., 1992. — Т. 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II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</a:rPr>
              <a:t> — С.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322)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577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872" y="548680"/>
            <a:ext cx="8352928" cy="936104"/>
          </a:xfrm>
        </p:spPr>
        <p:txBody>
          <a:bodyPr>
            <a:normAutofit fontScale="90000"/>
          </a:bodyPr>
          <a:lstStyle/>
          <a:p>
            <a:pPr marL="342900" lvl="0">
              <a:spcBef>
                <a:spcPct val="20000"/>
              </a:spcBef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в группах</a:t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	</a:t>
            </a:r>
          </a:p>
          <a:p>
            <a:pPr indent="0" algn="just">
              <a:buNone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Разделимся на группы и в совместном обсуждении попытаемся подтвердить </a:t>
            </a:r>
          </a:p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каждый тезис примерами из истории или </a:t>
            </a:r>
            <a:r>
              <a:rPr lang="ru-RU" i="1" dirty="0">
                <a:solidFill>
                  <a:srgbClr val="0070C0"/>
                </a:solidFill>
                <a:latin typeface="Times New Roman"/>
              </a:rPr>
              <a:t>современной действительности</a:t>
            </a:r>
            <a:r>
              <a:rPr lang="ru-RU" sz="1600" dirty="0">
                <a:solidFill>
                  <a:srgbClr val="0070C0"/>
                </a:solidFill>
                <a:latin typeface="Times New Roman"/>
              </a:rPr>
              <a:t> </a:t>
            </a:r>
          </a:p>
          <a:p>
            <a:pPr indent="0" algn="just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04580"/>
              </p:ext>
            </p:extLst>
          </p:nvPr>
        </p:nvGraphicFramePr>
        <p:xfrm>
          <a:off x="611561" y="1772816"/>
          <a:ext cx="8075239" cy="158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155">
                  <a:extLst>
                    <a:ext uri="{9D8B030D-6E8A-4147-A177-3AD203B41FA5}">
                      <a16:colId xmlns:a16="http://schemas.microsoft.com/office/drawing/2014/main" xmlns="" val="3007098138"/>
                    </a:ext>
                  </a:extLst>
                </a:gridCol>
                <a:gridCol w="2819873">
                  <a:extLst>
                    <a:ext uri="{9D8B030D-6E8A-4147-A177-3AD203B41FA5}">
                      <a16:colId xmlns:a16="http://schemas.microsoft.com/office/drawing/2014/main" xmlns="" val="2970446024"/>
                    </a:ext>
                  </a:extLst>
                </a:gridCol>
                <a:gridCol w="2085027">
                  <a:extLst>
                    <a:ext uri="{9D8B030D-6E8A-4147-A177-3AD203B41FA5}">
                      <a16:colId xmlns:a16="http://schemas.microsoft.com/office/drawing/2014/main" xmlns="" val="1460609982"/>
                    </a:ext>
                  </a:extLst>
                </a:gridCol>
                <a:gridCol w="2810184">
                  <a:extLst>
                    <a:ext uri="{9D8B030D-6E8A-4147-A177-3AD203B41FA5}">
                      <a16:colId xmlns:a16="http://schemas.microsoft.com/office/drawing/2014/main" xmlns="" val="576500151"/>
                    </a:ext>
                  </a:extLst>
                </a:gridCol>
              </a:tblGrid>
              <a:tr h="1584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тезисы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для обсуждения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91743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0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491"/>
              </p:ext>
            </p:extLst>
          </p:nvPr>
        </p:nvGraphicFramePr>
        <p:xfrm>
          <a:off x="179512" y="116631"/>
          <a:ext cx="8856984" cy="6839278"/>
        </p:xfrm>
        <a:graphic>
          <a:graphicData uri="http://schemas.openxmlformats.org/drawingml/2006/table">
            <a:tbl>
              <a:tblPr firstRow="1" firstCol="1" bandRow="1"/>
              <a:tblGrid>
                <a:gridCol w="395022">
                  <a:extLst>
                    <a:ext uri="{9D8B030D-6E8A-4147-A177-3AD203B41FA5}">
                      <a16:colId xmlns:a16="http://schemas.microsoft.com/office/drawing/2014/main" xmlns="" val="1659642058"/>
                    </a:ext>
                  </a:extLst>
                </a:gridCol>
                <a:gridCol w="3205378">
                  <a:extLst>
                    <a:ext uri="{9D8B030D-6E8A-4147-A177-3AD203B41FA5}">
                      <a16:colId xmlns:a16="http://schemas.microsoft.com/office/drawing/2014/main" xmlns="" val="193301338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3757585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514800682"/>
                    </a:ext>
                  </a:extLst>
                </a:gridCol>
              </a:tblGrid>
              <a:tr h="93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тезисы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для обсуждения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858775"/>
                  </a:ext>
                </a:extLst>
              </a:tr>
              <a:tr h="2019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изменения, одновременно происходящие в обществе, могут быть разнонаправленными: прогресс в одной области может сопровождаться регрессом в другой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Какова связь между индустриальным развитием и ухудшением состояния окружающей среды?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72618"/>
                  </a:ext>
                </a:extLst>
              </a:tr>
              <a:tr h="1819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Прогрессивные сдвиги в той или иной области зачастую имеют не только положительные, но и отрицательные последствия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Каковы последствия добычи нефти на морском шельфе? Каковы последствия быстрой автомобилизации в крупных городах?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928671"/>
                  </a:ext>
                </a:extLst>
              </a:tr>
              <a:tr h="192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Ускоренный прогресс нередко оплачивался высокой ценой, когда в жертву прогрессу приносились целые поколения людей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64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61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08040"/>
              </p:ext>
            </p:extLst>
          </p:nvPr>
        </p:nvGraphicFramePr>
        <p:xfrm>
          <a:off x="-34404" y="7931"/>
          <a:ext cx="9134748" cy="688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928">
                  <a:extLst>
                    <a:ext uri="{9D8B030D-6E8A-4147-A177-3AD203B41FA5}">
                      <a16:colId xmlns:a16="http://schemas.microsoft.com/office/drawing/2014/main" xmlns="" val="892928226"/>
                    </a:ext>
                  </a:extLst>
                </a:gridCol>
                <a:gridCol w="5210820">
                  <a:extLst>
                    <a:ext uri="{9D8B030D-6E8A-4147-A177-3AD203B41FA5}">
                      <a16:colId xmlns:a16="http://schemas.microsoft.com/office/drawing/2014/main" xmlns="" val="2642000496"/>
                    </a:ext>
                  </a:extLst>
                </a:gridCol>
              </a:tblGrid>
              <a:tr h="27424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 зрения на критерии прогресса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8230563"/>
                  </a:ext>
                </a:extLst>
              </a:tr>
              <a:tr h="548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Монтескье (1689 – 1775)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законодательства стран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1028452"/>
                  </a:ext>
                </a:extLst>
              </a:tr>
              <a:tr h="548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Вольтер (1694 – 1778)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просвещения,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торжество разума человека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048307"/>
                  </a:ext>
                </a:extLst>
              </a:tr>
              <a:tr h="548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 Сен-Симон (1760 – 1825)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Фурье (1772 – 1837)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эксплуатации человека человеком, счастье людей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4457038"/>
                  </a:ext>
                </a:extLst>
              </a:tr>
              <a:tr h="548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Гегель (1770 – 1831)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Зрелость свободы общества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531836"/>
                  </a:ext>
                </a:extLst>
              </a:tr>
              <a:tr h="1096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 Герцен (1812 – 1870), Н. Чернышевский (1828 – 1889),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 Добролюбов (1836 – 1861)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просвещения,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знаний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532333"/>
                  </a:ext>
                </a:extLst>
              </a:tr>
              <a:tr h="82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 Маркс (1818 – 1883)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производства, овладение природой,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одной формации другой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7351140"/>
                  </a:ext>
                </a:extLst>
              </a:tr>
              <a:tr h="82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Л.Н. Толстой (1828 – 1910)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2559934"/>
                  </a:ext>
                </a:extLst>
              </a:tr>
              <a:tr h="1098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235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69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критерий прогресса, по сути, выделил Л.Н. Толстой? Проанализируйте его афоризм и дополните таблицу: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«Закон прогресса, или совершенствования,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 в душе каждого человека &lt;…&gt;».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 Толстой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96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75894"/>
              </p:ext>
            </p:extLst>
          </p:nvPr>
        </p:nvGraphicFramePr>
        <p:xfrm>
          <a:off x="107505" y="44624"/>
          <a:ext cx="9036496" cy="6696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515">
                  <a:extLst>
                    <a:ext uri="{9D8B030D-6E8A-4147-A177-3AD203B41FA5}">
                      <a16:colId xmlns:a16="http://schemas.microsoft.com/office/drawing/2014/main" xmlns="" val="3706041574"/>
                    </a:ext>
                  </a:extLst>
                </a:gridCol>
                <a:gridCol w="6444981">
                  <a:extLst>
                    <a:ext uri="{9D8B030D-6E8A-4147-A177-3AD203B41FA5}">
                      <a16:colId xmlns:a16="http://schemas.microsoft.com/office/drawing/2014/main" xmlns="" val="2690977326"/>
                    </a:ext>
                  </a:extLst>
                </a:gridCol>
              </a:tblGrid>
              <a:tr h="59338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прогресса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изменений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3476032"/>
                  </a:ext>
                </a:extLst>
              </a:tr>
              <a:tr h="15258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общества по пути справедливости, создание условий для всестороннего развития личности, для его достойной жизни, борьба с причинами, мешающими этому развитию.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923808"/>
                  </a:ext>
                </a:extLst>
              </a:tr>
              <a:tr h="101722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удовлетворения материальных потребностей человечества, в основе которого лежит развитие науки, техники, повышение уровня жизни людей.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1294274"/>
                  </a:ext>
                </a:extLst>
              </a:tr>
              <a:tr h="101722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Углубление познания окружающего мира, общества и человека, дальнейшее освоение микро- и макрокосмоса.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4756675"/>
                  </a:ext>
                </a:extLst>
              </a:tr>
              <a:tr h="101722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науки, развитие техники, совершенствование процесса производства, его автоматизация.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6352992"/>
                  </a:ext>
                </a:extLst>
              </a:tr>
              <a:tr h="15258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нравственности, формирование осознанного альтруизма, постепенное преобразование человека-потребителя в человека-создателя, саморазвитие и самосовершенствование личности.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305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9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3096344" cy="4141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234888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Американский писатель </a:t>
            </a:r>
            <a:r>
              <a:rPr lang="ru-RU" sz="3600" b="1" i="1" dirty="0" err="1">
                <a:solidFill>
                  <a:srgbClr val="002060"/>
                </a:solidFill>
              </a:rPr>
              <a:t>Рэй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Брэ́дбери</a:t>
            </a:r>
            <a:r>
              <a:rPr lang="ru-RU" sz="3600" b="1" i="1" dirty="0">
                <a:solidFill>
                  <a:srgbClr val="002060"/>
                </a:solidFill>
              </a:rPr>
              <a:t> (1920 – 2012) </a:t>
            </a:r>
          </a:p>
        </p:txBody>
      </p:sp>
    </p:spTree>
    <p:extLst>
      <p:ext uri="{BB962C8B-B14F-4D97-AF65-F5344CB8AC3E}">
        <p14:creationId xmlns:p14="http://schemas.microsoft.com/office/powerpoint/2010/main" val="409575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/>
              <a:t>На главной площади </a:t>
            </a:r>
            <a:r>
              <a:rPr lang="ru-RU" sz="4000" b="1" dirty="0">
                <a:solidFill>
                  <a:srgbClr val="C00000"/>
                </a:solidFill>
              </a:rPr>
              <a:t>очередь установилась ещё в пять часов</a:t>
            </a:r>
            <a:r>
              <a:rPr lang="ru-RU" sz="4000" b="1" dirty="0"/>
              <a:t>, когда за выбеленными инеем полями пели далекие петухи и нигде не было огней. </a:t>
            </a:r>
          </a:p>
        </p:txBody>
      </p:sp>
    </p:spTree>
    <p:extLst>
      <p:ext uri="{BB962C8B-B14F-4D97-AF65-F5344CB8AC3E}">
        <p14:creationId xmlns:p14="http://schemas.microsoft.com/office/powerpoint/2010/main" val="182535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/>
              <a:t>Вдоль дороги по двое, по трое подстраивались к очереди ещё люди, которых приманил в город </a:t>
            </a:r>
            <a:r>
              <a:rPr lang="ru-RU" sz="4000" b="1" dirty="0">
                <a:solidFill>
                  <a:srgbClr val="C00000"/>
                </a:solidFill>
              </a:rPr>
              <a:t>праздник и базарный день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90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2" y="908720"/>
            <a:ext cx="9148502" cy="5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— Говорят, </a:t>
            </a:r>
            <a:r>
              <a:rPr lang="ru-RU" sz="4000" b="1" dirty="0">
                <a:solidFill>
                  <a:srgbClr val="C00000"/>
                </a:solidFill>
              </a:rPr>
              <a:t>она улыбается</a:t>
            </a:r>
            <a:r>
              <a:rPr lang="ru-RU" sz="4000" b="1" dirty="0"/>
              <a:t>, -  сказал мальчик.</a:t>
            </a:r>
          </a:p>
          <a:p>
            <a:pPr marL="0" indent="0" algn="just">
              <a:buNone/>
            </a:pPr>
            <a:r>
              <a:rPr lang="ru-RU" sz="4000" b="1" dirty="0"/>
              <a:t>— Ага, улыбается, - ответил </a:t>
            </a:r>
            <a:r>
              <a:rPr lang="ru-RU" sz="4000" b="1" dirty="0" err="1"/>
              <a:t>Григсби</a:t>
            </a:r>
            <a:r>
              <a:rPr lang="ru-R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58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b="1" dirty="0"/>
              <a:t>— Говорят, </a:t>
            </a:r>
            <a:r>
              <a:rPr lang="ru-RU" sz="4000" b="1" dirty="0">
                <a:solidFill>
                  <a:srgbClr val="C00000"/>
                </a:solidFill>
              </a:rPr>
              <a:t>она сделана из краски и холста.</a:t>
            </a:r>
          </a:p>
          <a:p>
            <a:pPr marL="0" indent="0" algn="just">
              <a:buNone/>
            </a:pPr>
            <a:r>
              <a:rPr lang="ru-RU" sz="4000" b="1" dirty="0"/>
              <a:t>— Точно. Потому-то и сдается мне, что она не подлинная. Та, настоящая, я слышал, </a:t>
            </a:r>
            <a:r>
              <a:rPr lang="ru-RU" sz="4000" b="1" dirty="0">
                <a:solidFill>
                  <a:srgbClr val="C00000"/>
                </a:solidFill>
              </a:rPr>
              <a:t>была на доске нарисована, в незапамятные времена.</a:t>
            </a:r>
          </a:p>
          <a:p>
            <a:pPr marL="0" indent="0" algn="just">
              <a:buNone/>
            </a:pPr>
            <a:r>
              <a:rPr lang="ru-RU" sz="4000" b="1" dirty="0"/>
              <a:t>— Говорят, </a:t>
            </a:r>
            <a:r>
              <a:rPr lang="ru-RU" sz="4000" b="1" dirty="0">
                <a:solidFill>
                  <a:srgbClr val="C00000"/>
                </a:solidFill>
              </a:rPr>
              <a:t>ей четыреста лет.</a:t>
            </a:r>
          </a:p>
        </p:txBody>
      </p:sp>
    </p:spTree>
    <p:extLst>
      <p:ext uri="{BB962C8B-B14F-4D97-AF65-F5344CB8AC3E}">
        <p14:creationId xmlns:p14="http://schemas.microsoft.com/office/powerpoint/2010/main" val="313170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464496" cy="665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9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По углам огороженной площадки стояло четверо полицейских... Они должны были </a:t>
            </a:r>
            <a:r>
              <a:rPr lang="ru-RU" sz="4000" b="1" dirty="0">
                <a:solidFill>
                  <a:srgbClr val="C00000"/>
                </a:solidFill>
              </a:rPr>
              <a:t>следить за тем, чтобы не бросали камней.</a:t>
            </a:r>
          </a:p>
          <a:p>
            <a:pPr marL="0" indent="0" algn="just">
              <a:buNone/>
            </a:pPr>
            <a:r>
              <a:rPr lang="ru-RU" sz="4000" b="1" dirty="0"/>
              <a:t>— Это для того, - уже напоследок объяснил </a:t>
            </a:r>
            <a:r>
              <a:rPr lang="ru-RU" sz="4000" b="1" dirty="0" err="1"/>
              <a:t>Григсби</a:t>
            </a:r>
            <a:r>
              <a:rPr lang="ru-RU" sz="4000" b="1" dirty="0"/>
              <a:t>, - чтобы </a:t>
            </a:r>
            <a:r>
              <a:rPr lang="ru-RU" sz="4000" b="1" dirty="0">
                <a:solidFill>
                  <a:srgbClr val="C00000"/>
                </a:solidFill>
              </a:rPr>
              <a:t>каждому досталось плюнуть по разку</a:t>
            </a:r>
            <a:r>
              <a:rPr lang="ru-RU" sz="4000" b="1" dirty="0"/>
              <a:t>, понял, Том? Ну, давай!</a:t>
            </a:r>
          </a:p>
        </p:txBody>
      </p:sp>
    </p:spTree>
    <p:extLst>
      <p:ext uri="{BB962C8B-B14F-4D97-AF65-F5344CB8AC3E}">
        <p14:creationId xmlns:p14="http://schemas.microsoft.com/office/powerpoint/2010/main" val="305233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000" b="1" dirty="0"/>
              <a:t>— Слушайте объявление, - сказал верховой. - Власти постановили, что сегодня в полдень портрет на площади будет передан в руки здешних жителей, дабы они могли принять участие в уничтожении…</a:t>
            </a:r>
          </a:p>
          <a:p>
            <a:pPr marL="0" indent="0" algn="just">
              <a:buNone/>
            </a:pPr>
            <a:r>
              <a:rPr lang="ru-RU" sz="4000" b="1" dirty="0"/>
              <a:t>Том и ахнуть не успел, как толпа, крича, толкаясь, мечась, понесла его к картине. Резкий звук рвущегося холста… Полицейские бросились наутек. </a:t>
            </a:r>
            <a:r>
              <a:rPr lang="ru-RU" sz="4000" b="1" dirty="0">
                <a:solidFill>
                  <a:srgbClr val="C00000"/>
                </a:solidFill>
              </a:rPr>
              <a:t>Толпа выла, и руки клевали портрет, словно голодные птицы</a:t>
            </a:r>
            <a:r>
              <a:rPr lang="ru-RU" sz="4000" b="1" dirty="0"/>
              <a:t>. Том почувствовал, как его буквально швырнули сквозь </a:t>
            </a:r>
            <a:r>
              <a:rPr lang="ru-RU" sz="4000" b="1" dirty="0">
                <a:solidFill>
                  <a:srgbClr val="C00000"/>
                </a:solidFill>
              </a:rPr>
              <a:t>разбитую раму</a:t>
            </a:r>
            <a:r>
              <a:rPr lang="ru-RU" sz="4000" b="1" dirty="0"/>
              <a:t>. Слепо подражая остальным, он вытянул руку, схватил клочок лоснящегося холста, дернул и упал, а толчки и пинки вышибли его из толпы на волю. Весь в ссадинах, одежда разорвана, он смотрел, как старухи </a:t>
            </a:r>
            <a:r>
              <a:rPr lang="ru-RU" sz="4000" b="1" dirty="0">
                <a:solidFill>
                  <a:srgbClr val="C00000"/>
                </a:solidFill>
              </a:rPr>
              <a:t>жевали куски холста</a:t>
            </a:r>
            <a:r>
              <a:rPr lang="ru-RU" sz="4000" b="1" dirty="0"/>
              <a:t>, как мужчины </a:t>
            </a:r>
            <a:r>
              <a:rPr lang="ru-RU" sz="4000" b="1" dirty="0">
                <a:solidFill>
                  <a:srgbClr val="C00000"/>
                </a:solidFill>
              </a:rPr>
              <a:t>разламывали раму</a:t>
            </a:r>
            <a:r>
              <a:rPr lang="ru-RU" sz="4000" b="1" dirty="0"/>
              <a:t>, поддавали ногой жёсткие лоскуты, </a:t>
            </a:r>
            <a:r>
              <a:rPr lang="ru-RU" sz="4000" b="1" dirty="0">
                <a:solidFill>
                  <a:srgbClr val="C00000"/>
                </a:solidFill>
              </a:rPr>
              <a:t>рвали их в мелкие-мелкие клочья.</a:t>
            </a:r>
          </a:p>
        </p:txBody>
      </p:sp>
    </p:spTree>
    <p:extLst>
      <p:ext uri="{BB962C8B-B14F-4D97-AF65-F5344CB8AC3E}">
        <p14:creationId xmlns:p14="http://schemas.microsoft.com/office/powerpoint/2010/main" val="102285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РКМЧП. Чтение с остановками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err="1">
                <a:solidFill>
                  <a:srgbClr val="002060"/>
                </a:solidFill>
              </a:rPr>
              <a:t>Рэй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Брэдбери</a:t>
            </a:r>
            <a:r>
              <a:rPr lang="ru-RU" b="1" i="1" dirty="0">
                <a:solidFill>
                  <a:srgbClr val="002060"/>
                </a:solidFill>
              </a:rPr>
              <a:t> «УЛЫБКА»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000" b="1" dirty="0"/>
              <a:t>Он помедлил, глубоко-глубоко вздохнул, потом разжал пальцы и разгладил клочок закрашенного холста.</a:t>
            </a:r>
          </a:p>
          <a:p>
            <a:pPr marL="0" indent="0" algn="just">
              <a:buNone/>
            </a:pPr>
            <a:r>
              <a:rPr lang="ru-RU" sz="4000" b="1" dirty="0"/>
              <a:t>Мир спал, освещённый луной.</a:t>
            </a:r>
          </a:p>
          <a:p>
            <a:pPr marL="0" indent="0" algn="just">
              <a:buNone/>
            </a:pPr>
            <a:r>
              <a:rPr lang="ru-RU" sz="4000" b="1" dirty="0">
                <a:solidFill>
                  <a:srgbClr val="0070C0"/>
                </a:solidFill>
              </a:rPr>
              <a:t>А на его ладони лежала Улыбка.</a:t>
            </a:r>
          </a:p>
          <a:p>
            <a:pPr marL="0" indent="0" algn="just">
              <a:buNone/>
            </a:pPr>
            <a:r>
              <a:rPr lang="ru-RU" sz="4000" b="1" dirty="0"/>
              <a:t>Он смотрел на неё в белом свете, который падал с полуночного неба. И тихо повторял про себя, снова и снова: </a:t>
            </a:r>
            <a:r>
              <a:rPr lang="ru-RU" sz="4000" b="1" dirty="0">
                <a:solidFill>
                  <a:srgbClr val="0070C0"/>
                </a:solidFill>
              </a:rPr>
              <a:t>«Улыбка, чудесная улыбка…»</a:t>
            </a:r>
          </a:p>
        </p:txBody>
      </p:sp>
    </p:spTree>
    <p:extLst>
      <p:ext uri="{BB962C8B-B14F-4D97-AF65-F5344CB8AC3E}">
        <p14:creationId xmlns:p14="http://schemas.microsoft.com/office/powerpoint/2010/main" val="347018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мультизнаковый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текст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7774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5436096" y="18448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31840" y="18448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35730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4395480" y="4711154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403771" y="3429000"/>
            <a:ext cx="40282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763102" y="1651658"/>
            <a:ext cx="849244" cy="365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494120" y="1651658"/>
            <a:ext cx="864096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87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dirty="0"/>
              <a:t>Забвению не подлежит…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84063"/>
            <a:ext cx="9144000" cy="2562225"/>
          </a:xfrm>
        </p:spPr>
        <p:txBody>
          <a:bodyPr/>
          <a:lstStyle/>
          <a:p>
            <a:pPr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«Гроза двенадцатого года», или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Отечественная война 1812 года 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 литературе и в истории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Урок-мастерская</a:t>
            </a:r>
            <a:endParaRPr lang="ru-RU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21088"/>
            <a:ext cx="4600983" cy="240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229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dirty="0"/>
              <a:t>ИНДУКЦИЯ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528" y="2907710"/>
            <a:ext cx="5830145" cy="325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5616" t="14818" r="32129" b="11996"/>
          <a:stretch/>
        </p:blipFill>
        <p:spPr>
          <a:xfrm>
            <a:off x="4616606" y="2708583"/>
            <a:ext cx="4389940" cy="345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07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dirty="0"/>
              <a:t>АКТУАЛИЗАЦИЯ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23241"/>
            <a:ext cx="3974563" cy="264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42" y="2823241"/>
            <a:ext cx="3974098" cy="263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5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8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РАБОТА С ЭПИГРАФОМ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262" y="2809875"/>
            <a:ext cx="8522319" cy="25622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1. «Двенадцатый год был великой эпохой в жизни России...».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В.Г. Белинский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2. «Двенадцатый год - это народная эпопея, память о которой перейдёт в века и не умрёт, покуда будет жить русский народ».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М.Е. Салтыков-Щедрин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3. «Новая Россия начинается с 1812 года».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А.И. Герцен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604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86371"/>
              </p:ext>
            </p:extLst>
          </p:nvPr>
        </p:nvGraphicFramePr>
        <p:xfrm>
          <a:off x="179512" y="1196752"/>
          <a:ext cx="8771136" cy="600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6117879" imgH="5255406" progId="Word.Document.12">
                  <p:embed/>
                </p:oleObj>
              </mc:Choice>
              <mc:Fallback>
                <p:oleObj name="Документ" r:id="rId4" imgW="6117879" imgH="5255406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196752"/>
                        <a:ext cx="8771136" cy="6008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092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marL="0" lvl="0" indent="0" algn="r">
              <a:buNone/>
            </a:pPr>
            <a:endParaRPr lang="en-US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en-US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en-US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en-US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en-US" sz="22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20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20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endParaRPr lang="ru-RU" sz="2000" b="1" i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000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Воронин С.С.,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«Гимназия №80 г. Челябинска»,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русского языка и литературы</a:t>
            </a:r>
          </a:p>
          <a:p>
            <a:pPr marL="0" lvl="0" indent="0">
              <a:buNone/>
            </a:pPr>
            <a:r>
              <a:rPr lang="ru-RU" sz="2000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Кащеева О.П., 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истории</a:t>
            </a:r>
            <a:endParaRPr lang="en-US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обществознания 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«Гимназия №80 г. Челябинска»</a:t>
            </a:r>
          </a:p>
          <a:p>
            <a:pPr marL="0" lvl="0" indent="0">
              <a:buNone/>
            </a:pPr>
            <a:endParaRPr lang="en-US" sz="20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Контактный телефон: 8-(351) 237-81-21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Адрес электронной почты: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gimnazia80@mail.ru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/>
            </a:endParaRP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/>
              </a:rPr>
              <a:t> 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User\Desktop\документы для ЦРО\Кащеева О.П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4920"/>
            <a:ext cx="2069433" cy="310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1339"/>
            <a:ext cx="2391406" cy="328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99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грамотность – </a:t>
            </a:r>
          </a:p>
          <a:p>
            <a:pPr marL="0" indent="0"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это способность применять приобретённые знания, умения и навыки для решения жизненных задач в различных сферах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03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Визуальный ряд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 новой темы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8891"/>
            <a:ext cx="2376264" cy="230491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314973"/>
            <a:ext cx="3024336" cy="21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35" y="2276872"/>
            <a:ext cx="2900147" cy="223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6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Как влияет научно-технический прогресс на человечество и окружающий мир?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" y="1484784"/>
            <a:ext cx="8651135" cy="55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49580" algn="ctr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4800" i="1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Междисциплинарный урок</a:t>
            </a:r>
            <a:r>
              <a:rPr lang="ru-RU" sz="4800" b="0" cap="none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800" b="0" cap="none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2562076"/>
          </a:xfrm>
        </p:spPr>
        <p:txBody>
          <a:bodyPr>
            <a:normAutofit fontScale="925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Прогресс… Гибель или спасение?</a:t>
            </a:r>
            <a:endParaRPr lang="ru-RU" sz="6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450215">
              <a:spcBef>
                <a:spcPct val="20000"/>
              </a:spcBef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Целеполагание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Поставим задачи на этот урок. Итак, сегодня нам предстоит: 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выяснить: __________________________________________________________________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сформулировать: __________________________________________________________________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определить: __________________________________________________________________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изучить: __________________________________________________________________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07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изменение и социальное развитие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Родовое понятие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изменение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переход социального объекта из одного состояния в другое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Видовое понятие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развитие-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совершенствование , улучшения и усложнения жизни общества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развития: </a:t>
            </a:r>
          </a:p>
        </p:txBody>
      </p:sp>
    </p:spTree>
    <p:extLst>
      <p:ext uri="{BB962C8B-B14F-4D97-AF65-F5344CB8AC3E}">
        <p14:creationId xmlns:p14="http://schemas.microsoft.com/office/powerpoint/2010/main" val="31399791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1251</Words>
  <Application>Microsoft Office PowerPoint</Application>
  <PresentationFormat>Экран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 Office</vt:lpstr>
      <vt:lpstr>Ион (конференц-зал)</vt:lpstr>
      <vt:lpstr>1_Ион (конференц-зал)</vt:lpstr>
      <vt:lpstr>Документ</vt:lpstr>
      <vt:lpstr>Междисциплинарный урок  как средство формирования функциональной грамотности </vt:lpstr>
      <vt:lpstr>Презентация PowerPoint</vt:lpstr>
      <vt:lpstr>Презентация PowerPoint</vt:lpstr>
      <vt:lpstr>Презентация PowerPoint</vt:lpstr>
      <vt:lpstr>Визуальный ряд</vt:lpstr>
      <vt:lpstr>Как влияет научно-технический прогресс на человечество и окружающий мир? </vt:lpstr>
      <vt:lpstr>Междисциплинарный урок </vt:lpstr>
      <vt:lpstr> Целеполагание </vt:lpstr>
      <vt:lpstr>Социальное изменение и социальное развитие </vt:lpstr>
      <vt:lpstr>Предметное содержание для формирования функциональной грамотности </vt:lpstr>
      <vt:lpstr>Презентация PowerPoint</vt:lpstr>
      <vt:lpstr>   Работа в группах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РКМЧП. Чтение с остановками Рэй Брэдбери «УЛЫБКА»</vt:lpstr>
      <vt:lpstr>РКМЧП. Чтение с остановками Рэй Брэдбери «УЛЫБКА»</vt:lpstr>
      <vt:lpstr>РКМЧП. Чтение с остановками Рэй Брэдбери «УЛЫБКА»</vt:lpstr>
      <vt:lpstr>РКМЧП. Чтение с остановками Рэй Брэдбери «УЛЫБКА»</vt:lpstr>
      <vt:lpstr>Презентация PowerPoint</vt:lpstr>
      <vt:lpstr>РКМЧП. Чтение с остановками Рэй Брэдбери «УЛЫБКА»</vt:lpstr>
      <vt:lpstr>РКМЧП. Чтение с остановками Рэй Брэдбери «УЛЫБКА»</vt:lpstr>
      <vt:lpstr>РКМЧП. Чтение с остановками Рэй Брэдбери «УЛЫБКА»</vt:lpstr>
      <vt:lpstr>Смешанный мультизнаковый текст </vt:lpstr>
      <vt:lpstr>Забвению не подлежит… </vt:lpstr>
      <vt:lpstr>ИНДУКЦИЯ</vt:lpstr>
      <vt:lpstr>АКТУАЛИЗАЦИЯ ЗНАНИЙ</vt:lpstr>
      <vt:lpstr>РАБОТА С ЭПИГРАФОМ</vt:lpstr>
      <vt:lpstr>Презентация PowerPoint</vt:lpstr>
      <vt:lpstr>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Визуальный ряд</dc:title>
  <dc:creator>User</dc:creator>
  <cp:lastModifiedBy>user</cp:lastModifiedBy>
  <cp:revision>26</cp:revision>
  <dcterms:created xsi:type="dcterms:W3CDTF">2022-02-01T09:30:08Z</dcterms:created>
  <dcterms:modified xsi:type="dcterms:W3CDTF">2022-02-10T08:33:24Z</dcterms:modified>
</cp:coreProperties>
</file>