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73" r:id="rId5"/>
    <p:sldId id="274" r:id="rId6"/>
    <p:sldId id="271" r:id="rId7"/>
    <p:sldId id="260" r:id="rId8"/>
    <p:sldId id="268" r:id="rId9"/>
    <p:sldId id="257" r:id="rId10"/>
    <p:sldId id="267" r:id="rId11"/>
    <p:sldId id="258" r:id="rId12"/>
    <p:sldId id="266" r:id="rId13"/>
    <p:sldId id="259" r:id="rId14"/>
    <p:sldId id="263" r:id="rId15"/>
    <p:sldId id="265" r:id="rId16"/>
    <p:sldId id="261" r:id="rId17"/>
    <p:sldId id="262" r:id="rId18"/>
    <p:sldId id="270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  <a:srgbClr val="FF4B4B"/>
    <a:srgbClr val="9AF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Потребление газа м3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15378</c:v>
                </c:pt>
                <c:pt idx="1">
                  <c:v>20274</c:v>
                </c:pt>
                <c:pt idx="2">
                  <c:v>27675</c:v>
                </c:pt>
                <c:pt idx="3">
                  <c:v>33162</c:v>
                </c:pt>
                <c:pt idx="4">
                  <c:v>37170</c:v>
                </c:pt>
                <c:pt idx="5">
                  <c:v>42333</c:v>
                </c:pt>
                <c:pt idx="6">
                  <c:v>46389</c:v>
                </c:pt>
                <c:pt idx="7">
                  <c:v>43976</c:v>
                </c:pt>
                <c:pt idx="8">
                  <c:v>37787</c:v>
                </c:pt>
                <c:pt idx="9">
                  <c:v>28476</c:v>
                </c:pt>
                <c:pt idx="10">
                  <c:v>24408</c:v>
                </c:pt>
                <c:pt idx="11">
                  <c:v>16287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79-4AD1-A606-51ADD5805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85865216"/>
        <c:axId val="85866752"/>
      </c:lineChart>
      <c:catAx>
        <c:axId val="858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66752"/>
        <c:crosses val="autoZero"/>
        <c:auto val="1"/>
        <c:lblAlgn val="ctr"/>
        <c:lblOffset val="100"/>
        <c:noMultiLvlLbl val="0"/>
      </c:catAx>
      <c:valAx>
        <c:axId val="8586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6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1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7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7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17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2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0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6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1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1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AF92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B85C-1378-43A9-BB06-89C887F3441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C93E-6246-4BAB-8426-3B4A1001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866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Формирование функциональной грамотности. Интеграция учебных предметов.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2298" y="5035052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    Учитель географии высшей категории</a:t>
            </a:r>
          </a:p>
          <a:p>
            <a:pPr algn="r"/>
            <a:r>
              <a:rPr lang="ru-RU" dirty="0" smtClean="0"/>
              <a:t>МАОУ «Лицей №35 г. Челябинска»</a:t>
            </a:r>
          </a:p>
          <a:p>
            <a:pPr algn="r"/>
            <a:r>
              <a:rPr lang="ru-RU" dirty="0" err="1" smtClean="0"/>
              <a:t>Саитхужин</a:t>
            </a:r>
            <a:r>
              <a:rPr lang="ru-RU" dirty="0" smtClean="0"/>
              <a:t> Денис Сергеевич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9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Газогидратные залежи находятся преимущественно в районах распространения многолетней мерзлоты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73" y="1825625"/>
            <a:ext cx="8260253" cy="4351338"/>
          </a:xfrm>
        </p:spPr>
      </p:pic>
      <p:sp>
        <p:nvSpPr>
          <p:cNvPr id="5" name="Полилиния 4"/>
          <p:cNvSpPr/>
          <p:nvPr/>
        </p:nvSpPr>
        <p:spPr>
          <a:xfrm>
            <a:off x="6835190" y="3392280"/>
            <a:ext cx="95139" cy="46992"/>
          </a:xfrm>
          <a:custGeom>
            <a:avLst/>
            <a:gdLst>
              <a:gd name="connsiteX0" fmla="*/ 140 w 58854"/>
              <a:gd name="connsiteY0" fmla="*/ 551 h 33485"/>
              <a:gd name="connsiteX1" fmla="*/ 57290 w 58854"/>
              <a:gd name="connsiteY1" fmla="*/ 14158 h 33485"/>
              <a:gd name="connsiteX2" fmla="*/ 40962 w 58854"/>
              <a:gd name="connsiteY2" fmla="*/ 33208 h 33485"/>
              <a:gd name="connsiteX3" fmla="*/ 140 w 58854"/>
              <a:gd name="connsiteY3" fmla="*/ 551 h 33485"/>
              <a:gd name="connsiteX0" fmla="*/ 1076 w 59795"/>
              <a:gd name="connsiteY0" fmla="*/ 825 h 41079"/>
              <a:gd name="connsiteX1" fmla="*/ 58226 w 59795"/>
              <a:gd name="connsiteY1" fmla="*/ 14432 h 41079"/>
              <a:gd name="connsiteX2" fmla="*/ 41898 w 59795"/>
              <a:gd name="connsiteY2" fmla="*/ 33482 h 41079"/>
              <a:gd name="connsiteX3" fmla="*/ 22410 w 59795"/>
              <a:gd name="connsiteY3" fmla="*/ 39076 h 41079"/>
              <a:gd name="connsiteX4" fmla="*/ 1076 w 59795"/>
              <a:gd name="connsiteY4" fmla="*/ 825 h 41079"/>
              <a:gd name="connsiteX0" fmla="*/ 790 w 59509"/>
              <a:gd name="connsiteY0" fmla="*/ 825 h 41079"/>
              <a:gd name="connsiteX1" fmla="*/ 57940 w 59509"/>
              <a:gd name="connsiteY1" fmla="*/ 14432 h 41079"/>
              <a:gd name="connsiteX2" fmla="*/ 41612 w 59509"/>
              <a:gd name="connsiteY2" fmla="*/ 33482 h 41079"/>
              <a:gd name="connsiteX3" fmla="*/ 22124 w 59509"/>
              <a:gd name="connsiteY3" fmla="*/ 39076 h 41079"/>
              <a:gd name="connsiteX4" fmla="*/ 790 w 59509"/>
              <a:gd name="connsiteY4" fmla="*/ 825 h 41079"/>
              <a:gd name="connsiteX0" fmla="*/ 790 w 59509"/>
              <a:gd name="connsiteY0" fmla="*/ 1524 h 34418"/>
              <a:gd name="connsiteX1" fmla="*/ 57940 w 59509"/>
              <a:gd name="connsiteY1" fmla="*/ 7771 h 34418"/>
              <a:gd name="connsiteX2" fmla="*/ 41612 w 59509"/>
              <a:gd name="connsiteY2" fmla="*/ 26821 h 34418"/>
              <a:gd name="connsiteX3" fmla="*/ 22124 w 59509"/>
              <a:gd name="connsiteY3" fmla="*/ 32415 h 34418"/>
              <a:gd name="connsiteX4" fmla="*/ 790 w 59509"/>
              <a:gd name="connsiteY4" fmla="*/ 1524 h 3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9" h="34418">
                <a:moveTo>
                  <a:pt x="790" y="1524"/>
                </a:moveTo>
                <a:cubicBezTo>
                  <a:pt x="6759" y="-2583"/>
                  <a:pt x="51136" y="2328"/>
                  <a:pt x="57940" y="7771"/>
                </a:cubicBezTo>
                <a:cubicBezTo>
                  <a:pt x="64744" y="13214"/>
                  <a:pt x="47581" y="22714"/>
                  <a:pt x="41612" y="26821"/>
                </a:cubicBezTo>
                <a:cubicBezTo>
                  <a:pt x="35643" y="30928"/>
                  <a:pt x="28928" y="37858"/>
                  <a:pt x="22124" y="32415"/>
                </a:cubicBezTo>
                <a:cubicBezTo>
                  <a:pt x="24748" y="23293"/>
                  <a:pt x="-5179" y="5631"/>
                  <a:pt x="790" y="152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67825" y="5972175"/>
            <a:ext cx="885825" cy="204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83712" y="4582633"/>
            <a:ext cx="850604" cy="10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7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125"/>
            <a:ext cx="10515600" cy="23747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3. Обучающиеся 8 класса выполняли задание. По условию задания необходимо:</a:t>
            </a:r>
            <a:endParaRPr lang="ru-RU" dirty="0"/>
          </a:p>
          <a:p>
            <a:r>
              <a:rPr lang="ru-RU" b="1" dirty="0"/>
              <a:t>Определить в каком месяце наблюдается максимальное потребление газа?</a:t>
            </a:r>
            <a:endParaRPr lang="ru-RU" dirty="0"/>
          </a:p>
          <a:p>
            <a:r>
              <a:rPr lang="ru-RU" b="1" dirty="0"/>
              <a:t>Выяснить, для какого полушария характерны показатели графика?</a:t>
            </a:r>
            <a:endParaRPr lang="ru-RU" dirty="0"/>
          </a:p>
          <a:p>
            <a:r>
              <a:rPr lang="ru-RU" b="1" dirty="0"/>
              <a:t>Назвать страну, если известно, что эта страна одна из крупнейших на материке и омывается водами Атлантического океана.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80430" y="25248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23485190"/>
              </p:ext>
            </p:extLst>
          </p:nvPr>
        </p:nvGraphicFramePr>
        <p:xfrm>
          <a:off x="3151163" y="2524834"/>
          <a:ext cx="5894363" cy="387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578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Потребление газа в домашнем хозяйстве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Июль</a:t>
            </a:r>
          </a:p>
          <a:p>
            <a:r>
              <a:rPr lang="ru-RU" dirty="0" smtClean="0"/>
              <a:t>Южное полушарие</a:t>
            </a:r>
          </a:p>
          <a:p>
            <a:r>
              <a:rPr lang="ru-RU" dirty="0" smtClean="0"/>
              <a:t>Аргентина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7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3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4651"/>
            <a:ext cx="10515600" cy="4962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4. Основным видом транспортировки природного газа является его прокачка по трубопроводу. В такие районы газ транспортируется в сжиженном состоянии (сжиженный природный газ, СПГ) в специальных криогенных емкостях по морю, и по суше. По морю сжиженный газ перевозится на </a:t>
            </a:r>
            <a:r>
              <a:rPr lang="ru-RU" dirty="0" err="1"/>
              <a:t>газовозах</a:t>
            </a:r>
            <a:r>
              <a:rPr lang="ru-RU" dirty="0"/>
              <a:t> (СПГ-танкерах), судах, оборудованных изотермическими емкостями. СПГ перевозят также и сухопутным транспортом, как железнодорожным, так и автомобильным. Для этого используются специальных цистерны с двойными стенками, способными поддерживать необходимую температуру определенное время. </a:t>
            </a:r>
          </a:p>
          <a:p>
            <a:pPr marL="0" indent="0">
              <a:buNone/>
            </a:pPr>
            <a:r>
              <a:rPr lang="ru-RU" b="1" dirty="0"/>
              <a:t>Назовите преимущества и недостатки транспортировки природного газа разными способами.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2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3456"/>
          </a:xfrm>
        </p:spPr>
        <p:txBody>
          <a:bodyPr/>
          <a:lstStyle/>
          <a:p>
            <a:pPr algn="ctr"/>
            <a:r>
              <a:rPr lang="ru-RU" dirty="0" smtClean="0"/>
              <a:t>Преимущества транспортировки: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776429"/>
              </p:ext>
            </p:extLst>
          </p:nvPr>
        </p:nvGraphicFramePr>
        <p:xfrm>
          <a:off x="354841" y="873457"/>
          <a:ext cx="10998959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6156">
                  <a:extLst>
                    <a:ext uri="{9D8B030D-6E8A-4147-A177-3AD203B41FA5}">
                      <a16:colId xmlns:a16="http://schemas.microsoft.com/office/drawing/2014/main" val="1039390697"/>
                    </a:ext>
                  </a:extLst>
                </a:gridCol>
                <a:gridCol w="3530164">
                  <a:extLst>
                    <a:ext uri="{9D8B030D-6E8A-4147-A177-3AD203B41FA5}">
                      <a16:colId xmlns:a16="http://schemas.microsoft.com/office/drawing/2014/main" val="2909366072"/>
                    </a:ext>
                  </a:extLst>
                </a:gridCol>
                <a:gridCol w="4452639">
                  <a:extLst>
                    <a:ext uri="{9D8B030D-6E8A-4147-A177-3AD203B41FA5}">
                      <a16:colId xmlns:a16="http://schemas.microsoft.com/office/drawing/2014/main" val="1085258289"/>
                    </a:ext>
                  </a:extLst>
                </a:gridCol>
              </a:tblGrid>
              <a:tr h="340746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Трубопроводный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Железнодорожный: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Возможность круглогодичного осуществления перевозок;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Газ может быть доставлен в любой пункт страны, имеющий железнодорожное сообщение;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Скорость доставки грузов по железной дороге примерно в 2 раза выше, чем морским транспортом.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/>
                        <a:t>Автомобильный: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Большая маневренность;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Быстрота доставки;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Возможность завоза грузов в пункты, значительно удаленные от водных путей или железной дороги;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/>
                        <a:t>Всесезонность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Морской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124783"/>
                  </a:ext>
                </a:extLst>
              </a:tr>
              <a:tr h="5125182"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Средство перемещается внутри труб с большой скоростью, поэтому оно вовремя доставляется до самых отдаленных уголков.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Бесперебойная работа систем.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 при транзите теряется в минимальном количестве.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Вещество перемещается в автоматическом режиме.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Систему использовать достаточно просто.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Происходит разгрузка других видов транспорта.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 в сжиженном состоянии приставляет меньшую опасность, а еще его удобно хранить.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Перевозки характеризуются минимальной стоимостью.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Морские пути имеют неограниченную пропускную способность. Они неограниченны диаметром, как трубопровод.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Морская гладь может выдержать тысячи танкеров с газом, объем которых исчисляется миллионами кубометров.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Присутствует возможность доставки топлива в те регионы, в которых нет трубопровода, а доставка автотранспортом является слишком дорогой или невозможной.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51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4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3456"/>
          </a:xfrm>
        </p:spPr>
        <p:txBody>
          <a:bodyPr/>
          <a:lstStyle/>
          <a:p>
            <a:pPr algn="ctr"/>
            <a:r>
              <a:rPr lang="ru-RU" dirty="0" smtClean="0"/>
              <a:t>Недостатки транспортировки: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669726"/>
              </p:ext>
            </p:extLst>
          </p:nvPr>
        </p:nvGraphicFramePr>
        <p:xfrm>
          <a:off x="354841" y="873457"/>
          <a:ext cx="11600597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228">
                  <a:extLst>
                    <a:ext uri="{9D8B030D-6E8A-4147-A177-3AD203B41FA5}">
                      <a16:colId xmlns:a16="http://schemas.microsoft.com/office/drawing/2014/main" val="1039390697"/>
                    </a:ext>
                  </a:extLst>
                </a:gridCol>
                <a:gridCol w="3548418">
                  <a:extLst>
                    <a:ext uri="{9D8B030D-6E8A-4147-A177-3AD203B41FA5}">
                      <a16:colId xmlns:a16="http://schemas.microsoft.com/office/drawing/2014/main" val="2909366072"/>
                    </a:ext>
                  </a:extLst>
                </a:gridCol>
                <a:gridCol w="3643951">
                  <a:extLst>
                    <a:ext uri="{9D8B030D-6E8A-4147-A177-3AD203B41FA5}">
                      <a16:colId xmlns:a16="http://schemas.microsoft.com/office/drawing/2014/main" val="1085258289"/>
                    </a:ext>
                  </a:extLst>
                </a:gridCol>
              </a:tblGrid>
              <a:tr h="340746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Трубопроводный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/>
                        <a:t>Железнодорожный:</a:t>
                      </a:r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Высокая стоимость прокладки железных дорог;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Увеличение загрузки существующих железных дорог и как следствие - возможные перебои в перевозке других массовых грузов;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Холостой пробег цистерн.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/>
                        <a:t>Автомобильный: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Ограниченная вместимость цистерн;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Относительно высокая стоимость перевозок;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Наличие порожних обратных пробегов автоцистерн;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Значительный расход топлива.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Морской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124783"/>
                  </a:ext>
                </a:extLst>
              </a:tr>
              <a:tr h="5125182"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Теряется его энергия, которая уходит на преодоление трения о стенки трубы;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Тратятся большие средства не только на сооружение трубопроводов, но и их эксплуатацию;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везде можно применять такие магистрали, так как тут уже берутся во внимание условия функционирования системы, а они не всегда одинаковые;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возможности транспортировки сжиженного газа посредством таких трубопроводов;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длительного использования эффективность системы снижается;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Изначально спроектированный маршрут впоследствии очень сложно изменить, поэтому в случае поломки трубы приходится вкладывать большие средства на ее ремонт.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Грузы продвигаются довольно медленно, поэтому могут быть доставлены не вовремя;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требуется небольшое количество сжиженного газа, то тоннаж судна используется не полностью – это дополнительные растраты;</a:t>
                      </a: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обратном направлении танкеры идут пустыми.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51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2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5. По запасам природного газа Россия занимает первое место в мире. Его объем составил (на 2021 год) 48,9 трлн м3. Объем добычи газа в России в 2021 году вырос на 10% по сравнению с 2020 годом и составил 762,3 млрд м3.</a:t>
            </a:r>
          </a:p>
          <a:p>
            <a:pPr marL="0" indent="0" algn="just">
              <a:buNone/>
            </a:pPr>
            <a:r>
              <a:rPr lang="ru-RU" b="1" dirty="0"/>
              <a:t>Определите на сколько лет хватит природного газа в России, а так же определите показатель </a:t>
            </a:r>
            <a:r>
              <a:rPr lang="ru-RU" b="1" dirty="0" err="1"/>
              <a:t>ресурсообеспеченности</a:t>
            </a:r>
            <a:r>
              <a:rPr lang="ru-RU" b="1" dirty="0"/>
              <a:t> на душу населения на 2021 год.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4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48 900 / 762,3 </a:t>
            </a:r>
            <a:r>
              <a:rPr lang="ru-RU" b="1" dirty="0"/>
              <a:t>= </a:t>
            </a:r>
            <a:r>
              <a:rPr lang="ru-RU" b="1" dirty="0" smtClean="0"/>
              <a:t>64,1 лет</a:t>
            </a:r>
          </a:p>
          <a:p>
            <a:pPr marL="0" indent="0" fontAlgn="b">
              <a:buNone/>
            </a:pPr>
            <a:r>
              <a:rPr lang="ru-RU" b="1" dirty="0"/>
              <a:t>48 900 </a:t>
            </a:r>
            <a:r>
              <a:rPr lang="ru-RU" b="1" dirty="0" smtClean="0"/>
              <a:t> </a:t>
            </a:r>
            <a:r>
              <a:rPr lang="ru-RU" b="1" dirty="0"/>
              <a:t>/ </a:t>
            </a:r>
            <a:r>
              <a:rPr lang="ru-RU" b="1" dirty="0" smtClean="0"/>
              <a:t>146=</a:t>
            </a:r>
            <a:r>
              <a:rPr lang="ru-RU" b="1" dirty="0"/>
              <a:t> 334 </a:t>
            </a:r>
            <a:r>
              <a:rPr lang="ru-RU" b="1" dirty="0" smtClean="0"/>
              <a:t>931,5 м3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63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6. Начало газовой промышленности в России</a:t>
            </a:r>
          </a:p>
          <a:p>
            <a:pPr marL="0" indent="0" algn="just">
              <a:buNone/>
            </a:pPr>
            <a:r>
              <a:rPr lang="ru-RU" dirty="0"/>
              <a:t>После открытия в 1942 г. </a:t>
            </a:r>
            <a:r>
              <a:rPr lang="ru-RU" dirty="0" err="1"/>
              <a:t>Елшанского</a:t>
            </a:r>
            <a:r>
              <a:rPr lang="ru-RU" dirty="0"/>
              <a:t> месторождения, Госкомитетом обороны СССР было принято решение о строительстве газопровода «Елшанка – Саратовская ГРЭС» диаметром 300 мм. Газ был необходим для работы крупнейшего на тот момент в Европе, как было сказано выше, Саратовского НПЗ, поставлявшего нефтепродукты в Сталинград, а также эвакуированных из западных регионов страны оружейных предприятий. Для строительства газопровода использовались впервые в мировой практике асбоцементные трубы, а когда закончились и они, то вход шли минометные </a:t>
            </a:r>
            <a:r>
              <a:rPr lang="ru-RU" dirty="0" err="1"/>
              <a:t>подствольники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smtClean="0"/>
              <a:t>Объясните </a:t>
            </a:r>
            <a:r>
              <a:rPr lang="ru-RU" b="1" dirty="0"/>
              <a:t>важность газовых месторождений Поволжья в годы ВОВ? </a:t>
            </a:r>
          </a:p>
          <a:p>
            <a:pPr marL="0" indent="0">
              <a:buNone/>
            </a:pPr>
            <a:r>
              <a:rPr lang="ru-RU" b="1" dirty="0"/>
              <a:t>Какие </a:t>
            </a:r>
            <a:r>
              <a:rPr lang="ru-RU" b="1" dirty="0" smtClean="0"/>
              <a:t>проблемы </a:t>
            </a:r>
            <a:r>
              <a:rPr lang="ru-RU" b="1" dirty="0"/>
              <a:t>возникли бы в случае отсутствия месторождений газа в Поволжье? Предложите пути решения.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2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Для работы многих эвакуированных предприятий требовалось много энергии. Энергетическую проблему решили месторождения газа и строительство газопроводов в Поволжье.</a:t>
            </a:r>
          </a:p>
          <a:p>
            <a:r>
              <a:rPr lang="ru-RU" dirty="0"/>
              <a:t>В случае отсутствия месторождений газа энергии катастрофически не хватало бы и предприятия работали не в полную мощь.</a:t>
            </a:r>
          </a:p>
          <a:p>
            <a:r>
              <a:rPr lang="ru-RU" dirty="0"/>
              <a:t>Проблему нехватки энергии можно было бы решить за счет Кузбасского угольного бассейна, но, во-первых, он располагался далеко (свыше 2,7 тысяч км), а во-вторых, количество угля необходимо было колоссальное. При отправке требуемого объема угля с Кузбасса элементарно не хватило бы вагонов, а те, которые были, просто парализовали бы железнодорожную систему СССР, и так с трудом справлявшуюся с грузоперевозками техники и людей.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3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59" y="188180"/>
            <a:ext cx="6668617" cy="66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4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t="19786" r="23382" b="7381"/>
          <a:stretch/>
        </p:blipFill>
        <p:spPr bwMode="auto">
          <a:xfrm>
            <a:off x="252311" y="256936"/>
            <a:ext cx="11785014" cy="637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t="20444" r="23338" b="7004"/>
          <a:stretch/>
        </p:blipFill>
        <p:spPr bwMode="auto">
          <a:xfrm>
            <a:off x="109182" y="157493"/>
            <a:ext cx="11982734" cy="64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0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20353" r="23625" b="7426"/>
          <a:stretch/>
        </p:blipFill>
        <p:spPr bwMode="auto">
          <a:xfrm>
            <a:off x="205138" y="163319"/>
            <a:ext cx="11886196" cy="639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75496" y="4223795"/>
            <a:ext cx="105390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solidFill>
                  <a:srgbClr val="FF0000"/>
                </a:solidFill>
              </a:rPr>
              <a:t>?</a:t>
            </a:r>
            <a:endParaRPr lang="ru-RU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22830"/>
            <a:ext cx="11778018" cy="673517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1. 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природе газ может находиться в следующих формах: </a:t>
            </a:r>
          </a:p>
          <a:p>
            <a:pPr algn="just"/>
            <a:r>
              <a:rPr lang="ru-RU" i="1" dirty="0"/>
              <a:t>Газовые залежи в пластах некоторых горных пород.</a:t>
            </a:r>
            <a:r>
              <a:rPr lang="ru-RU" dirty="0"/>
              <a:t> Залежи газообразных углеводородов как правило сосредоточены на глубине от 1000 м. Вопреки распространенному мнению, газ в таких залежах находится не в объемных пустотах, а преимущественно в мелких трещинах, микроскопических порах и каналах горных пород, например, песчаника. Крупнейшие запасы природного газа сосредоточены в России (</a:t>
            </a:r>
            <a:r>
              <a:rPr lang="ru-RU" dirty="0" err="1"/>
              <a:t>Уренгойское</a:t>
            </a:r>
            <a:r>
              <a:rPr lang="ru-RU" dirty="0"/>
              <a:t> месторождение), большинстве стран Персидского залива, США и Канаде. </a:t>
            </a:r>
          </a:p>
          <a:p>
            <a:pPr algn="just"/>
            <a:r>
              <a:rPr lang="ru-RU" i="1" dirty="0"/>
              <a:t>Газовые шапки над нефтью и растворенный в нефти газ.</a:t>
            </a:r>
            <a:r>
              <a:rPr lang="ru-RU" dirty="0"/>
              <a:t> Такие газообразные скопления называют Попутный нефтяной газ (ПНГ). В отличие «традиционного» природного газа, ПНГ в своем составе помимо метана и этана содержит значительное количество пропана, бутана и других более тяжелых углеводородов. </a:t>
            </a:r>
          </a:p>
          <a:p>
            <a:pPr algn="just"/>
            <a:r>
              <a:rPr lang="ru-RU" i="1" dirty="0"/>
              <a:t>Газогидратные залежи.</a:t>
            </a:r>
            <a:r>
              <a:rPr lang="ru-RU" dirty="0"/>
              <a:t> Газовые гидраты – это кристаллические соединения, которые образованы путем растворения газообразных углеводородов в пластовой воде при определенных термодинамических условиях – высоких давлениях и относительно низких температурах. Такая форма накопления природного газа была открыта во второй половине 20-го века. Газогидратные залежи находятся преимущественно в районах распространения многолетней мерзлоты, а также на относительно небольшой глубине под океанических дном.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8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Выберите </a:t>
            </a:r>
            <a:r>
              <a:rPr lang="ru-RU" b="1" dirty="0"/>
              <a:t>верные утверждения: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В состав ПНГ кроме метана и этана, может входить значительное количество пропана, бутана и других более тяжелых углеводородов.</a:t>
            </a:r>
          </a:p>
          <a:p>
            <a:pPr marL="0" indent="0">
              <a:buNone/>
            </a:pPr>
            <a:r>
              <a:rPr lang="ru-RU" dirty="0"/>
              <a:t>2. Газогидратные залежи чаще всего залегают мелких трещинах, микроскопических порах и каналах горных пород.</a:t>
            </a:r>
          </a:p>
          <a:p>
            <a:pPr marL="0" indent="0">
              <a:buNone/>
            </a:pPr>
            <a:r>
              <a:rPr lang="ru-RU" dirty="0"/>
              <a:t>3. Крупнейшие месторождения природного газа располагаются в России, США и Канаде.</a:t>
            </a:r>
          </a:p>
          <a:p>
            <a:pPr marL="0" indent="0">
              <a:buNone/>
            </a:pPr>
            <a:r>
              <a:rPr lang="ru-RU" dirty="0"/>
              <a:t>4. Залежи газообразных углеводородов сосредоточены на глубине 2000 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8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1,3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9646"/>
            <a:ext cx="10515600" cy="563731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каких странах мира возможна добыча газогидратных </a:t>
            </a:r>
            <a:r>
              <a:rPr lang="ru-RU" b="1" dirty="0" smtClean="0"/>
              <a:t>залежей? </a:t>
            </a:r>
            <a:r>
              <a:rPr lang="ru-RU" b="1" dirty="0"/>
              <a:t>Почему? Обозначьте эти страны на карте.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herodotethourioi.files.wordpress.com/2014/03/monde_fo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51" y="1737767"/>
            <a:ext cx="8079697" cy="4392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1037</Words>
  <Application>Microsoft Office PowerPoint</Application>
  <PresentationFormat>Широкоэкранный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Формирование функциональной грамотности. Интеграция учебных предметов.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  </vt:lpstr>
      <vt:lpstr>Газогидратные залежи находятся преимущественно в районах распространения многолетней мерзлоты</vt:lpstr>
      <vt:lpstr>  </vt:lpstr>
      <vt:lpstr>Презентация PowerPoint</vt:lpstr>
      <vt:lpstr>Презентация PowerPoint</vt:lpstr>
      <vt:lpstr>Преимущества транспортировки:</vt:lpstr>
      <vt:lpstr>Недостатки транспортировки:</vt:lpstr>
      <vt:lpstr>Презентация PowerPoint</vt:lpstr>
      <vt:lpstr>Презентация PowerPoint</vt:lpstr>
      <vt:lpstr>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Природный газ</dc:title>
  <dc:creator>Пользователь</dc:creator>
  <cp:lastModifiedBy>Пользователь</cp:lastModifiedBy>
  <cp:revision>16</cp:revision>
  <dcterms:created xsi:type="dcterms:W3CDTF">2022-02-02T13:05:20Z</dcterms:created>
  <dcterms:modified xsi:type="dcterms:W3CDTF">2022-02-03T09:15:12Z</dcterms:modified>
</cp:coreProperties>
</file>