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https://trizway.com/images/art/teor-obraz/&#1055;&#1080;&#1088;&#1072;&#1084;&#1080;&#1076;&#1072;_&#1101;&#1092;&#1092;&#1077;&#1082;&#1090;&#1080;&#1074;&#1085;&#1086;&#1089;&#1090;&#1080;/piramida-1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592" y="1196752"/>
            <a:ext cx="74246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Продуктивные методы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Концептуальные карты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149080"/>
            <a:ext cx="4335739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Имамова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Т.С.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МАОУ «Лицей № 67 г. Челябинска»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66" name="AutoShape 2" descr="3d man &amp;shcy;&amp;kcy;&amp;ocy;&amp;lcy;&amp;softcy;&amp;ncy;&amp;icy;&amp;kcy; &amp;kcy;&amp;acy;&amp;rcy;&amp;tcy;&amp;icy;&amp;ncy;&amp;kcy;&amp;icy;, &amp;scy;&amp;tcy;&amp;ocy;&amp;kcy;&amp;ocy;&amp;vcy;&amp;ycy;&amp;iecy; &amp;fcy;&amp;ocy;&amp;tcy;&amp;ocy; 3d man &amp;shcy;&amp;kcy;&amp;ocy;&amp;lcy;&amp;softcy;&amp;ncy;&amp;icy;&amp;kcy;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&amp;Pcy;&amp;rcy;&amp;iecy;&amp;zcy;&amp;iecy;&amp;ncy;&amp;tcy;&amp;acy;&amp;tscy;&amp;icy;&amp;yacy; SlideShare, &amp;dcy;&amp;rcy;&amp;ucy;&amp;gcy;&amp;icy;&amp;iecy;, &amp;Rcy;&amp;acy;&amp;zcy;&amp;ncy;&amp;ocy;&amp;iecy;, &amp;rcy;&amp;ucy;&amp;kcy;&amp;acy;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&amp;Pcy;&amp;rcy;&amp;iecy;&amp;zcy;&amp;iecy;&amp;ncy;&amp;tcy;&amp;acy;&amp;tscy;&amp;icy;&amp;yacy; SlideShare, &amp;dcy;&amp;rcy;&amp;ucy;&amp;gcy;&amp;icy;&amp;iecy;, &amp;Rcy;&amp;acy;&amp;zcy;&amp;ncy;&amp;ocy;&amp;iecy;, &amp;rcy;&amp;ucy;&amp;kcy;&amp;acy;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hidden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hidden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0"/>
            <a:ext cx="4643561" cy="407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878260"/>
            <a:ext cx="4427537" cy="39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Группа 14"/>
          <p:cNvGrpSpPr/>
          <p:nvPr/>
        </p:nvGrpSpPr>
        <p:grpSpPr>
          <a:xfrm>
            <a:off x="0" y="188640"/>
            <a:ext cx="4427984" cy="4176464"/>
            <a:chOff x="558151" y="260648"/>
            <a:chExt cx="3581801" cy="3528392"/>
          </a:xfrm>
        </p:grpSpPr>
        <p:sp>
          <p:nvSpPr>
            <p:cNvPr id="5" name="Овал 4"/>
            <p:cNvSpPr/>
            <p:nvPr/>
          </p:nvSpPr>
          <p:spPr>
            <a:xfrm>
              <a:off x="683568" y="260648"/>
              <a:ext cx="3456384" cy="3528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1691680" y="1340768"/>
              <a:ext cx="1440160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691680" y="1628800"/>
              <a:ext cx="144016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Обстоя</a:t>
              </a:r>
            </a:p>
            <a:p>
              <a:pPr algn="ctr"/>
              <a:r>
                <a:rPr lang="ru-RU" sz="20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тельство</a:t>
              </a:r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18417" y="476672"/>
              <a:ext cx="905248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Где?</a:t>
              </a:r>
              <a:endParaRPr lang="ru-RU" sz="3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77163" y="836712"/>
              <a:ext cx="1150508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Куда?</a:t>
              </a:r>
              <a:endParaRPr lang="ru-RU" sz="3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20350068">
              <a:off x="558151" y="1268760"/>
              <a:ext cx="154535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Откуда?</a:t>
              </a:r>
              <a:endParaRPr lang="ru-RU" sz="3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05487" y="1844824"/>
              <a:ext cx="957955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Как?</a:t>
              </a:r>
              <a:endParaRPr lang="ru-RU" sz="3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76545" y="2317528"/>
              <a:ext cx="1311385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Когда?</a:t>
              </a:r>
              <a:endParaRPr lang="ru-RU" sz="3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813320" y="2924944"/>
              <a:ext cx="1644169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Почему?</a:t>
              </a:r>
              <a:endParaRPr lang="ru-RU" sz="3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769424" y="1700808"/>
            <a:ext cx="4195063" cy="4248472"/>
            <a:chOff x="4769425" y="1700808"/>
            <a:chExt cx="3456384" cy="3528392"/>
          </a:xfrm>
        </p:grpSpPr>
        <p:sp>
          <p:nvSpPr>
            <p:cNvPr id="17" name="Овал 16"/>
            <p:cNvSpPr/>
            <p:nvPr/>
          </p:nvSpPr>
          <p:spPr>
            <a:xfrm>
              <a:off x="4769425" y="1700808"/>
              <a:ext cx="3456384" cy="35283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5777537" y="2780928"/>
              <a:ext cx="1440160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777537" y="3068960"/>
              <a:ext cx="1440160" cy="47705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500" b="1" cap="none" spc="50" dirty="0" smtClean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Царица</a:t>
              </a:r>
              <a:endParaRPr lang="ru-RU" sz="25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 rot="930351">
              <a:off x="4861409" y="2785864"/>
              <a:ext cx="111056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Ревнива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930351">
              <a:off x="5175484" y="2244995"/>
              <a:ext cx="143212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Завистлива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 rot="242723">
              <a:off x="5664351" y="4561953"/>
              <a:ext cx="151195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Своенравна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 rot="930351">
              <a:off x="4801098" y="3354141"/>
              <a:ext cx="100694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Высока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 rot="930351">
              <a:off x="4968197" y="3858198"/>
              <a:ext cx="110479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Стройна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 rot="930351">
              <a:off x="7179635" y="3930206"/>
              <a:ext cx="71436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Бела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 rot="930351">
              <a:off x="7371390" y="3282134"/>
              <a:ext cx="76290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</a:rPr>
                <a:t>Умна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 rot="930351">
              <a:off x="6983201" y="2562054"/>
              <a:ext cx="81920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Горда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 rot="930351">
              <a:off x="6073839" y="1913981"/>
              <a:ext cx="119776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C00000"/>
                  </a:solidFill>
                  <a:effectLst/>
                </a:rPr>
                <a:t>Ломлива</a:t>
              </a:r>
              <a:endParaRPr lang="ru-RU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0" y="2060847"/>
            <a:ext cx="9113686" cy="3888433"/>
            <a:chOff x="0" y="2060847"/>
            <a:chExt cx="9113686" cy="388843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060847"/>
              <a:ext cx="9113686" cy="386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3491880" y="2132856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2132856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5517232"/>
              <a:ext cx="50405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491880" y="5445224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71185" y="332656"/>
            <a:ext cx="4705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«Шары»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82476"/>
            <a:ext cx="4283968" cy="41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Группа 35"/>
          <p:cNvGrpSpPr/>
          <p:nvPr/>
        </p:nvGrpSpPr>
        <p:grpSpPr>
          <a:xfrm>
            <a:off x="251520" y="260648"/>
            <a:ext cx="4104456" cy="3888432"/>
            <a:chOff x="-468560" y="404664"/>
            <a:chExt cx="5904656" cy="5400600"/>
          </a:xfrm>
        </p:grpSpPr>
        <p:sp>
          <p:nvSpPr>
            <p:cNvPr id="5" name="Овал 4"/>
            <p:cNvSpPr/>
            <p:nvPr/>
          </p:nvSpPr>
          <p:spPr>
            <a:xfrm>
              <a:off x="1619672" y="2204864"/>
              <a:ext cx="165618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95536" y="476672"/>
              <a:ext cx="165618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2339752" y="404664"/>
              <a:ext cx="165618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779912" y="1772816"/>
              <a:ext cx="165618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491880" y="3573016"/>
              <a:ext cx="165618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91680" y="4293096"/>
              <a:ext cx="165618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-252536" y="3645024"/>
              <a:ext cx="165618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-468560" y="1916832"/>
              <a:ext cx="1656184" cy="15121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2591780" y="1952836"/>
              <a:ext cx="36004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H="1">
              <a:off x="1583668" y="1952836"/>
              <a:ext cx="432048" cy="3600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87624" y="2852936"/>
              <a:ext cx="4320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12" idx="7"/>
            </p:cNvCxnSpPr>
            <p:nvPr/>
          </p:nvCxnSpPr>
          <p:spPr>
            <a:xfrm rot="5400000" flipH="1" flipV="1">
              <a:off x="1207654" y="3310443"/>
              <a:ext cx="509484" cy="6025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5" idx="4"/>
            </p:cNvCxnSpPr>
            <p:nvPr/>
          </p:nvCxnSpPr>
          <p:spPr>
            <a:xfrm rot="16200000" flipH="1">
              <a:off x="2177734" y="3987062"/>
              <a:ext cx="576064" cy="360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>
              <a:endCxn id="10" idx="1"/>
            </p:cNvCxnSpPr>
            <p:nvPr/>
          </p:nvCxnSpPr>
          <p:spPr>
            <a:xfrm>
              <a:off x="3131840" y="3429000"/>
              <a:ext cx="602583" cy="3654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3275856" y="2636912"/>
              <a:ext cx="504056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1763689" y="2492896"/>
              <a:ext cx="1430654" cy="9831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Части</a:t>
              </a:r>
            </a:p>
            <a:p>
              <a:pPr algn="ctr"/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речи</a:t>
              </a:r>
              <a:endPara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86426" y="692696"/>
              <a:ext cx="1869951" cy="9831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Существи</a:t>
              </a:r>
              <a:endPara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тельное</a:t>
              </a:r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367962" y="764704"/>
              <a:ext cx="1654563" cy="9831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Прилага</a:t>
              </a:r>
              <a:endPara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тельное</a:t>
              </a:r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067944" y="2348880"/>
              <a:ext cx="1104020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5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Глагол</a:t>
              </a:r>
              <a:endParaRPr lang="ru-RU" sz="2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-419779" y="2204864"/>
              <a:ext cx="1613422" cy="9831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Числи</a:t>
              </a:r>
            </a:p>
            <a:p>
              <a:pPr algn="ctr"/>
              <a:r>
                <a:rPr lang="ru-RU" sz="20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тельное</a:t>
              </a:r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-309523" y="4005064"/>
              <a:ext cx="1680944" cy="55570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Предлог</a:t>
              </a:r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009331" y="4653136"/>
              <a:ext cx="931665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5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Союз</a:t>
              </a:r>
              <a:endParaRPr lang="ru-RU" sz="25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Прямая соединительная линия 71"/>
          <p:cNvCxnSpPr/>
          <p:nvPr/>
        </p:nvCxnSpPr>
        <p:spPr>
          <a:xfrm>
            <a:off x="4355976" y="1700808"/>
            <a:ext cx="864096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21" idx="6"/>
            <a:endCxn id="41" idx="2"/>
          </p:cNvCxnSpPr>
          <p:nvPr/>
        </p:nvCxnSpPr>
        <p:spPr>
          <a:xfrm>
            <a:off x="3296771" y="1921400"/>
            <a:ext cx="3856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9" name="Прямая соединительная линия 78"/>
          <p:cNvCxnSpPr>
            <a:stCxn id="21" idx="6"/>
            <a:endCxn id="41" idx="2"/>
          </p:cNvCxnSpPr>
          <p:nvPr/>
        </p:nvCxnSpPr>
        <p:spPr>
          <a:xfrm>
            <a:off x="3296771" y="1921400"/>
            <a:ext cx="3856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107504" y="188640"/>
            <a:ext cx="5688632" cy="3528392"/>
            <a:chOff x="251520" y="836712"/>
            <a:chExt cx="7447910" cy="4041089"/>
          </a:xfrm>
        </p:grpSpPr>
        <p:sp>
          <p:nvSpPr>
            <p:cNvPr id="18" name="Овал 17"/>
            <p:cNvSpPr/>
            <p:nvPr/>
          </p:nvSpPr>
          <p:spPr>
            <a:xfrm>
              <a:off x="1703096" y="2276872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852172" y="1032574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276734" y="836712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275856" y="2276872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348742" y="3789040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01683" y="3313787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51520" y="2069489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rot="16200000" flipH="1">
              <a:off x="1672694" y="2099890"/>
              <a:ext cx="311075" cy="2502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402770" y="2743484"/>
              <a:ext cx="3003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>
              <a:stCxn id="24" idx="7"/>
            </p:cNvCxnSpPr>
            <p:nvPr/>
          </p:nvCxnSpPr>
          <p:spPr>
            <a:xfrm rot="5400000" flipH="1" flipV="1">
              <a:off x="1410356" y="3080384"/>
              <a:ext cx="366828" cy="4188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1763688" y="2636912"/>
              <a:ext cx="994479" cy="4222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Вода</a:t>
              </a:r>
              <a:endParaRPr lang="ru-RU" sz="1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931540" y="1285721"/>
              <a:ext cx="950901" cy="40010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0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текуча</a:t>
              </a:r>
              <a:endPara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188945" y="1052737"/>
              <a:ext cx="1323948" cy="7292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6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Прозрач</a:t>
              </a:r>
              <a:endPara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ru-RU" sz="16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ность</a:t>
              </a:r>
              <a:endParaRPr lang="ru-RU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63039" y="2532085"/>
              <a:ext cx="1256214" cy="7292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6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Бесцвет</a:t>
              </a:r>
              <a:endPara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ru-RU" sz="1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ность</a:t>
              </a:r>
              <a:endParaRPr lang="ru-RU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83569" y="2276872"/>
              <a:ext cx="1125248" cy="7292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6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Раство</a:t>
              </a:r>
              <a:endPara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/>
              <a:r>
                <a:rPr lang="ru-RU" sz="16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ритель</a:t>
              </a:r>
              <a:endParaRPr lang="ru-RU" sz="1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415381" y="3789041"/>
              <a:ext cx="1069367" cy="9211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Нет</a:t>
              </a:r>
            </a:p>
            <a:p>
              <a:pPr algn="ctr"/>
              <a:r>
                <a:rPr lang="ru-RU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запаха </a:t>
              </a:r>
            </a:p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 вкуса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4932040" y="2276872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436096" y="980728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6444208" y="1988840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228184" y="3284984"/>
              <a:ext cx="1151250" cy="10887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 rot="5400000">
              <a:off x="5644568" y="2140408"/>
              <a:ext cx="259229" cy="1001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940152" y="3212976"/>
              <a:ext cx="418869" cy="2631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6084168" y="2636912"/>
              <a:ext cx="350380" cy="51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5004048" y="2636912"/>
              <a:ext cx="994479" cy="34544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Воздух</a:t>
              </a:r>
              <a:endPara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520851" y="1124744"/>
              <a:ext cx="1142290" cy="8060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Легче </a:t>
              </a:r>
            </a:p>
            <a:p>
              <a:pPr algn="ctr"/>
              <a:r>
                <a:rPr lang="ru-RU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воды</a:t>
              </a:r>
              <a:endParaRPr lang="ru-RU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379375" y="2132856"/>
              <a:ext cx="1320055" cy="9211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Плохо</a:t>
              </a:r>
            </a:p>
            <a:p>
              <a:pPr algn="ctr"/>
              <a:r>
                <a:rPr lang="ru-RU" sz="1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проводит</a:t>
              </a:r>
            </a:p>
            <a:p>
              <a:pPr algn="ctr"/>
              <a:r>
                <a:rPr lang="ru-RU" sz="1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тепло</a:t>
              </a:r>
              <a:endParaRPr lang="ru-RU" sz="1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 flipV="1">
              <a:off x="2555776" y="1700808"/>
              <a:ext cx="792088" cy="648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>
              <a:stCxn id="18" idx="6"/>
              <a:endCxn id="21" idx="2"/>
            </p:cNvCxnSpPr>
            <p:nvPr/>
          </p:nvCxnSpPr>
          <p:spPr>
            <a:xfrm>
              <a:off x="2854346" y="2821253"/>
              <a:ext cx="4215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18" idx="5"/>
              <a:endCxn id="22" idx="1"/>
            </p:cNvCxnSpPr>
            <p:nvPr/>
          </p:nvCxnSpPr>
          <p:spPr>
            <a:xfrm rot="16200000" flipH="1">
              <a:off x="2730396" y="3161541"/>
              <a:ext cx="742297" cy="8315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>
              <a:stCxn id="22" idx="7"/>
            </p:cNvCxnSpPr>
            <p:nvPr/>
          </p:nvCxnSpPr>
          <p:spPr>
            <a:xfrm rot="5400000" flipH="1" flipV="1">
              <a:off x="4407979" y="3208401"/>
              <a:ext cx="663501" cy="816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4355976" y="1628800"/>
              <a:ext cx="864096" cy="7200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9" name="Прямая соединительная линия 128"/>
          <p:cNvCxnSpPr>
            <a:stCxn id="104" idx="7"/>
          </p:cNvCxnSpPr>
          <p:nvPr/>
        </p:nvCxnSpPr>
        <p:spPr>
          <a:xfrm rot="5400000" flipH="1" flipV="1">
            <a:off x="6529524" y="5354662"/>
            <a:ext cx="482351" cy="7013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Группа 132"/>
          <p:cNvGrpSpPr/>
          <p:nvPr/>
        </p:nvGrpSpPr>
        <p:grpSpPr>
          <a:xfrm>
            <a:off x="3275856" y="3284984"/>
            <a:ext cx="5659620" cy="3456384"/>
            <a:chOff x="3491880" y="3501008"/>
            <a:chExt cx="5443596" cy="3240360"/>
          </a:xfrm>
        </p:grpSpPr>
        <p:sp>
          <p:nvSpPr>
            <p:cNvPr id="100" name="Овал 99"/>
            <p:cNvSpPr/>
            <p:nvPr/>
          </p:nvSpPr>
          <p:spPr>
            <a:xfrm>
              <a:off x="4567841" y="4655805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3937105" y="3658061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5734280" y="3501008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5733629" y="4655805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787655" y="5868342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3603186" y="5487258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3491880" y="4489514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 rot="16200000" flipH="1">
              <a:off x="4535878" y="4521477"/>
              <a:ext cx="249436" cy="1855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4345229" y="5029959"/>
              <a:ext cx="222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>
              <a:stCxn id="105" idx="7"/>
            </p:cNvCxnSpPr>
            <p:nvPr/>
          </p:nvCxnSpPr>
          <p:spPr>
            <a:xfrm rot="5400000" flipH="1" flipV="1">
              <a:off x="4339734" y="5312799"/>
              <a:ext cx="294142" cy="3104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Прямоугольник 109"/>
            <p:cNvSpPr/>
            <p:nvPr/>
          </p:nvSpPr>
          <p:spPr>
            <a:xfrm>
              <a:off x="4612754" y="4944504"/>
              <a:ext cx="737144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2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Карлик</a:t>
              </a:r>
            </a:p>
            <a:p>
              <a:pPr algn="ctr"/>
              <a:r>
                <a:rPr lang="ru-RU" sz="1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Нос</a:t>
              </a:r>
              <a:endParaRPr lang="ru-RU" sz="1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6961253" y="4655805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7334878" y="3616488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8082127" y="4424845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7922003" y="5464163"/>
              <a:ext cx="853349" cy="8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7481548" y="4549415"/>
              <a:ext cx="207864" cy="742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>
              <a:off x="7708503" y="5406423"/>
              <a:ext cx="310481" cy="210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flipV="1">
              <a:off x="7815253" y="4944504"/>
              <a:ext cx="259715" cy="41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Прямоугольник 122"/>
            <p:cNvSpPr/>
            <p:nvPr/>
          </p:nvSpPr>
          <p:spPr>
            <a:xfrm>
              <a:off x="7014628" y="4944504"/>
              <a:ext cx="73714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Мальчик</a:t>
              </a:r>
            </a:p>
            <a:p>
              <a:pPr algn="ctr"/>
              <a:r>
                <a:rPr lang="ru-RU" sz="9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Звезда</a:t>
              </a:r>
              <a:endParaRPr lang="ru-RU" sz="9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 flipV="1">
              <a:off x="5199879" y="4193886"/>
              <a:ext cx="587125" cy="5196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>
              <a:stCxn id="100" idx="6"/>
              <a:endCxn id="103" idx="2"/>
            </p:cNvCxnSpPr>
            <p:nvPr/>
          </p:nvCxnSpPr>
          <p:spPr>
            <a:xfrm>
              <a:off x="5421190" y="5092318"/>
              <a:ext cx="3124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>
              <a:stCxn id="100" idx="5"/>
              <a:endCxn id="104" idx="1"/>
            </p:cNvCxnSpPr>
            <p:nvPr/>
          </p:nvCxnSpPr>
          <p:spPr>
            <a:xfrm rot="16200000" flipH="1">
              <a:off x="5306816" y="5390384"/>
              <a:ext cx="595213" cy="616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6534253" y="4136146"/>
              <a:ext cx="640500" cy="5773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>
              <a:stCxn id="103" idx="6"/>
              <a:endCxn id="116" idx="2"/>
            </p:cNvCxnSpPr>
            <p:nvPr/>
          </p:nvCxnSpPr>
          <p:spPr>
            <a:xfrm>
              <a:off x="6586978" y="5092318"/>
              <a:ext cx="3742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1040" y="2420888"/>
            <a:ext cx="912439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404664"/>
            <a:ext cx="5135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«Дерево»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Группа 61"/>
          <p:cNvGrpSpPr/>
          <p:nvPr/>
        </p:nvGrpSpPr>
        <p:grpSpPr>
          <a:xfrm>
            <a:off x="304004" y="1115452"/>
            <a:ext cx="8444460" cy="3969732"/>
            <a:chOff x="393612" y="116632"/>
            <a:chExt cx="8444460" cy="396973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339752" y="908720"/>
              <a:ext cx="33123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2339752" y="116632"/>
              <a:ext cx="333155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животные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3815916" y="1088740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907704" y="1268760"/>
              <a:ext cx="41764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727684" y="1448780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5904148" y="1448780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99592" y="2060848"/>
              <a:ext cx="18722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148064" y="2060848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1403648" y="1484784"/>
              <a:ext cx="99835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еда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115784" y="1484784"/>
              <a:ext cx="240854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материал</a:t>
              </a:r>
              <a:endParaRPr lang="ru-RU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719572" y="2240868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rot="5400000">
              <a:off x="2591780" y="2240868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5400000">
              <a:off x="4968044" y="2240868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6336196" y="2240868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7488324" y="2240868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Прямоугольник 36"/>
            <p:cNvSpPr/>
            <p:nvPr/>
          </p:nvSpPr>
          <p:spPr>
            <a:xfrm>
              <a:off x="393612" y="2463279"/>
              <a:ext cx="100219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мясо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061550" y="2463279"/>
              <a:ext cx="143026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молоко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168386" y="2823319"/>
              <a:ext cx="119693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масло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182497" y="3255367"/>
              <a:ext cx="122341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творог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4512976" y="2420888"/>
              <a:ext cx="126028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шерсть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036832" y="2420888"/>
              <a:ext cx="994632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кожа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532676" y="2420888"/>
              <a:ext cx="71686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пух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550583" y="2823319"/>
              <a:ext cx="1159100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пряжа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402947" y="3255367"/>
              <a:ext cx="145437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Вязаные</a:t>
              </a:r>
            </a:p>
            <a:p>
              <a:pPr algn="ctr"/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вещи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999130" y="2823319"/>
              <a:ext cx="121405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куртки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971206" y="3255367"/>
              <a:ext cx="126989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Сапоги</a:t>
              </a:r>
            </a:p>
            <a:p>
              <a:pPr algn="ctr"/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сумки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254561" y="2823319"/>
              <a:ext cx="158351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подушка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314737" y="3255367"/>
              <a:ext cx="146315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пуховик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92733" y="1951038"/>
            <a:ext cx="8751972" cy="356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404664"/>
            <a:ext cx="5005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«Скобка»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251520" y="188640"/>
            <a:ext cx="8280920" cy="2964371"/>
            <a:chOff x="971600" y="818709"/>
            <a:chExt cx="7344816" cy="244223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971600" y="2204864"/>
              <a:ext cx="194421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971600" y="818709"/>
              <a:ext cx="7344816" cy="2442238"/>
              <a:chOff x="971600" y="818709"/>
              <a:chExt cx="7344816" cy="2442238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971600" y="1700808"/>
                <a:ext cx="2001510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200" b="1" cap="all" spc="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растения</a:t>
                </a:r>
                <a:endParaRPr lang="ru-RU" sz="32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10" name="Левая фигурная скобка 9"/>
              <p:cNvSpPr/>
              <p:nvPr/>
            </p:nvSpPr>
            <p:spPr>
              <a:xfrm>
                <a:off x="3203848" y="1484784"/>
                <a:ext cx="360040" cy="1512168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563888" y="1628800"/>
                <a:ext cx="12961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3563888" y="2204864"/>
                <a:ext cx="12961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3635896" y="2852936"/>
                <a:ext cx="12241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Прямоугольник 13"/>
              <p:cNvSpPr/>
              <p:nvPr/>
            </p:nvSpPr>
            <p:spPr>
              <a:xfrm>
                <a:off x="3635896" y="1177588"/>
                <a:ext cx="110889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28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тепло</a:t>
                </a:r>
                <a:endParaRPr lang="ru-RU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711333" y="1772816"/>
                <a:ext cx="958019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28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вода</a:t>
                </a:r>
                <a:endParaRPr lang="ru-RU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3757597" y="2401724"/>
                <a:ext cx="85863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ru-RU" sz="28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свет</a:t>
                </a:r>
                <a:endParaRPr lang="ru-RU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Левая фигурная скобка 19"/>
              <p:cNvSpPr/>
              <p:nvPr/>
            </p:nvSpPr>
            <p:spPr>
              <a:xfrm>
                <a:off x="4932040" y="980728"/>
                <a:ext cx="216024" cy="648072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Левая фигурная скобка 20"/>
              <p:cNvSpPr/>
              <p:nvPr/>
            </p:nvSpPr>
            <p:spPr>
              <a:xfrm>
                <a:off x="4932040" y="1772816"/>
                <a:ext cx="216024" cy="648072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Левая фигурная скобка 21"/>
              <p:cNvSpPr/>
              <p:nvPr/>
            </p:nvSpPr>
            <p:spPr>
              <a:xfrm>
                <a:off x="4932040" y="2564904"/>
                <a:ext cx="216024" cy="648072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860032" y="818709"/>
                <a:ext cx="3212418" cy="9541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2800" b="1" dirty="0" smtClean="0">
                    <a:ln w="1143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т</a:t>
                </a:r>
                <a:r>
                  <a:rPr lang="ru-RU" sz="2800" b="1" cap="none" spc="0" dirty="0" smtClean="0">
                    <a:ln w="1143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еплолюбивые</a:t>
                </a:r>
              </a:p>
              <a:p>
                <a:pPr algn="ctr"/>
                <a:r>
                  <a:rPr lang="ru-RU" sz="2800" b="1" dirty="0" smtClean="0">
                    <a:ln w="1143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холодостойкие</a:t>
                </a:r>
                <a:endParaRPr lang="ru-RU" sz="2800" b="1" cap="none" spc="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572000" y="1628800"/>
                <a:ext cx="3744416" cy="9541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2800" b="1" dirty="0" smtClean="0">
                    <a:ln w="1143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влаг</a:t>
                </a:r>
                <a:r>
                  <a:rPr lang="ru-RU" sz="2800" b="1" cap="none" spc="0" dirty="0" smtClean="0">
                    <a:ln w="1143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олюбивые</a:t>
                </a:r>
              </a:p>
              <a:p>
                <a:pPr algn="ctr"/>
                <a:r>
                  <a:rPr lang="ru-RU" sz="2800" b="1" dirty="0" smtClean="0">
                    <a:ln w="1143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      засухоустойчивые</a:t>
                </a:r>
                <a:endParaRPr lang="ru-RU" sz="2800" b="1" cap="none" spc="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4716016" y="2474893"/>
                <a:ext cx="3384376" cy="78605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2800" b="1" cap="none" spc="0" dirty="0" smtClean="0">
                    <a:ln w="1143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светолюбивые</a:t>
                </a:r>
              </a:p>
              <a:p>
                <a:pPr algn="ctr"/>
                <a:r>
                  <a:rPr lang="ru-RU" sz="2800" b="1" dirty="0" smtClean="0">
                    <a:ln w="11430">
                      <a:solidFill>
                        <a:schemeClr val="tx1"/>
                      </a:solidFill>
                    </a:ln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     теневыносливые</a:t>
                </a:r>
                <a:endParaRPr lang="ru-RU" sz="2800" b="1" cap="none" spc="0" dirty="0">
                  <a:ln w="11430">
                    <a:solidFill>
                      <a:schemeClr val="tx1"/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251520" y="3501008"/>
            <a:ext cx="8352928" cy="2919229"/>
            <a:chOff x="683568" y="3212976"/>
            <a:chExt cx="7344816" cy="270320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419872" y="4110171"/>
              <a:ext cx="302433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глухие</a:t>
              </a:r>
            </a:p>
            <a:p>
              <a:pPr algn="ctr"/>
              <a:r>
                <a:rPr lang="ru-RU" sz="2400" b="1" cap="none" spc="0" dirty="0" smtClean="0">
                  <a:ln w="11430"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звонкие</a:t>
              </a:r>
              <a:endParaRPr lang="ru-RU" sz="2400" b="1" cap="none" spc="0" dirty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419872" y="5085184"/>
              <a:ext cx="3024336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400" b="1" dirty="0" smtClean="0">
                  <a:ln w="11430"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ударные</a:t>
              </a:r>
            </a:p>
            <a:p>
              <a:pPr algn="ctr"/>
              <a:r>
                <a:rPr lang="ru-RU" sz="2400" b="1" cap="none" spc="0" dirty="0" smtClean="0">
                  <a:ln w="11430"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      безударные</a:t>
              </a:r>
              <a:endParaRPr lang="ru-RU" sz="2400" b="1" cap="none" spc="0" dirty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683568" y="3212976"/>
              <a:ext cx="7344816" cy="2664296"/>
              <a:chOff x="683568" y="3212976"/>
              <a:chExt cx="7344816" cy="2664296"/>
            </a:xfrm>
          </p:grpSpPr>
          <p:grpSp>
            <p:nvGrpSpPr>
              <p:cNvPr id="30" name="Группа 25"/>
              <p:cNvGrpSpPr/>
              <p:nvPr/>
            </p:nvGrpSpPr>
            <p:grpSpPr>
              <a:xfrm>
                <a:off x="683568" y="3212976"/>
                <a:ext cx="5760640" cy="2664296"/>
                <a:chOff x="971600" y="484056"/>
                <a:chExt cx="5390690" cy="2476430"/>
              </a:xfrm>
            </p:grpSpPr>
            <p:sp>
              <p:nvSpPr>
                <p:cNvPr id="31" name="Прямоугольник 30"/>
                <p:cNvSpPr/>
                <p:nvPr/>
              </p:nvSpPr>
              <p:spPr>
                <a:xfrm>
                  <a:off x="971600" y="1688806"/>
                  <a:ext cx="1243308" cy="543541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ru-RU" sz="3200" b="1" cap="all" spc="0" dirty="0" smtClean="0">
                      <a:ln w="9000" cmpd="sng">
                        <a:solidFill>
                          <a:schemeClr val="accent4">
                            <a:shade val="50000"/>
                            <a:satMod val="120000"/>
                          </a:schemeClr>
                        </a:solidFill>
                        <a:prstDash val="solid"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>
                        <a:reflection blurRad="12700" stA="28000" endPos="45000" dist="1000" dir="5400000" sy="-100000" algn="bl" rotWithShape="0"/>
                      </a:effectLst>
                    </a:rPr>
                    <a:t>звуки</a:t>
                  </a:r>
                  <a:endParaRPr lang="ru-RU" sz="3200" b="1" cap="all" spc="0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accent2">
                        <a:lumMod val="75000"/>
                      </a:schemeClr>
                    </a:solidFill>
                    <a:effectLst>
                      <a:reflection blurRad="12700" stA="28000" endPos="45000" dist="1000" dir="5400000" sy="-100000" algn="bl" rotWithShape="0"/>
                    </a:effectLst>
                  </a:endParaRPr>
                </a:p>
              </p:txBody>
            </p:sp>
            <p:sp>
              <p:nvSpPr>
                <p:cNvPr id="32" name="Левая фигурная скобка 31"/>
                <p:cNvSpPr/>
                <p:nvPr/>
              </p:nvSpPr>
              <p:spPr>
                <a:xfrm>
                  <a:off x="2251889" y="1421084"/>
                  <a:ext cx="360040" cy="1512168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2588807" y="1755737"/>
                  <a:ext cx="148244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>
                  <a:off x="2588807" y="2692764"/>
                  <a:ext cx="1280289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рямоугольник 35"/>
                <p:cNvSpPr/>
                <p:nvPr/>
              </p:nvSpPr>
              <p:spPr>
                <a:xfrm>
                  <a:off x="2422301" y="1354153"/>
                  <a:ext cx="1728607" cy="48632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2800" b="1" cap="none" spc="50" dirty="0" smtClean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согласные</a:t>
                  </a:r>
                  <a:endParaRPr lang="ru-RU" sz="2800" b="1" cap="none" spc="50" dirty="0">
                    <a:ln w="11430"/>
                    <a:solidFill>
                      <a:srgbClr val="00206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2473502" y="2273368"/>
                  <a:ext cx="1395594" cy="48632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2800" b="1" cap="none" spc="50" dirty="0" smtClean="0">
                      <a:ln w="11430"/>
                      <a:solidFill>
                        <a:srgbClr val="00206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</a:rPr>
                    <a:t>гласные</a:t>
                  </a:r>
                  <a:endParaRPr lang="ru-RU" sz="2800" b="1" cap="none" spc="50" dirty="0">
                    <a:ln w="11430"/>
                    <a:solidFill>
                      <a:srgbClr val="00206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Левая фигурная скобка 38"/>
                <p:cNvSpPr/>
                <p:nvPr/>
              </p:nvSpPr>
              <p:spPr>
                <a:xfrm>
                  <a:off x="4206014" y="684848"/>
                  <a:ext cx="202151" cy="1250447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Левая фигурная скобка 39"/>
                <p:cNvSpPr/>
                <p:nvPr/>
              </p:nvSpPr>
              <p:spPr>
                <a:xfrm>
                  <a:off x="5553687" y="550987"/>
                  <a:ext cx="216024" cy="648072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Левая фигурная скобка 40"/>
                <p:cNvSpPr/>
                <p:nvPr/>
              </p:nvSpPr>
              <p:spPr>
                <a:xfrm>
                  <a:off x="4206014" y="2312414"/>
                  <a:ext cx="216024" cy="648072"/>
                </a:xfrm>
                <a:prstGeom prst="leftBrac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3532178" y="484056"/>
                  <a:ext cx="2830112" cy="77240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glow" dir="tl">
                      <a:rot lat="0" lon="0" rev="5400000"/>
                    </a:lightRig>
                  </a:scene3d>
                  <a:sp3d contourW="12700">
                    <a:bevelT w="25400" h="25400"/>
                    <a:contourClr>
                      <a:schemeClr val="accent6">
                        <a:shade val="73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ru-RU" sz="2400" b="1" dirty="0" smtClean="0">
                      <a:ln w="11430">
                        <a:solidFill>
                          <a:schemeClr val="tx1"/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мягкие</a:t>
                  </a:r>
                </a:p>
                <a:p>
                  <a:pPr algn="ctr"/>
                  <a:r>
                    <a:rPr lang="ru-RU" sz="2400" b="1" cap="none" spc="0" dirty="0" smtClean="0">
                      <a:ln w="11430">
                        <a:solidFill>
                          <a:schemeClr val="tx1"/>
                        </a:solidFill>
                      </a:ln>
                      <a:solidFill>
                        <a:schemeClr val="accent2">
                          <a:lumMod val="50000"/>
                        </a:schemeClr>
                      </a:solidFill>
                      <a:effectLst>
                        <a:outerShdw blurRad="80000" dist="40000" dir="5040000" algn="tl">
                          <a:srgbClr val="000000">
                            <a:alpha val="30000"/>
                          </a:srgbClr>
                        </a:outerShdw>
                      </a:effectLst>
                    </a:rPr>
                    <a:t>твёрдые</a:t>
                  </a:r>
                  <a:endParaRPr lang="ru-RU" sz="2400" b="1" cap="none" spc="0" dirty="0">
                    <a:ln w="11430">
                      <a:solidFill>
                        <a:schemeClr val="tx1"/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683568" y="5013176"/>
                <a:ext cx="129614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Левая фигурная скобка 54"/>
              <p:cNvSpPr/>
              <p:nvPr/>
            </p:nvSpPr>
            <p:spPr>
              <a:xfrm>
                <a:off x="5580112" y="4221088"/>
                <a:ext cx="230849" cy="697236"/>
              </a:xfrm>
              <a:prstGeom prst="lef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5004048" y="3212976"/>
                <a:ext cx="3024336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2400" b="1" dirty="0" smtClean="0">
                    <a:ln w="11430">
                      <a:solidFill>
                        <a:schemeClr val="tx1"/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парные</a:t>
                </a:r>
              </a:p>
              <a:p>
                <a:pPr algn="ctr"/>
                <a:r>
                  <a:rPr lang="ru-RU" sz="2400" b="1" cap="none" spc="0" dirty="0" smtClean="0">
                    <a:ln w="11430">
                      <a:solidFill>
                        <a:schemeClr val="tx1"/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     непарные</a:t>
                </a:r>
                <a:endParaRPr lang="ru-RU" sz="2400" b="1" cap="none" spc="0" dirty="0">
                  <a:ln w="11430"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5004048" y="4149080"/>
                <a:ext cx="3024336" cy="8309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2400" b="1" dirty="0" smtClean="0">
                    <a:ln w="11430">
                      <a:solidFill>
                        <a:schemeClr val="tx1"/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парные</a:t>
                </a:r>
              </a:p>
              <a:p>
                <a:pPr algn="ctr"/>
                <a:r>
                  <a:rPr lang="ru-RU" sz="2400" b="1" cap="none" spc="0" dirty="0" smtClean="0">
                    <a:ln w="11430">
                      <a:solidFill>
                        <a:schemeClr val="tx1"/>
                      </a:solidFill>
                    </a:ln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     непарные</a:t>
                </a:r>
                <a:endParaRPr lang="ru-RU" sz="2400" b="1" cap="none" spc="0" dirty="0">
                  <a:ln w="11430">
                    <a:solidFill>
                      <a:schemeClr val="tx1"/>
                    </a:solidFill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Группа 26"/>
          <p:cNvGrpSpPr/>
          <p:nvPr/>
        </p:nvGrpSpPr>
        <p:grpSpPr>
          <a:xfrm>
            <a:off x="-108520" y="1772816"/>
            <a:ext cx="9073008" cy="2899484"/>
            <a:chOff x="-17268" y="1916832"/>
            <a:chExt cx="8981756" cy="275546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-17268" y="3100535"/>
              <a:ext cx="2413041" cy="1200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Определяю</a:t>
              </a:r>
            </a:p>
            <a:p>
              <a:pPr algn="ctr"/>
              <a:r>
                <a:rPr lang="ru-RU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Спряжение</a:t>
              </a:r>
            </a:p>
            <a:p>
              <a:pPr algn="ctr"/>
              <a:r>
                <a:rPr lang="ru-RU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глагола</a:t>
              </a:r>
              <a:endPara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4" name="Левая фигурная скобка 13"/>
            <p:cNvSpPr/>
            <p:nvPr/>
          </p:nvSpPr>
          <p:spPr>
            <a:xfrm>
              <a:off x="2323422" y="2132856"/>
              <a:ext cx="554377" cy="241352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722166" y="2996952"/>
              <a:ext cx="228260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722166" y="4437112"/>
              <a:ext cx="19713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/>
            <p:cNvSpPr/>
            <p:nvPr/>
          </p:nvSpPr>
          <p:spPr>
            <a:xfrm>
              <a:off x="2577662" y="2060848"/>
              <a:ext cx="2437900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r>
                <a:rPr lang="ru-RU" sz="2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кончание</a:t>
              </a:r>
            </a:p>
            <a:p>
              <a:pPr algn="ctr"/>
              <a:r>
                <a:rPr lang="ru-RU" sz="2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ударное</a:t>
              </a:r>
              <a:endParaRPr lang="ru-RU" sz="2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9" name="Левая фигурная скобка 18"/>
            <p:cNvSpPr/>
            <p:nvPr/>
          </p:nvSpPr>
          <p:spPr>
            <a:xfrm>
              <a:off x="5212284" y="1934097"/>
              <a:ext cx="311265" cy="113486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Левая фигурная скобка 20"/>
            <p:cNvSpPr/>
            <p:nvPr/>
          </p:nvSpPr>
          <p:spPr>
            <a:xfrm>
              <a:off x="5212284" y="3573017"/>
              <a:ext cx="332626" cy="100500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26863" y="2564904"/>
              <a:ext cx="356561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-</a:t>
              </a:r>
              <a:r>
                <a:rPr lang="ru-RU" sz="3200" b="1" dirty="0" err="1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r>
                <a:rPr lang="ru-RU" sz="32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r>
                <a:rPr lang="ru-RU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, -</a:t>
              </a:r>
              <a:r>
                <a:rPr lang="ru-RU" sz="32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ат</a:t>
              </a:r>
              <a:r>
                <a:rPr lang="ru-RU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, -</a:t>
              </a:r>
              <a:r>
                <a:rPr lang="ru-RU" sz="32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ят</a:t>
              </a:r>
              <a:r>
                <a:rPr lang="ru-RU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  -  </a:t>
              </a:r>
              <a:r>
                <a:rPr lang="en-US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II</a:t>
              </a:r>
              <a:r>
                <a:rPr lang="ru-RU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ru-RU" sz="32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спр</a:t>
              </a:r>
              <a:endParaRPr lang="ru-RU" sz="3200" b="1" cap="none" spc="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699792" y="3501008"/>
              <a:ext cx="2165015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о</a:t>
              </a:r>
              <a:r>
                <a:rPr lang="ru-RU" sz="2800" b="1" cap="none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кончание</a:t>
              </a:r>
            </a:p>
            <a:p>
              <a:pPr algn="ctr"/>
              <a:r>
                <a:rPr lang="ru-RU" sz="28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безударное</a:t>
              </a:r>
              <a:endParaRPr lang="ru-RU" sz="28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326863" y="1916832"/>
              <a:ext cx="356561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-</a:t>
              </a:r>
              <a:r>
                <a:rPr lang="ru-RU" sz="3200" b="1" dirty="0" err="1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Е</a:t>
              </a:r>
              <a:r>
                <a:rPr lang="ru-RU" sz="32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</a:t>
              </a:r>
              <a:r>
                <a:rPr lang="ru-RU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, -</a:t>
              </a:r>
              <a:r>
                <a:rPr lang="ru-RU" sz="32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ут</a:t>
              </a:r>
              <a:r>
                <a:rPr lang="ru-RU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, -ют   -  </a:t>
              </a:r>
              <a:r>
                <a:rPr lang="en-US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I</a:t>
              </a:r>
              <a:r>
                <a:rPr lang="ru-RU" sz="32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ru-RU" sz="32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спр</a:t>
              </a:r>
              <a:endParaRPr lang="ru-RU" sz="3200" b="1" cap="none" spc="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398871" y="3501008"/>
              <a:ext cx="356561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Н.ф. </a:t>
              </a:r>
              <a:r>
                <a:rPr lang="ru-RU" sz="2800" b="1" dirty="0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НЕ</a:t>
              </a:r>
              <a:r>
                <a:rPr lang="ru-RU" sz="2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на - </a:t>
              </a:r>
              <a:r>
                <a:rPr lang="ru-RU" sz="2800" b="1" dirty="0" err="1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r>
                <a:rPr lang="ru-RU" sz="28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ть</a:t>
              </a:r>
              <a:r>
                <a:rPr lang="ru-RU" sz="2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-  </a:t>
              </a:r>
              <a:r>
                <a:rPr lang="en-US" sz="2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I</a:t>
              </a:r>
              <a:r>
                <a:rPr lang="ru-RU" sz="2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ru-RU" sz="28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спр</a:t>
              </a:r>
              <a:endParaRPr lang="ru-RU" sz="2800" b="1" cap="none" spc="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398871" y="4149080"/>
              <a:ext cx="356561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2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Н.ф.  на – </a:t>
              </a:r>
              <a:r>
                <a:rPr lang="ru-RU" sz="2800" b="1" dirty="0" err="1" smtClean="0">
                  <a:ln w="1143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И</a:t>
              </a:r>
              <a:r>
                <a:rPr lang="ru-RU" sz="28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ть</a:t>
              </a:r>
              <a:r>
                <a:rPr lang="ru-RU" sz="2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 -  </a:t>
              </a:r>
              <a:r>
                <a:rPr lang="en-US" sz="2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II</a:t>
              </a:r>
              <a:r>
                <a:rPr lang="ru-RU" sz="2800" b="1" dirty="0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 </a:t>
              </a:r>
              <a:r>
                <a:rPr lang="ru-RU" sz="2800" b="1" dirty="0" err="1" smtClean="0">
                  <a:ln w="11430">
                    <a:solidFill>
                      <a:schemeClr val="tx1"/>
                    </a:solidFill>
                  </a:ln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спр</a:t>
              </a:r>
              <a:endParaRPr lang="ru-RU" sz="2800" b="1" cap="none" spc="0" dirty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14985" y="2060848"/>
            <a:ext cx="892151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476672"/>
            <a:ext cx="4667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«Поток»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 descr="piramida 1 trizway.com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9512" y="836712"/>
            <a:ext cx="8763788" cy="513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179512" y="116632"/>
            <a:ext cx="8712968" cy="2160240"/>
            <a:chOff x="179512" y="116632"/>
            <a:chExt cx="8712968" cy="21602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79512" y="1124744"/>
              <a:ext cx="180020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83768" y="1124744"/>
              <a:ext cx="180020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88024" y="1124744"/>
              <a:ext cx="180020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092280" y="1124744"/>
              <a:ext cx="1800200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 стрелкой 8"/>
            <p:cNvCxnSpPr>
              <a:stCxn id="4" idx="3"/>
              <a:endCxn id="5" idx="1"/>
            </p:cNvCxnSpPr>
            <p:nvPr/>
          </p:nvCxnSpPr>
          <p:spPr>
            <a:xfrm>
              <a:off x="1979712" y="1700808"/>
              <a:ext cx="50405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4283968" y="1700808"/>
              <a:ext cx="50405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6588224" y="1700808"/>
              <a:ext cx="50405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1259632" y="116632"/>
              <a:ext cx="628319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Развитие бабочки</a:t>
              </a:r>
              <a:endPara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6169" y="1196752"/>
              <a:ext cx="1793543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1157539"/>
              <a:ext cx="1440160" cy="111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5056465" y="928311"/>
              <a:ext cx="1119301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80312" y="1124744"/>
              <a:ext cx="1259185" cy="1145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Группа 24"/>
          <p:cNvGrpSpPr/>
          <p:nvPr/>
        </p:nvGrpSpPr>
        <p:grpSpPr>
          <a:xfrm>
            <a:off x="74555" y="3471391"/>
            <a:ext cx="8994899" cy="2909937"/>
            <a:chOff x="74555" y="2967335"/>
            <a:chExt cx="8994899" cy="290993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95536" y="4509120"/>
              <a:ext cx="2016224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3848" y="4509120"/>
              <a:ext cx="2016224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012160" y="4509120"/>
              <a:ext cx="2016224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 стрелкой 21"/>
            <p:cNvCxnSpPr>
              <a:stCxn id="18" idx="3"/>
              <a:endCxn id="19" idx="1"/>
            </p:cNvCxnSpPr>
            <p:nvPr/>
          </p:nvCxnSpPr>
          <p:spPr>
            <a:xfrm>
              <a:off x="2411760" y="5193196"/>
              <a:ext cx="792088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5220072" y="5157192"/>
              <a:ext cx="792088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74555" y="2967335"/>
              <a:ext cx="8994899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Покажи цветом развитие с</a:t>
              </a:r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южета </a:t>
              </a:r>
            </a:p>
            <a:p>
              <a:pPr algn="ctr"/>
              <a:r>
                <a:rPr lang="ru-RU" sz="4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сказки «Русалочка» Г.Х. Андерсена</a:t>
              </a:r>
              <a:endParaRPr lang="ru-RU" sz="4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72008" y="404664"/>
            <a:ext cx="7710100" cy="923330"/>
            <a:chOff x="72008" y="404664"/>
            <a:chExt cx="7710100" cy="92333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51520" y="404664"/>
              <a:ext cx="75305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Систематизация знаний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72008" y="836712"/>
              <a:ext cx="251520" cy="2160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7504" y="1484784"/>
            <a:ext cx="6724665" cy="923330"/>
            <a:chOff x="107504" y="1484784"/>
            <a:chExt cx="6724665" cy="92333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3528" y="1484784"/>
              <a:ext cx="650864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Усвоение материала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07504" y="1844824"/>
              <a:ext cx="251520" cy="2160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07504" y="2466762"/>
            <a:ext cx="8856984" cy="1754326"/>
            <a:chOff x="107504" y="2466762"/>
            <a:chExt cx="8856984" cy="175432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31291" y="2466762"/>
              <a:ext cx="8633197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Приобретение </a:t>
              </a:r>
              <a:r>
                <a:rPr lang="ru-RU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учебно</a:t>
              </a:r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-</a:t>
              </a:r>
            </a:p>
            <a:p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исследовательских умений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07504" y="2852936"/>
              <a:ext cx="251520" cy="2160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07504" y="4365104"/>
            <a:ext cx="8928992" cy="923330"/>
            <a:chOff x="107504" y="4365104"/>
            <a:chExt cx="8928992" cy="92333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2571" y="4365104"/>
              <a:ext cx="871392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Познавательная активность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07504" y="4725144"/>
              <a:ext cx="251520" cy="2160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7504" y="5445224"/>
            <a:ext cx="3096344" cy="923330"/>
            <a:chOff x="107504" y="5445224"/>
            <a:chExt cx="3096344" cy="92333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7811" y="5445224"/>
              <a:ext cx="284603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Интерес 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107504" y="5805264"/>
              <a:ext cx="251520" cy="216024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080" cy="291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989708"/>
            <a:ext cx="5436096" cy="28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AutoShape 2" descr="&amp;Ucy; &amp;Mcy;&amp;ocy;&amp;zcy;&amp;gcy;&amp;acy; &amp;pcy;&amp;rcy;&amp;ocy;&amp;bcy;&amp;lcy;&amp;iecy;&amp;mcy;&amp;ycy; &amp;scy; &amp;dcy;&amp;ocy;&amp;vcy;&amp;iecy;&amp;rcy;&amp;icy;&amp;iecy;&amp;mcy; &amp;scy; &amp;scy;&amp;iecy;&amp;rcy;&amp;dcy;&amp;tscy;&amp;iecy;&amp;mcy; &amp;Icy;&amp;lcy;&amp;lcy;&amp;yucy;&amp;scy;&amp;tcy;&amp;rcy;&amp;acy;&amp;tscy;&amp;icy;&amp;yacy; &amp;shcy;&amp;tcy;&amp;ocy;&amp;kcy;&amp;acy; - &amp;icy;&amp;lcy;&amp;lcy;&amp;yucy;&amp;scy;&amp;tcy;&amp;rcy;&amp;acy;&amp;tscy;&amp;icy;&amp;icy;  &amp;ncy;&amp;acy;&amp;scy;&amp;chcy;&amp;icy;&amp;tcy;&amp;ycy;&amp;vcy;&amp;acy;&amp;yucy;&amp;shchcy;&amp;iecy;&amp;jcy; &amp;lcy;&amp;icy;&amp;chcy;&amp;ncy;&amp;ocy;&amp;scy;&amp;tcy;&amp;softcy;, &amp;vcy;&amp;ycy;&amp;bcy;&amp;ocy;&amp;rcy;: 164638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0648"/>
            <a:ext cx="3096344" cy="205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51" y="2708920"/>
            <a:ext cx="139632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708920"/>
            <a:ext cx="23943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708920"/>
            <a:ext cx="14765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8999" y="2708920"/>
            <a:ext cx="2051273" cy="243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657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Продуктивное обучение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700808"/>
            <a:ext cx="1800199" cy="223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00808"/>
            <a:ext cx="5402262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33718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93096"/>
            <a:ext cx="2435926" cy="229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52179" y="188640"/>
            <a:ext cx="8659742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Структурирование материала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7641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облегчает запоминание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920"/>
            <a:ext cx="7672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стимулирует мышление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933056"/>
            <a:ext cx="6516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робуждает интерес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75656" y="332656"/>
            <a:ext cx="6124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Ментальные карты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6336704" cy="356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1520" y="4653136"/>
            <a:ext cx="5150320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порядок в голове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229200"/>
            <a:ext cx="553093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елостная картина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805264"/>
            <a:ext cx="5943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овые ассоциации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838"/>
            <a:ext cx="9144000" cy="64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3374041"/>
            <a:ext cx="4608512" cy="348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988840"/>
            <a:ext cx="4601930" cy="41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548680"/>
            <a:ext cx="3744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Карта круга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231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ООО</dc:creator>
  <cp:lastModifiedBy>user</cp:lastModifiedBy>
  <cp:revision>81</cp:revision>
  <dcterms:modified xsi:type="dcterms:W3CDTF">2021-12-16T06:12:34Z</dcterms:modified>
</cp:coreProperties>
</file>