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75" r:id="rId3"/>
    <p:sldId id="257" r:id="rId4"/>
    <p:sldId id="276" r:id="rId5"/>
    <p:sldId id="258" r:id="rId6"/>
    <p:sldId id="259" r:id="rId7"/>
    <p:sldId id="260" r:id="rId8"/>
    <p:sldId id="261" r:id="rId9"/>
    <p:sldId id="262" r:id="rId10"/>
    <p:sldId id="265" r:id="rId11"/>
    <p:sldId id="263" r:id="rId12"/>
    <p:sldId id="266" r:id="rId13"/>
    <p:sldId id="264" r:id="rId14"/>
    <p:sldId id="267" r:id="rId15"/>
    <p:sldId id="268" r:id="rId16"/>
    <p:sldId id="269" r:id="rId17"/>
    <p:sldId id="270" r:id="rId18"/>
    <p:sldId id="271" r:id="rId19"/>
    <p:sldId id="277" r:id="rId20"/>
    <p:sldId id="272" r:id="rId21"/>
    <p:sldId id="273" r:id="rId22"/>
    <p:sldId id="280" r:id="rId23"/>
    <p:sldId id="27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52AC5-09E4-4C71-A586-556451C62E18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5D58A-89BD-4213-866A-4B338C3C0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61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E8F48F-897F-49AA-9EDE-FB49C2ABC104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D9937E-F59B-4712-AD6C-D8E876F119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32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E8F48F-897F-49AA-9EDE-FB49C2ABC104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D9937E-F59B-4712-AD6C-D8E876F119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903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E8F48F-897F-49AA-9EDE-FB49C2ABC104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D9937E-F59B-4712-AD6C-D8E876F119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32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E8F48F-897F-49AA-9EDE-FB49C2ABC104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D9937E-F59B-4712-AD6C-D8E876F119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997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E8F48F-897F-49AA-9EDE-FB49C2ABC104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D9937E-F59B-4712-AD6C-D8E876F119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41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E8F48F-897F-49AA-9EDE-FB49C2ABC104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D9937E-F59B-4712-AD6C-D8E876F119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33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E8F48F-897F-49AA-9EDE-FB49C2ABC104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D9937E-F59B-4712-AD6C-D8E876F119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5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E8F48F-897F-49AA-9EDE-FB49C2ABC104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D9937E-F59B-4712-AD6C-D8E876F119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64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E8F48F-897F-49AA-9EDE-FB49C2ABC104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D9937E-F59B-4712-AD6C-D8E876F119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09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E8F48F-897F-49AA-9EDE-FB49C2ABC104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D9937E-F59B-4712-AD6C-D8E876F119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04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E8F48F-897F-49AA-9EDE-FB49C2ABC104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D9937E-F59B-4712-AD6C-D8E876F119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1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272" y="14537"/>
            <a:ext cx="10375727" cy="1325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00220" y="1354820"/>
            <a:ext cx="10133556" cy="5530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941534" cy="6885474"/>
          </a:xfrm>
          <a:prstGeom prst="rect">
            <a:avLst/>
          </a:prstGeom>
          <a:gradFill>
            <a:gsLst>
              <a:gs pos="57000">
                <a:schemeClr val="accent1">
                  <a:lumMod val="60000"/>
                  <a:lumOff val="40000"/>
                </a:schemeClr>
              </a:gs>
              <a:gs pos="93000">
                <a:srgbClr val="0070C0"/>
              </a:gs>
              <a:gs pos="88000">
                <a:schemeClr val="accent1">
                  <a:lumMod val="75000"/>
                </a:schemeClr>
              </a:gs>
              <a:gs pos="1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86" y="-83984"/>
            <a:ext cx="2175585" cy="19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6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12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mou145chel.edusite.ru/sveden/files/82c9a97502a1f9f47ea32c6304de3434.pdf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47938" y="2222250"/>
            <a:ext cx="9144000" cy="16361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latin typeface="+mn-lt"/>
              </a:rPr>
              <a:t>Использование технологии «</a:t>
            </a:r>
            <a:r>
              <a:rPr lang="en-US" sz="3200" b="1" dirty="0" smtClean="0">
                <a:latin typeface="+mn-lt"/>
              </a:rPr>
              <a:t>QR</a:t>
            </a:r>
            <a:r>
              <a:rPr lang="ru-RU" sz="3200" b="1" dirty="0" smtClean="0">
                <a:latin typeface="+mn-lt"/>
              </a:rPr>
              <a:t>- коды»</a:t>
            </a:r>
            <a:r>
              <a:rPr lang="en-US" sz="3200" b="1" dirty="0" smtClean="0">
                <a:latin typeface="+mn-lt"/>
              </a:rPr>
              <a:t> </a:t>
            </a:r>
            <a:r>
              <a:rPr lang="ru-RU" sz="3200" b="1" dirty="0" smtClean="0">
                <a:latin typeface="+mn-lt"/>
              </a:rPr>
              <a:t/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в работе учителя начальных классов</a:t>
            </a:r>
            <a:endParaRPr lang="ru-RU" sz="32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5258" y="4680597"/>
            <a:ext cx="9144000" cy="1655762"/>
          </a:xfrm>
        </p:spPr>
        <p:txBody>
          <a:bodyPr/>
          <a:lstStyle/>
          <a:p>
            <a:pPr algn="r"/>
            <a:r>
              <a:rPr lang="ru-RU" dirty="0" smtClean="0"/>
              <a:t>Марцениус Елена Константиновна </a:t>
            </a:r>
          </a:p>
          <a:p>
            <a:pPr algn="r"/>
            <a:r>
              <a:rPr lang="ru-RU" dirty="0"/>
              <a:t>у</a:t>
            </a:r>
            <a:r>
              <a:rPr lang="ru-RU" dirty="0" smtClean="0"/>
              <a:t>читель начальных классов</a:t>
            </a:r>
          </a:p>
          <a:p>
            <a:pPr algn="r"/>
            <a:r>
              <a:rPr lang="ru-RU" dirty="0" smtClean="0"/>
              <a:t>МАОУ «СОШ №145 г. Челябинска»</a:t>
            </a:r>
            <a:endParaRPr lang="ru-RU" dirty="0"/>
          </a:p>
        </p:txBody>
      </p:sp>
      <p:pic>
        <p:nvPicPr>
          <p:cNvPr id="4" name="Рисунок 3" descr="http://www.labeljoy.com/images/qr-code/scanning-qrcod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5232" y="138690"/>
            <a:ext cx="3293856" cy="1748208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47487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Организация проектной деятельности </a:t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с помощью </a:t>
            </a:r>
            <a:r>
              <a:rPr lang="en-US" sz="3200" b="1" dirty="0" smtClean="0">
                <a:latin typeface="+mn-lt"/>
              </a:rPr>
              <a:t>QR</a:t>
            </a:r>
            <a:r>
              <a:rPr lang="ru-RU" sz="3200" b="1" dirty="0" smtClean="0">
                <a:latin typeface="+mn-lt"/>
              </a:rPr>
              <a:t>-</a:t>
            </a:r>
            <a:r>
              <a:rPr lang="en-US" sz="3200" b="1" dirty="0" smtClean="0">
                <a:latin typeface="+mn-lt"/>
              </a:rPr>
              <a:t> </a:t>
            </a:r>
            <a:r>
              <a:rPr lang="ru-RU" sz="3200" b="1" dirty="0" smtClean="0">
                <a:latin typeface="+mn-lt"/>
              </a:rPr>
              <a:t>кодов</a:t>
            </a:r>
            <a:endParaRPr lang="ru-RU" sz="3200" b="1" dirty="0"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8667" b="1394"/>
          <a:stretch/>
        </p:blipFill>
        <p:spPr>
          <a:xfrm rot="16200000">
            <a:off x="6953560" y="1933234"/>
            <a:ext cx="4175856" cy="338132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96" y="4048007"/>
            <a:ext cx="3373722" cy="25302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95" y="1315852"/>
            <a:ext cx="3373722" cy="253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5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Кодирование информации </a:t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для групповой или индивидуальной работы</a:t>
            </a:r>
            <a:endParaRPr lang="ru-RU" sz="3200" b="1" dirty="0"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642" y="2018805"/>
            <a:ext cx="5303111" cy="247478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442" y="1577790"/>
            <a:ext cx="3277591" cy="437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9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Организация опроса обучающихся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58788" y="1571095"/>
            <a:ext cx="4899212" cy="4860398"/>
          </a:xfrm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830" y="3772054"/>
            <a:ext cx="4262581" cy="2659439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544" y="1571095"/>
            <a:ext cx="4919062" cy="228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7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Использование контрольно-тестового материала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99952" y="2517568"/>
            <a:ext cx="5559631" cy="185659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различные варианты заданий, </a:t>
            </a:r>
            <a:r>
              <a:rPr lang="ru-RU" dirty="0"/>
              <a:t>представленных </a:t>
            </a:r>
            <a:r>
              <a:rPr lang="ru-RU" dirty="0" smtClean="0"/>
              <a:t>в форме QR-кодов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Ð£ÑÐ¸.ÑÐ£ - Ð¡Ð¼ÐµÑÐ°Ð½Ð½Ð¾Ðµ Ð¾Ð±ÑÑÐµÐ½Ð¸Ðµ Ð² Ð Ð¾ÑÑÐ¸Ð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583" y="2018803"/>
            <a:ext cx="4225332" cy="279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40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Проведение контрольной или тестовой работы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16419" y="2093781"/>
            <a:ext cx="4468906" cy="4033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Учебный предмет:</a:t>
            </a:r>
          </a:p>
          <a:p>
            <a:pPr marL="0" indent="0">
              <a:buNone/>
            </a:pPr>
            <a:r>
              <a:rPr lang="ru-RU" dirty="0" smtClean="0"/>
              <a:t>русский язык</a:t>
            </a:r>
          </a:p>
          <a:p>
            <a:pPr marL="0" indent="0">
              <a:buNone/>
            </a:pPr>
            <a:r>
              <a:rPr lang="ru-RU" b="1" dirty="0" smtClean="0"/>
              <a:t>Класс</a:t>
            </a:r>
            <a:r>
              <a:rPr lang="ru-RU" dirty="0" smtClean="0"/>
              <a:t>: 3</a:t>
            </a:r>
          </a:p>
          <a:p>
            <a:pPr marL="0" indent="0">
              <a:buNone/>
            </a:pPr>
            <a:r>
              <a:rPr lang="ru-RU" b="1" dirty="0" smtClean="0"/>
              <a:t>Тема</a:t>
            </a:r>
            <a:r>
              <a:rPr lang="ru-RU" dirty="0" smtClean="0"/>
              <a:t>: «Части речи»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29" y="1662546"/>
            <a:ext cx="5972614" cy="32839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3" y="4524499"/>
            <a:ext cx="2850078" cy="160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9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Дифференцированные домашние задания 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33131" y="1519518"/>
            <a:ext cx="9667516" cy="1089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Урок</a:t>
            </a:r>
            <a:r>
              <a:rPr lang="ru-RU" sz="2400" dirty="0" smtClean="0"/>
              <a:t>: литературное чтение</a:t>
            </a:r>
          </a:p>
          <a:p>
            <a:pPr marL="0" indent="0">
              <a:buNone/>
            </a:pPr>
            <a:r>
              <a:rPr lang="ru-RU" sz="2400" b="1" dirty="0" smtClean="0"/>
              <a:t>Тема</a:t>
            </a:r>
            <a:r>
              <a:rPr lang="ru-RU" sz="2400" dirty="0" smtClean="0"/>
              <a:t>: Александр Сергеевич Пушкин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56294" y="3099266"/>
            <a:ext cx="5338482" cy="3205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Викторина по произведению </a:t>
            </a:r>
          </a:p>
          <a:p>
            <a:pPr marL="0" indent="0" algn="ctr">
              <a:buNone/>
            </a:pPr>
            <a:r>
              <a:rPr lang="ru-RU" sz="2400" dirty="0" smtClean="0"/>
              <a:t>«Зимнее утро»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33131" y="3003116"/>
            <a:ext cx="44231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Биография А.С. Пушкина</a:t>
            </a:r>
          </a:p>
          <a:p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7521" y="3592606"/>
            <a:ext cx="2857500" cy="2819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6478" y="3957223"/>
            <a:ext cx="2714308" cy="268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Выполнение или составление заданий </a:t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творческого характера </a:t>
            </a:r>
            <a:endParaRPr lang="ru-RU" sz="3200" b="1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16489" t="9146" r="5468" b="5468"/>
          <a:stretch/>
        </p:blipFill>
        <p:spPr>
          <a:xfrm>
            <a:off x="2867934" y="1298353"/>
            <a:ext cx="4920776" cy="18536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10191" t="7634"/>
          <a:stretch/>
        </p:blipFill>
        <p:spPr>
          <a:xfrm>
            <a:off x="3248970" y="3258322"/>
            <a:ext cx="3286540" cy="18959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97651" y="5371489"/>
            <a:ext cx="4261342" cy="13581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7" t="35845" r="63719" b="33980"/>
          <a:stretch/>
        </p:blipFill>
        <p:spPr>
          <a:xfrm>
            <a:off x="9369673" y="1905847"/>
            <a:ext cx="1044985" cy="1115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6" t="37949" r="37545" b="35095"/>
          <a:stretch/>
        </p:blipFill>
        <p:spPr>
          <a:xfrm>
            <a:off x="9476551" y="3701811"/>
            <a:ext cx="1044985" cy="10089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6" t="36802" r="12350" b="35418"/>
          <a:stretch/>
        </p:blipFill>
        <p:spPr>
          <a:xfrm>
            <a:off x="9584112" y="5595199"/>
            <a:ext cx="1154048" cy="113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5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Воспитательная работа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22567" y="2303812"/>
            <a:ext cx="3829094" cy="3106399"/>
          </a:xfrm>
        </p:spPr>
        <p:txBody>
          <a:bodyPr>
            <a:normAutofit/>
          </a:bodyPr>
          <a:lstStyle/>
          <a:p>
            <a:r>
              <a:rPr lang="ru-RU" sz="2400" dirty="0"/>
              <a:t>э</a:t>
            </a:r>
            <a:r>
              <a:rPr lang="ru-RU" sz="2400" dirty="0" smtClean="0"/>
              <a:t>стафеты</a:t>
            </a:r>
          </a:p>
          <a:p>
            <a:r>
              <a:rPr lang="ru-RU" sz="2400" dirty="0"/>
              <a:t>в</a:t>
            </a:r>
            <a:r>
              <a:rPr lang="ru-RU" sz="2400" dirty="0" smtClean="0"/>
              <a:t>икторины</a:t>
            </a:r>
          </a:p>
          <a:p>
            <a:r>
              <a:rPr lang="ru-RU" sz="2400" dirty="0"/>
              <a:t>к</a:t>
            </a:r>
            <a:r>
              <a:rPr lang="ru-RU" sz="2400" dirty="0" smtClean="0"/>
              <a:t>онкурсы</a:t>
            </a:r>
          </a:p>
          <a:p>
            <a:r>
              <a:rPr lang="ru-RU" sz="2400" dirty="0" err="1"/>
              <a:t>к</a:t>
            </a:r>
            <a:r>
              <a:rPr lang="ru-RU" sz="2400" dirty="0" err="1" smtClean="0"/>
              <a:t>весты</a:t>
            </a:r>
            <a:endParaRPr lang="ru-RU" sz="2400" dirty="0" smtClean="0"/>
          </a:p>
          <a:p>
            <a:r>
              <a:rPr lang="ru-RU" sz="2400" dirty="0" smtClean="0"/>
              <a:t>экскурсии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88" y="1340284"/>
            <a:ext cx="5652657" cy="4239492"/>
          </a:xfrm>
        </p:spPr>
      </p:pic>
    </p:spTree>
    <p:extLst>
      <p:ext uri="{BB962C8B-B14F-4D97-AF65-F5344CB8AC3E}">
        <p14:creationId xmlns:p14="http://schemas.microsoft.com/office/powerpoint/2010/main" val="364015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6089" y="-18966"/>
            <a:ext cx="7422078" cy="13257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Курс внеурочной деятельности </a:t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«Уроки нравственности»</a:t>
            </a:r>
            <a:endParaRPr lang="ru-RU" sz="3200" b="1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307" y="0"/>
            <a:ext cx="2325693" cy="232569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1379" t="5672"/>
          <a:stretch/>
        </p:blipFill>
        <p:spPr>
          <a:xfrm>
            <a:off x="2042556" y="1340284"/>
            <a:ext cx="4833257" cy="31060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78016" y="2529444"/>
            <a:ext cx="4087884" cy="41919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/>
          <a:srcRect l="396" t="9084" r="-1"/>
          <a:stretch/>
        </p:blipFill>
        <p:spPr>
          <a:xfrm>
            <a:off x="2042556" y="4199474"/>
            <a:ext cx="5635460" cy="26585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7" t="35845" r="63719" b="33980"/>
          <a:stretch/>
        </p:blipFill>
        <p:spPr>
          <a:xfrm>
            <a:off x="5338003" y="2804669"/>
            <a:ext cx="700644" cy="7481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6" t="37949" r="37545" b="35095"/>
          <a:stretch/>
        </p:blipFill>
        <p:spPr>
          <a:xfrm>
            <a:off x="10498735" y="3866965"/>
            <a:ext cx="688770" cy="6650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6" t="36802" r="12350" b="35418"/>
          <a:stretch/>
        </p:blipFill>
        <p:spPr>
          <a:xfrm>
            <a:off x="5947128" y="4997807"/>
            <a:ext cx="928685" cy="91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6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использования ЭСО</a:t>
            </a:r>
            <a:endParaRPr lang="ru-RU" sz="32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977181"/>
              </p:ext>
            </p:extLst>
          </p:nvPr>
        </p:nvGraphicFramePr>
        <p:xfrm>
          <a:off x="2173184" y="1565914"/>
          <a:ext cx="9571512" cy="47873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0488">
                  <a:extLst>
                    <a:ext uri="{9D8B030D-6E8A-4147-A177-3AD203B41FA5}">
                      <a16:colId xmlns:a16="http://schemas.microsoft.com/office/drawing/2014/main" val="1224481613"/>
                    </a:ext>
                  </a:extLst>
                </a:gridCol>
                <a:gridCol w="1551205">
                  <a:extLst>
                    <a:ext uri="{9D8B030D-6E8A-4147-A177-3AD203B41FA5}">
                      <a16:colId xmlns:a16="http://schemas.microsoft.com/office/drawing/2014/main" val="627355363"/>
                    </a:ext>
                  </a:extLst>
                </a:gridCol>
                <a:gridCol w="1723562">
                  <a:extLst>
                    <a:ext uri="{9D8B030D-6E8A-4147-A177-3AD203B41FA5}">
                      <a16:colId xmlns:a16="http://schemas.microsoft.com/office/drawing/2014/main" val="1261104194"/>
                    </a:ext>
                  </a:extLst>
                </a:gridCol>
                <a:gridCol w="1683088">
                  <a:extLst>
                    <a:ext uri="{9D8B030D-6E8A-4147-A177-3AD203B41FA5}">
                      <a16:colId xmlns:a16="http://schemas.microsoft.com/office/drawing/2014/main" val="1475812538"/>
                    </a:ext>
                  </a:extLst>
                </a:gridCol>
                <a:gridCol w="1603169">
                  <a:extLst>
                    <a:ext uri="{9D8B030D-6E8A-4147-A177-3AD203B41FA5}">
                      <a16:colId xmlns:a16="http://schemas.microsoft.com/office/drawing/2014/main" val="2304214731"/>
                    </a:ext>
                  </a:extLst>
                </a:gridCol>
              </a:tblGrid>
              <a:tr h="107768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Электронные средства обучения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Классы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на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уроке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(мин)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суммарно</a:t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в день в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школе (мин)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суммарно в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день дома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(мин)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extLst>
                  <a:ext uri="{0D108BD9-81ED-4DB2-BD59-A6C34878D82A}">
                    <a16:rowId xmlns:a16="http://schemas.microsoft.com/office/drawing/2014/main" val="386990523"/>
                  </a:ext>
                </a:extLst>
              </a:tr>
              <a:tr h="349943">
                <a:tc rowSpan="2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Интерактивная доска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1-3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классы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extLst>
                  <a:ext uri="{0D108BD9-81ED-4DB2-BD59-A6C34878D82A}">
                    <a16:rowId xmlns:a16="http://schemas.microsoft.com/office/drawing/2014/main" val="2090436475"/>
                  </a:ext>
                </a:extLst>
              </a:tr>
              <a:tr h="411071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4 классы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extLst>
                  <a:ext uri="{0D108BD9-81ED-4DB2-BD59-A6C34878D82A}">
                    <a16:rowId xmlns:a16="http://schemas.microsoft.com/office/drawing/2014/main" val="2950884852"/>
                  </a:ext>
                </a:extLst>
              </a:tr>
              <a:tr h="349943">
                <a:tc rowSpan="2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Интерактивная панель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1-3 классы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extLst>
                  <a:ext uri="{0D108BD9-81ED-4DB2-BD59-A6C34878D82A}">
                    <a16:rowId xmlns:a16="http://schemas.microsoft.com/office/drawing/2014/main" val="859969241"/>
                  </a:ext>
                </a:extLst>
              </a:tr>
              <a:tr h="347185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4 классы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extLst>
                  <a:ext uri="{0D108BD9-81ED-4DB2-BD59-A6C34878D82A}">
                    <a16:rowId xmlns:a16="http://schemas.microsoft.com/office/drawing/2014/main" val="1681117354"/>
                  </a:ext>
                </a:extLst>
              </a:tr>
              <a:tr h="510118">
                <a:tc rowSpan="2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Персональный компьютер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1-2 классы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extLst>
                  <a:ext uri="{0D108BD9-81ED-4DB2-BD59-A6C34878D82A}">
                    <a16:rowId xmlns:a16="http://schemas.microsoft.com/office/drawing/2014/main" val="3347448670"/>
                  </a:ext>
                </a:extLst>
              </a:tr>
              <a:tr h="347185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3-4 классы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extLst>
                  <a:ext uri="{0D108BD9-81ED-4DB2-BD59-A6C34878D82A}">
                    <a16:rowId xmlns:a16="http://schemas.microsoft.com/office/drawing/2014/main" val="554557081"/>
                  </a:ext>
                </a:extLst>
              </a:tr>
              <a:tr h="349943">
                <a:tc rowSpan="2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Ноутбук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1-2 классы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extLst>
                  <a:ext uri="{0D108BD9-81ED-4DB2-BD59-A6C34878D82A}">
                    <a16:rowId xmlns:a16="http://schemas.microsoft.com/office/drawing/2014/main" val="1197527576"/>
                  </a:ext>
                </a:extLst>
              </a:tr>
              <a:tr h="347185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3-4 классы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extLst>
                  <a:ext uri="{0D108BD9-81ED-4DB2-BD59-A6C34878D82A}">
                    <a16:rowId xmlns:a16="http://schemas.microsoft.com/office/drawing/2014/main" val="697040608"/>
                  </a:ext>
                </a:extLst>
              </a:tr>
              <a:tr h="349943">
                <a:tc rowSpan="2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Планшет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1-2 классы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extLst>
                  <a:ext uri="{0D108BD9-81ED-4DB2-BD59-A6C34878D82A}">
                    <a16:rowId xmlns:a16="http://schemas.microsoft.com/office/drawing/2014/main" val="1521516669"/>
                  </a:ext>
                </a:extLst>
              </a:tr>
              <a:tr h="347185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3-4 классы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8" marR="72268" marT="0" marB="0"/>
                </a:tc>
                <a:extLst>
                  <a:ext uri="{0D108BD9-81ED-4DB2-BD59-A6C34878D82A}">
                    <a16:rowId xmlns:a16="http://schemas.microsoft.com/office/drawing/2014/main" val="1200534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330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51314" y="641268"/>
            <a:ext cx="8996136" cy="124926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dirty="0" smtClean="0">
                <a:latin typeface="+mn-lt"/>
              </a:rPr>
              <a:t>Цель: </a:t>
            </a:r>
            <a:r>
              <a:rPr lang="ru-RU" sz="2400" dirty="0" smtClean="0">
                <a:latin typeface="+mn-lt"/>
              </a:rPr>
              <a:t>ознакомление </a:t>
            </a:r>
            <a:r>
              <a:rPr lang="ru-RU" sz="2400" dirty="0">
                <a:latin typeface="+mn-lt"/>
              </a:rPr>
              <a:t>с возможностями использования технология «</a:t>
            </a:r>
            <a:r>
              <a:rPr lang="en-US" sz="2400" dirty="0">
                <a:latin typeface="+mn-lt"/>
              </a:rPr>
              <a:t>QR</a:t>
            </a:r>
            <a:r>
              <a:rPr lang="ru-RU" sz="2400" dirty="0" smtClean="0">
                <a:latin typeface="+mn-lt"/>
              </a:rPr>
              <a:t>-кодирования» </a:t>
            </a:r>
            <a:r>
              <a:rPr lang="ru-RU" sz="2400" dirty="0">
                <a:latin typeface="+mn-lt"/>
              </a:rPr>
              <a:t>в работе учителя начальных </a:t>
            </a:r>
            <a:r>
              <a:rPr lang="ru-RU" sz="2400" dirty="0" smtClean="0">
                <a:latin typeface="+mn-lt"/>
              </a:rPr>
              <a:t>классов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351314" y="2600696"/>
            <a:ext cx="8996136" cy="255319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Задачи: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познакомить с инструкциями по </a:t>
            </a:r>
            <a:r>
              <a:rPr lang="ru-RU" dirty="0" smtClean="0">
                <a:solidFill>
                  <a:schemeClr val="tx1"/>
                </a:solidFill>
              </a:rPr>
              <a:t>созданию и сохранению </a:t>
            </a:r>
            <a:r>
              <a:rPr lang="en-US" dirty="0" smtClean="0">
                <a:solidFill>
                  <a:schemeClr val="tx1"/>
                </a:solidFill>
              </a:rPr>
              <a:t>QR</a:t>
            </a:r>
            <a:r>
              <a:rPr lang="ru-RU" dirty="0">
                <a:solidFill>
                  <a:schemeClr val="tx1"/>
                </a:solidFill>
              </a:rPr>
              <a:t>- кодов через приложение «</a:t>
            </a:r>
            <a:r>
              <a:rPr lang="en-US" dirty="0">
                <a:solidFill>
                  <a:schemeClr val="tx1"/>
                </a:solidFill>
              </a:rPr>
              <a:t>Free QR Creator</a:t>
            </a:r>
            <a:r>
              <a:rPr lang="ru-RU" dirty="0">
                <a:solidFill>
                  <a:schemeClr val="tx1"/>
                </a:solidFill>
              </a:rPr>
              <a:t>»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показать преимущества использования технологии </a:t>
            </a:r>
            <a:r>
              <a:rPr lang="en-US" dirty="0">
                <a:solidFill>
                  <a:schemeClr val="tx1"/>
                </a:solidFill>
              </a:rPr>
              <a:t>QR</a:t>
            </a:r>
            <a:r>
              <a:rPr lang="ru-RU" dirty="0">
                <a:solidFill>
                  <a:schemeClr val="tx1"/>
                </a:solidFill>
              </a:rPr>
              <a:t>- кодов в образовательной деятельности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3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Работа с родителями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33268" y="2004686"/>
            <a:ext cx="5181600" cy="11756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Опрос родителей по использованию АИС «Сетевой город»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236884" y="2004686"/>
            <a:ext cx="3714750" cy="37242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18" y="3838141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6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Работа с родителями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333409" y="1691154"/>
            <a:ext cx="4325191" cy="42799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340284"/>
            <a:ext cx="3527828" cy="1419399"/>
          </a:xfrm>
          <a:prstGeom prst="rect">
            <a:avLst/>
          </a:prstGeom>
        </p:spPr>
      </p:pic>
      <p:pic>
        <p:nvPicPr>
          <p:cNvPr id="6" name="Объект 2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139" y="3004458"/>
            <a:ext cx="3502889" cy="2627937"/>
          </a:xfrm>
        </p:spPr>
      </p:pic>
      <p:sp>
        <p:nvSpPr>
          <p:cNvPr id="7" name="Прямоугольник 6"/>
          <p:cNvSpPr/>
          <p:nvPr/>
        </p:nvSpPr>
        <p:spPr>
          <a:xfrm>
            <a:off x="2768139" y="5971134"/>
            <a:ext cx="3869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mou145chel.edusite.ru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49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1113" y="0"/>
            <a:ext cx="10124819" cy="661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7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02577" y="1875993"/>
            <a:ext cx="8740240" cy="149659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Использование технологии «</a:t>
            </a:r>
            <a:r>
              <a:rPr lang="en-US" sz="3200" b="1" dirty="0">
                <a:latin typeface="+mn-lt"/>
              </a:rPr>
              <a:t>QR</a:t>
            </a:r>
            <a:r>
              <a:rPr lang="ru-RU" sz="3200" b="1" dirty="0">
                <a:latin typeface="+mn-lt"/>
              </a:rPr>
              <a:t>- коды»</a:t>
            </a:r>
            <a:r>
              <a:rPr lang="en-US" sz="3200" b="1" dirty="0">
                <a:latin typeface="+mn-lt"/>
              </a:rPr>
              <a:t> </a:t>
            </a:r>
            <a:r>
              <a:rPr lang="ru-RU" sz="3200" b="1" dirty="0">
                <a:latin typeface="+mn-lt"/>
              </a:rPr>
              <a:t/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в работе учителя начальных классов</a:t>
            </a:r>
            <a:endParaRPr lang="ru-RU" sz="3200" dirty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ru-RU" dirty="0" err="1">
                <a:solidFill>
                  <a:schemeClr val="tx1"/>
                </a:solidFill>
              </a:rPr>
              <a:t>Марцениус</a:t>
            </a:r>
            <a:r>
              <a:rPr lang="ru-RU" dirty="0">
                <a:solidFill>
                  <a:schemeClr val="tx1"/>
                </a:solidFill>
              </a:rPr>
              <a:t> Елена Константиновна 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учитель начальных классов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МАОУ «СОШ №145 г. Челябинска»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http://www.labeljoy.com/images/qr-code/scanning-qrcod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5232" y="138690"/>
            <a:ext cx="3293856" cy="1748208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17235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Цифровая образовательная среда</a:t>
            </a:r>
            <a:endParaRPr lang="ru-RU" sz="3200" b="1" dirty="0">
              <a:latin typeface="+mn-lt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2003611" y="1825625"/>
            <a:ext cx="4733365" cy="24971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Трансформация образовательной среды происходит под влиянием информационно-коммуникационных технологий</a:t>
            </a:r>
            <a:endParaRPr lang="ru-RU" sz="2400" dirty="0"/>
          </a:p>
        </p:txBody>
      </p:sp>
      <p:pic>
        <p:nvPicPr>
          <p:cNvPr id="1026" name="Picture 2" descr="Ð¢ÐµÑÐ½Ð¾Ð»Ð¾Ð³Ð¸Ð¸ Ð´Ð¸ÑÑÐ°Ð½ÑÐ¸Ð¾Ð½Ð½Ð¾Ð³Ð¾ Ð¾Ð±ÑÑÐµÐ½Ð¸Ñ - ÑÑÐµÐ½Ð´ ÑÐ¾Ð²ÑÐµÐ¼ÐµÐ½Ð½Ð¾Ð³Ð¾ Ð¾Ð±ÑÐ°Ð·Ð¾Ð²Ð°Ð½Ð¸Ñ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8" y="2155795"/>
            <a:ext cx="4496498" cy="216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04135" y="4606928"/>
            <a:ext cx="491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Дополненная реальность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0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0686" y="14537"/>
            <a:ext cx="9654639" cy="162425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Муниципальное автономное общеобразовательное учреждение 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«Средняя общеобразовательная школа № 145 г. Челябинска»</a:t>
            </a:r>
            <a:endParaRPr lang="ru-RU" sz="2400" b="1" dirty="0">
              <a:latin typeface="+mn-lt"/>
            </a:endParaRPr>
          </a:p>
        </p:txBody>
      </p:sp>
      <p:pic>
        <p:nvPicPr>
          <p:cNvPr id="5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484" y="1638795"/>
            <a:ext cx="4042122" cy="3033993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93086" y="5201408"/>
            <a:ext cx="9809018" cy="1490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atin typeface="+mn-lt"/>
              </a:rPr>
              <a:t>Региональная инновационная площадка </a:t>
            </a:r>
          </a:p>
          <a:p>
            <a:pPr algn="ctr"/>
            <a:r>
              <a:rPr lang="ru-RU" sz="2000" dirty="0" smtClean="0">
                <a:latin typeface="+mn-lt"/>
              </a:rPr>
              <a:t>«Управленческие технологии организации и сопровождения образовательного процесса в условиях цифровой образовательной среды»</a:t>
            </a:r>
            <a:endParaRPr lang="ru-RU" sz="2000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595" y="1638795"/>
            <a:ext cx="4416674" cy="30339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9484" y="4672788"/>
            <a:ext cx="40421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Основное здание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976625" y="4672788"/>
            <a:ext cx="44376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Филиал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84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Преимущества технологии «</a:t>
            </a:r>
            <a:r>
              <a:rPr lang="en-US" sz="3200" b="1" dirty="0" smtClean="0">
                <a:latin typeface="+mn-lt"/>
              </a:rPr>
              <a:t>QR-</a:t>
            </a:r>
            <a:r>
              <a:rPr lang="ru-RU" sz="3200" b="1" dirty="0" smtClean="0">
                <a:latin typeface="+mn-lt"/>
              </a:rPr>
              <a:t>коды»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57400" y="1899392"/>
            <a:ext cx="4827494" cy="38119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sz="2400" dirty="0" smtClean="0"/>
              <a:t>наглядность</a:t>
            </a:r>
          </a:p>
          <a:p>
            <a:r>
              <a:rPr lang="ru-RU" sz="2400" dirty="0" smtClean="0"/>
              <a:t>возможность дополнения визуальной и </a:t>
            </a:r>
            <a:r>
              <a:rPr lang="ru-RU" sz="2400" dirty="0"/>
              <a:t>аудиальной информацией</a:t>
            </a:r>
            <a:endParaRPr lang="ru-RU" sz="2400" dirty="0" smtClean="0"/>
          </a:p>
          <a:p>
            <a:r>
              <a:rPr lang="ru-RU" sz="2400" dirty="0" smtClean="0"/>
              <a:t>индивидуализация</a:t>
            </a:r>
          </a:p>
          <a:p>
            <a:r>
              <a:rPr lang="ru-RU" sz="2400" dirty="0" smtClean="0"/>
              <a:t>свобода в выборе информации</a:t>
            </a:r>
          </a:p>
          <a:p>
            <a:r>
              <a:rPr lang="ru-RU" sz="2400" dirty="0" smtClean="0"/>
              <a:t>дифференциация</a:t>
            </a:r>
            <a:endParaRPr lang="ru-RU" dirty="0" smtClean="0"/>
          </a:p>
        </p:txBody>
      </p:sp>
      <p:pic>
        <p:nvPicPr>
          <p:cNvPr id="2050" name="Picture 2" descr="Ð¡Ð¾Ð·Ð´Ð°ÑÑ QR-ÐºÐ¾Ð´Ñ Ð´Ð»Ñ ÑÐºÐ¾Ð»Ñ Ð¸ Ð¾Ð±ÑÐ°Ð·Ð¾Ð²Ð°Ð½Ð¸Ñ - ÐÐµÐ¹Ð´Ð¶Ð»ÑÑ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894" y="1899392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52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Задача </a:t>
            </a:r>
            <a:r>
              <a:rPr lang="en-US" sz="3200" b="1" dirty="0" smtClean="0">
                <a:latin typeface="+mn-lt"/>
              </a:rPr>
              <a:t>QR</a:t>
            </a:r>
            <a:r>
              <a:rPr lang="ru-RU" sz="3200" b="1" dirty="0" smtClean="0">
                <a:latin typeface="+mn-lt"/>
              </a:rPr>
              <a:t>-</a:t>
            </a:r>
            <a:r>
              <a:rPr lang="en-US" sz="3200" b="1" dirty="0" smtClean="0">
                <a:latin typeface="+mn-lt"/>
              </a:rPr>
              <a:t> </a:t>
            </a:r>
            <a:r>
              <a:rPr lang="ru-RU" sz="3200" b="1" dirty="0" smtClean="0">
                <a:latin typeface="+mn-lt"/>
              </a:rPr>
              <a:t>кодов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17058" y="1573306"/>
            <a:ext cx="4002741" cy="460365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sz="2400" dirty="0" smtClean="0"/>
              <a:t>хранение большого объема информации данных при небольшой площади их размещения 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573306"/>
            <a:ext cx="5795682" cy="384751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6" name="Picture 4" descr="ÐÑÐ¸Ð½Ð¸Ð¼Ð°ÐµÐ¼ Ð¾Ð¿Ð»Ð°ÑÑ Ð¿Ð¾ QR-ÐºÐ¾Ð´Ñ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20" y="2329448"/>
            <a:ext cx="4655241" cy="309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41697" y="5807629"/>
            <a:ext cx="5456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QR – Quick Response </a:t>
            </a:r>
            <a:r>
              <a:rPr lang="ru-RU" sz="2400" dirty="0"/>
              <a:t>«быстрый отклик»</a:t>
            </a:r>
          </a:p>
        </p:txBody>
      </p:sp>
    </p:spTree>
    <p:extLst>
      <p:ext uri="{BB962C8B-B14F-4D97-AF65-F5344CB8AC3E}">
        <p14:creationId xmlns:p14="http://schemas.microsoft.com/office/powerpoint/2010/main" val="36081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Онлайн сервисы для создания </a:t>
            </a:r>
            <a:r>
              <a:rPr lang="en-US" sz="3200" b="1" dirty="0" smtClean="0">
                <a:latin typeface="+mn-lt"/>
              </a:rPr>
              <a:t>QR-</a:t>
            </a:r>
            <a:r>
              <a:rPr lang="ru-RU" sz="3200" b="1" dirty="0" smtClean="0">
                <a:latin typeface="+mn-lt"/>
              </a:rPr>
              <a:t>кодов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3535" y="2099837"/>
            <a:ext cx="4800600" cy="2424661"/>
          </a:xfrm>
        </p:spPr>
        <p:txBody>
          <a:bodyPr>
            <a:normAutofit/>
          </a:bodyPr>
          <a:lstStyle/>
          <a:p>
            <a:r>
              <a:rPr lang="ru-RU" sz="2400" dirty="0"/>
              <a:t>р</a:t>
            </a:r>
            <a:r>
              <a:rPr lang="ru-RU" sz="2400" dirty="0" smtClean="0"/>
              <a:t>усскоязычный сервис </a:t>
            </a:r>
            <a:r>
              <a:rPr lang="en-US" sz="2400" dirty="0" smtClean="0"/>
              <a:t>QR</a:t>
            </a:r>
            <a:r>
              <a:rPr lang="ru-RU" sz="2400" dirty="0" smtClean="0"/>
              <a:t>-</a:t>
            </a:r>
            <a:r>
              <a:rPr lang="en-US" sz="2400" dirty="0" smtClean="0"/>
              <a:t>coder</a:t>
            </a:r>
            <a:endParaRPr lang="ru-RU" sz="2400" dirty="0" smtClean="0"/>
          </a:p>
          <a:p>
            <a:r>
              <a:rPr lang="ru-RU" sz="2400" dirty="0"/>
              <a:t>с</a:t>
            </a:r>
            <a:r>
              <a:rPr lang="ru-RU" sz="2400" dirty="0" smtClean="0"/>
              <a:t>ервис </a:t>
            </a:r>
            <a:r>
              <a:rPr lang="en-US" sz="2400" dirty="0" smtClean="0"/>
              <a:t>QR-code Generator</a:t>
            </a:r>
            <a:endParaRPr lang="ru-RU" sz="2400" dirty="0" smtClean="0"/>
          </a:p>
          <a:p>
            <a:r>
              <a:rPr lang="ru-RU" sz="2400" dirty="0"/>
              <a:t>с</a:t>
            </a:r>
            <a:r>
              <a:rPr lang="ru-RU" sz="2400" dirty="0" smtClean="0"/>
              <a:t>ервис </a:t>
            </a:r>
            <a:r>
              <a:rPr lang="en-US" sz="2400" dirty="0" err="1" smtClean="0"/>
              <a:t>Qrstuff</a:t>
            </a:r>
            <a:endParaRPr lang="ru-RU" sz="2400" dirty="0" smtClean="0"/>
          </a:p>
          <a:p>
            <a:r>
              <a:rPr lang="en-US" sz="2400" dirty="0" smtClean="0"/>
              <a:t>https://vkqr.ru/</a:t>
            </a:r>
          </a:p>
          <a:p>
            <a:r>
              <a:rPr lang="en-US" sz="2400" dirty="0" smtClean="0"/>
              <a:t>Free QR Creator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290025" y="1945458"/>
            <a:ext cx="4285628" cy="318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5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Инструкции по созданию </a:t>
            </a:r>
            <a:r>
              <a:rPr lang="en-US" sz="3200" b="1" dirty="0" smtClean="0">
                <a:latin typeface="+mn-lt"/>
              </a:rPr>
              <a:t>QR</a:t>
            </a:r>
            <a:r>
              <a:rPr lang="ru-RU" sz="3200" b="1" dirty="0" smtClean="0">
                <a:latin typeface="+mn-lt"/>
              </a:rPr>
              <a:t>-</a:t>
            </a:r>
            <a:r>
              <a:rPr lang="en-US" sz="3200" b="1" dirty="0" smtClean="0">
                <a:latin typeface="+mn-lt"/>
              </a:rPr>
              <a:t> </a:t>
            </a:r>
            <a:r>
              <a:rPr lang="ru-RU" sz="3200" b="1" dirty="0" smtClean="0">
                <a:latin typeface="+mn-lt"/>
              </a:rPr>
              <a:t>кодов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37355" y="1647114"/>
            <a:ext cx="5357847" cy="354689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400" dirty="0" smtClean="0"/>
              <a:t>Инструкция «Установка приложения на устройство»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Инструкция по созданию </a:t>
            </a:r>
            <a:r>
              <a:rPr lang="en-US" sz="2400" dirty="0" smtClean="0"/>
              <a:t>QR</a:t>
            </a:r>
            <a:r>
              <a:rPr lang="ru-RU" sz="2400" dirty="0" smtClean="0"/>
              <a:t>- кода с помощью приложения «</a:t>
            </a:r>
            <a:r>
              <a:rPr lang="en-US" sz="2400" dirty="0" smtClean="0"/>
              <a:t>Free QR Creator</a:t>
            </a:r>
            <a:r>
              <a:rPr lang="ru-RU" sz="2400" dirty="0" smtClean="0"/>
              <a:t>»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Инструкция по сохранению </a:t>
            </a:r>
            <a:r>
              <a:rPr lang="en-US" sz="2400" dirty="0" smtClean="0"/>
              <a:t>QR</a:t>
            </a:r>
            <a:r>
              <a:rPr lang="ru-RU" sz="2400" dirty="0" smtClean="0"/>
              <a:t>-</a:t>
            </a:r>
            <a:r>
              <a:rPr lang="en-US" sz="2400" dirty="0" smtClean="0"/>
              <a:t> </a:t>
            </a:r>
            <a:r>
              <a:rPr lang="ru-RU" sz="2400" dirty="0" smtClean="0"/>
              <a:t>код</a:t>
            </a:r>
          </a:p>
          <a:p>
            <a:pPr marL="514350" indent="-514350">
              <a:buNone/>
            </a:pPr>
            <a:r>
              <a:rPr lang="ru-RU" sz="2400" dirty="0" smtClean="0">
                <a:hlinkClick r:id="rId2"/>
              </a:rPr>
              <a:t> </a:t>
            </a:r>
            <a:endParaRPr lang="ru-RU" sz="2400" dirty="0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473" y="1340284"/>
            <a:ext cx="4304465" cy="4351337"/>
          </a:xfrm>
        </p:spPr>
      </p:pic>
      <p:sp>
        <p:nvSpPr>
          <p:cNvPr id="6" name="Прямоугольник 5"/>
          <p:cNvSpPr/>
          <p:nvPr/>
        </p:nvSpPr>
        <p:spPr>
          <a:xfrm>
            <a:off x="3786554" y="59310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https://mou145chel.edusite.ru/sveden/files/82c9a97502a1f9f47ea32c6304de3434.pdf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66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Размещение в </a:t>
            </a:r>
            <a:r>
              <a:rPr lang="en-US" sz="3200" b="1" dirty="0" smtClean="0">
                <a:latin typeface="+mn-lt"/>
              </a:rPr>
              <a:t>QR</a:t>
            </a:r>
            <a:r>
              <a:rPr lang="ru-RU" sz="3200" b="1" dirty="0" smtClean="0">
                <a:latin typeface="+mn-lt"/>
              </a:rPr>
              <a:t>-</a:t>
            </a:r>
            <a:r>
              <a:rPr lang="en-US" sz="3200" b="1" dirty="0" smtClean="0">
                <a:latin typeface="+mn-lt"/>
              </a:rPr>
              <a:t> </a:t>
            </a:r>
            <a:r>
              <a:rPr lang="ru-RU" sz="3200" b="1" dirty="0" smtClean="0">
                <a:latin typeface="+mn-lt"/>
              </a:rPr>
              <a:t>коды ссылок </a:t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на мультимедийные источники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75253" y="2353935"/>
            <a:ext cx="4728882" cy="2989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Урок</a:t>
            </a:r>
            <a:r>
              <a:rPr lang="ru-RU" sz="2400" dirty="0" smtClean="0"/>
              <a:t>: окружающий мир</a:t>
            </a:r>
          </a:p>
          <a:p>
            <a:pPr marL="0" indent="0">
              <a:buNone/>
            </a:pPr>
            <a:r>
              <a:rPr lang="ru-RU" sz="2400" b="1" dirty="0" smtClean="0"/>
              <a:t>Класс</a:t>
            </a:r>
            <a:r>
              <a:rPr lang="ru-RU" sz="2400" dirty="0" smtClean="0"/>
              <a:t>: 3</a:t>
            </a:r>
          </a:p>
          <a:p>
            <a:pPr marL="0" indent="0">
              <a:buNone/>
            </a:pPr>
            <a:r>
              <a:rPr lang="ru-RU" sz="2400" b="1" dirty="0" smtClean="0"/>
              <a:t>УМК:</a:t>
            </a:r>
            <a:r>
              <a:rPr lang="ru-RU" sz="2400" dirty="0" smtClean="0"/>
              <a:t> «Школа России» </a:t>
            </a:r>
          </a:p>
          <a:p>
            <a:pPr marL="0" indent="0">
              <a:buNone/>
            </a:pPr>
            <a:r>
              <a:rPr lang="ru-RU" sz="2400" b="1" dirty="0" smtClean="0"/>
              <a:t>Тема урока</a:t>
            </a:r>
            <a:r>
              <a:rPr lang="ru-RU" sz="2400" dirty="0" smtClean="0"/>
              <a:t>: «Превращение и круговорот. Берегите воду!»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950" y="1433255"/>
            <a:ext cx="3455474" cy="460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7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/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8E815019-ECFB-4CD0-A8F3-32F223ED829A}" vid="{1AF5284A-A507-46E1-A100-F01A9C5D7BA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490</TotalTime>
  <Words>424</Words>
  <Application>Microsoft Office PowerPoint</Application>
  <PresentationFormat>Широкоэкранный</PresentationFormat>
  <Paragraphs>132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Тема1</vt:lpstr>
      <vt:lpstr>Использование технологии «QR- коды»  в работе учителя начальных классов</vt:lpstr>
      <vt:lpstr>Цель: ознакомление с возможностями использования технология «QR-кодирования» в работе учителя начальных классов </vt:lpstr>
      <vt:lpstr>Цифровая образовательная среда</vt:lpstr>
      <vt:lpstr>Муниципальное автономное общеобразовательное учреждение  «Средняя общеобразовательная школа № 145 г. Челябинска»</vt:lpstr>
      <vt:lpstr>Преимущества технологии «QR-коды»</vt:lpstr>
      <vt:lpstr> Задача QR- кодов</vt:lpstr>
      <vt:lpstr>Онлайн сервисы для создания QR-кодов</vt:lpstr>
      <vt:lpstr>Инструкции по созданию QR- кодов</vt:lpstr>
      <vt:lpstr>Размещение в QR- коды ссылок  на мультимедийные источники</vt:lpstr>
      <vt:lpstr>Организация проектной деятельности  с помощью QR- кодов</vt:lpstr>
      <vt:lpstr>Кодирование информации  для групповой или индивидуальной работы</vt:lpstr>
      <vt:lpstr>Организация опроса обучающихся</vt:lpstr>
      <vt:lpstr>Использование контрольно-тестового материала</vt:lpstr>
      <vt:lpstr>Проведение контрольной или тестовой работы</vt:lpstr>
      <vt:lpstr>Дифференцированные домашние задания </vt:lpstr>
      <vt:lpstr>Выполнение или составление заданий  творческого характера </vt:lpstr>
      <vt:lpstr>Воспитательная работа</vt:lpstr>
      <vt:lpstr>Курс внеурочной деятельности  «Уроки нравственности»</vt:lpstr>
      <vt:lpstr>Продолжительность использования ЭСО</vt:lpstr>
      <vt:lpstr>Работа с родителями</vt:lpstr>
      <vt:lpstr>Работа с родителями</vt:lpstr>
      <vt:lpstr>Презентация PowerPoint</vt:lpstr>
      <vt:lpstr>Использование технологии «QR- коды»  в работе учителя начальных классов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</dc:title>
  <dc:creator>admin</dc:creator>
  <cp:lastModifiedBy>Никита Пахомеев</cp:lastModifiedBy>
  <cp:revision>77</cp:revision>
  <dcterms:created xsi:type="dcterms:W3CDTF">2021-10-27T15:07:49Z</dcterms:created>
  <dcterms:modified xsi:type="dcterms:W3CDTF">2021-12-16T09:50:02Z</dcterms:modified>
</cp:coreProperties>
</file>