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58" r:id="rId3"/>
    <p:sldId id="257" r:id="rId4"/>
    <p:sldId id="259" r:id="rId5"/>
    <p:sldId id="260" r:id="rId6"/>
    <p:sldId id="267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61" autoAdjust="0"/>
  </p:normalViewPr>
  <p:slideViewPr>
    <p:cSldViewPr>
      <p:cViewPr varScale="1">
        <p:scale>
          <a:sx n="90" d="100"/>
          <a:sy n="90" d="100"/>
        </p:scale>
        <p:origin x="22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28AFB-C3BE-401F-886D-2F43B2AB81E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5075-C654-4231-B4B8-16C182658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6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Перед вами тема моего мастер</a:t>
            </a:r>
            <a:r>
              <a:rPr lang="ru-RU" baseline="0" dirty="0" smtClean="0"/>
              <a:t> класса.</a:t>
            </a:r>
          </a:p>
          <a:p>
            <a:r>
              <a:rPr lang="ru-RU" baseline="0" dirty="0" smtClean="0"/>
              <a:t>Какую цель лично для себя вы ставите на ближайшие 30 минут? Запишите свою цель на </a:t>
            </a:r>
            <a:r>
              <a:rPr lang="ru-RU" baseline="0" dirty="0" err="1" smtClean="0"/>
              <a:t>стикере</a:t>
            </a:r>
            <a:r>
              <a:rPr lang="ru-RU" baseline="0" dirty="0" smtClean="0"/>
              <a:t> и положите рядом с собой.</a:t>
            </a:r>
          </a:p>
          <a:p>
            <a:r>
              <a:rPr lang="ru-RU" dirty="0" smtClean="0"/>
              <a:t>В каждом классе есть дети, неспособные</a:t>
            </a:r>
            <a:r>
              <a:rPr lang="ru-RU" baseline="0" dirty="0" smtClean="0"/>
              <a:t> усваивать учебный материал одновременно со всеми. Ряд учеников имеет статус детей с ОВЗ, ряд учеников не проходили ПМПК и данного статуса не имеют, но испытывают большие учебные затруднения.</a:t>
            </a:r>
          </a:p>
          <a:p>
            <a:r>
              <a:rPr lang="ru-RU" baseline="0" dirty="0" smtClean="0"/>
              <a:t>Как организовать учебную деятельность в рамках урока, чтобы всем категориям обучающихся создать равные возможности для получения образования. Технология </a:t>
            </a:r>
            <a:r>
              <a:rPr lang="ru-RU" baseline="0" dirty="0" err="1" smtClean="0"/>
              <a:t>разноуровневого</a:t>
            </a:r>
            <a:r>
              <a:rPr lang="ru-RU" baseline="0" dirty="0" smtClean="0"/>
              <a:t> обучения позволяет учитывать особенности всех ребят и сформировать у каждого ученика прочные предметные знания.</a:t>
            </a:r>
          </a:p>
          <a:p>
            <a:r>
              <a:rPr lang="ru-RU" baseline="0" dirty="0" smtClean="0"/>
              <a:t>Я расскажу о том, как я реализую в своей практике систему </a:t>
            </a:r>
            <a:r>
              <a:rPr lang="ru-RU" baseline="0" dirty="0" err="1" smtClean="0"/>
              <a:t>разноуровневого</a:t>
            </a:r>
            <a:r>
              <a:rPr lang="ru-RU" baseline="0" dirty="0" smtClean="0"/>
              <a:t> обучения.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5075-C654-4231-B4B8-16C1826582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Тоже самое и на уроках математики.</a:t>
            </a:r>
          </a:p>
          <a:p>
            <a:r>
              <a:rPr lang="ru-RU" dirty="0" smtClean="0"/>
              <a:t>При этом некоторые</a:t>
            </a:r>
            <a:r>
              <a:rPr lang="ru-RU" baseline="0" dirty="0" smtClean="0"/>
              <a:t> опоры и алгоритмы остаются у ребят в том виде, в котором они выводили их на уроке. Часто в течение изучения темы, опорные схемы дополняются или наоборот конкретизируются детьми.</a:t>
            </a:r>
          </a:p>
          <a:p>
            <a:r>
              <a:rPr lang="ru-RU" baseline="0" dirty="0" smtClean="0"/>
              <a:t>Ни одна из опор не дается ребятам в готовом виде, она является продуктом их «открытия» нового знания.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5075-C654-4231-B4B8-16C1826582F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35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Хочется</a:t>
            </a:r>
            <a:r>
              <a:rPr lang="ru-RU" baseline="0" dirty="0" smtClean="0"/>
              <a:t> понять, оправдал наш мастер-класс ваши ожидания?  Возьмите первоначальной прикрепленный вами </a:t>
            </a:r>
            <a:r>
              <a:rPr lang="ru-RU" baseline="0" dirty="0" err="1" smtClean="0"/>
              <a:t>стикер</a:t>
            </a:r>
            <a:r>
              <a:rPr lang="ru-RU" baseline="0" dirty="0" smtClean="0"/>
              <a:t> и определите, в какое из полей вы бы его поместили.</a:t>
            </a:r>
          </a:p>
          <a:p>
            <a:r>
              <a:rPr lang="ru-RU" baseline="0" dirty="0" smtClean="0"/>
              <a:t>Если вы прикрепили ваш </a:t>
            </a:r>
            <a:r>
              <a:rPr lang="ru-RU" baseline="0" dirty="0" err="1" smtClean="0"/>
              <a:t>стикер</a:t>
            </a:r>
            <a:r>
              <a:rPr lang="ru-RU" baseline="0" dirty="0" smtClean="0"/>
              <a:t> на поле № 3, просим вас дать нам совет, чего не хватило вам в нашем мастер-классе.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5075-C654-4231-B4B8-16C1826582F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27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Позволю себе напомнить</a:t>
            </a:r>
            <a:r>
              <a:rPr lang="ru-RU" baseline="0" dirty="0" smtClean="0"/>
              <a:t> о</a:t>
            </a:r>
            <a:r>
              <a:rPr lang="ru-RU" dirty="0" smtClean="0"/>
              <a:t> роли учителя в образовательной деятельности учеников. Начиная</a:t>
            </a:r>
            <a:r>
              <a:rPr lang="ru-RU" baseline="0" dirty="0" smtClean="0"/>
              <a:t> с 1 класса несмотря на подобранный контингент обучающихся (есть ли дети с ОВЗ, есть ли дети по разным причинам испытывающие трудности в обучении) учитель должен с первых дней ребенка в школе выполнять только две функции: функцию организатора и функцию помощника (в случае, когда о помощи попросили).</a:t>
            </a:r>
          </a:p>
          <a:p>
            <a:r>
              <a:rPr lang="ru-RU" baseline="0" dirty="0" smtClean="0"/>
              <a:t>К сожалению, учителя начальной школы часто выполняют функцию ученика: </a:t>
            </a:r>
            <a:r>
              <a:rPr lang="ru-RU" b="1" u="sng" baseline="0" dirty="0" smtClean="0"/>
              <a:t>сами</a:t>
            </a:r>
            <a:r>
              <a:rPr lang="ru-RU" baseline="0" dirty="0" smtClean="0"/>
              <a:t> разъясняют как решить задачу, начало фразы ответа проговорят, алгоритм дадут в готовом виде, правило и т.д.</a:t>
            </a:r>
          </a:p>
          <a:p>
            <a:r>
              <a:rPr lang="ru-RU" baseline="0" dirty="0" smtClean="0"/>
              <a:t>Учитель как организатор должен продумать индивидуальный маршрут развития детей с ОВЗ (совместно с психологом, с социальным педагогом, с родителями ученика).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5075-C654-4231-B4B8-16C1826582F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уроке «открытия» нового знания дети с ОВЗ работают по мере своих возможностей со всем классом на этапе актуализации знаний,  выполнения пробного действия, в определении «границ собственного знания и незнания», в определении проблемы и вытекающей из нее цели урока на личностно-значимом уровне.</a:t>
            </a:r>
          </a:p>
          <a:p>
            <a:r>
              <a:rPr lang="ru-RU" baseline="0" dirty="0" smtClean="0"/>
              <a:t>Ребята с ОВЗ наряду со всеми учениками определяют и озвучивают, почему не могут решить учебную задачу, в чем испытывают трудность (решил, но не могу объяснить или не знаю, как решить).</a:t>
            </a:r>
          </a:p>
          <a:p>
            <a:r>
              <a:rPr lang="ru-RU" baseline="0" dirty="0" smtClean="0"/>
              <a:t>Дети с ОВЗ не стесняются озвучивать свои проблемы, т.к. их озвучивают все ребята в классе. На этом этапе работы они, как и все ученики в классе учатся осмысливать причину своего затруднения и определять цель своей дальнейшей деятельности на уроке.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5075-C654-4231-B4B8-16C1826582F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Чтобы</a:t>
            </a:r>
            <a:r>
              <a:rPr lang="ru-RU" baseline="0" dirty="0" smtClean="0"/>
              <a:t> </a:t>
            </a:r>
            <a:r>
              <a:rPr lang="ru-RU" dirty="0" smtClean="0"/>
              <a:t>сформировать любой предметный навык, после открытия нового знания (выведенного алгоритма, правила) необходимо отработать алгоритм действий на</a:t>
            </a:r>
            <a:r>
              <a:rPr lang="ru-RU" baseline="0" dirty="0" smtClean="0"/>
              <a:t> этапе внешней речи, а затем и внутренней речи. </a:t>
            </a:r>
          </a:p>
          <a:p>
            <a:r>
              <a:rPr lang="ru-RU" dirty="0" smtClean="0"/>
              <a:t>На этапе формирования</a:t>
            </a:r>
            <a:r>
              <a:rPr lang="ru-RU" baseline="0" dirty="0" smtClean="0"/>
              <a:t> </a:t>
            </a:r>
            <a:r>
              <a:rPr lang="ru-RU" dirty="0" smtClean="0"/>
              <a:t>внешней речи надо дать возможность всем детям</a:t>
            </a:r>
            <a:r>
              <a:rPr lang="ru-RU" baseline="0" dirty="0" smtClean="0"/>
              <a:t> проговорить  выполняемые действия вслух по алгоритму. Сделать это можно, организуя работу в группах. </a:t>
            </a:r>
          </a:p>
          <a:p>
            <a:r>
              <a:rPr lang="ru-RU" baseline="0" dirty="0" smtClean="0"/>
              <a:t>В своей практике я использовала 2 варианта работы.</a:t>
            </a:r>
          </a:p>
          <a:p>
            <a:r>
              <a:rPr lang="ru-RU" baseline="0" dirty="0" smtClean="0"/>
              <a:t>По первому варианту можно организовать работу при условии толерантного отношения детей друг к другу. Начинают работу по проговариванию действия по алгоритму ученики, показывающие по предмету высокий(П+) и повышенный (П) уровень. Обучающиеся с ОВЗ могут проговаривать с ними шепотом (принцип буксира). Затем вслух проговаривают ребята базового уровня. Завершает этап формирования внешней речи ученик, испытывающий затруднения в учебе и/или дети с ОВЗ. При этом  они могут пользоваться пошаговым алгоритмом. </a:t>
            </a:r>
          </a:p>
          <a:p>
            <a:r>
              <a:rPr lang="ru-RU" baseline="0" dirty="0" smtClean="0"/>
              <a:t>По второму варианту учитель организует работу групп по тому же принципу, но без детей с ОВЗ. Эти дети работают вместе с учителем. Ребята могут выполнить действие по алгоритму, проговаривая шепотом хором, а затем по отдельности.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5075-C654-4231-B4B8-16C1826582F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 прохождения внутренней речи учитель организует для каждой категории обучающихся (индивидуальная работа). Для каждой категории будет</a:t>
            </a:r>
            <a:r>
              <a:rPr lang="ru-RU" baseline="0" dirty="0" smtClean="0"/>
              <a:t> разное по продолжительности временя.</a:t>
            </a:r>
            <a:endParaRPr lang="ru-RU" dirty="0" smtClean="0"/>
          </a:p>
          <a:p>
            <a:r>
              <a:rPr lang="ru-RU" dirty="0" smtClean="0"/>
              <a:t>Этап прохождения внутренней речи у обучающихся повышенного и высокого</a:t>
            </a:r>
            <a:r>
              <a:rPr lang="ru-RU" baseline="0" dirty="0" smtClean="0"/>
              <a:t> уровня возможностей формируется, как правило одновременно с прохождением этапа  внешней речи, либо требуется выполнить одно, два действия по аналогии (по алгоритму). Этой категории обучающихся необходимо подготовить задания более высокого уровня сложности, либо задания на использование нового знания в учебно-познавательных и учебно-практических задачах.</a:t>
            </a:r>
          </a:p>
          <a:p>
            <a:r>
              <a:rPr lang="ru-RU" baseline="0" dirty="0" smtClean="0"/>
              <a:t>Ребята с базовым уровнем нуждаются в большем количестве времени, для них следует продумать различные виды заданий, направленные на формирование необходимого предметного навыка.</a:t>
            </a:r>
          </a:p>
          <a:p>
            <a:r>
              <a:rPr lang="ru-RU" baseline="0" dirty="0" smtClean="0"/>
              <a:t>Для ребят с ОВЗ этап формирования внешней речи будет еще более продолжительным, и этап прохождения внутренней речи будет организован с использованием алгоритма, как и этап прохождения внешней речи.</a:t>
            </a:r>
          </a:p>
          <a:p>
            <a:r>
              <a:rPr lang="ru-RU" baseline="0" dirty="0" smtClean="0"/>
              <a:t>При выполнении любого вида работы в классе и дома, данная категория учеников будет все время опираться на алгоритм.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5075-C654-4231-B4B8-16C1826582F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Разноуровневая</a:t>
            </a:r>
            <a:r>
              <a:rPr lang="ru-RU" dirty="0" smtClean="0"/>
              <a:t> работа может быть организована учителем на уроках коррекции и развития после диагностических работ, на уроках обобщения знаний,</a:t>
            </a:r>
            <a:r>
              <a:rPr lang="ru-RU" baseline="0" dirty="0" smtClean="0"/>
              <a:t> где каждый ученик работает в зоне своего развития и своих возможностей. Для ребят с высоким уровнем образовательных возможностей – это применение полученных знаний на углубленном уровне, для ребят с ОВЗ и низким уровнем </a:t>
            </a:r>
            <a:r>
              <a:rPr lang="ru-RU" baseline="0" dirty="0" err="1" smtClean="0"/>
              <a:t>обучаемости</a:t>
            </a:r>
            <a:r>
              <a:rPr lang="ru-RU" baseline="0" dirty="0" smtClean="0"/>
              <a:t> – коррекционная работа по результатам диагностических работ.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5075-C654-4231-B4B8-16C1826582F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первом столбике представлен</a:t>
            </a:r>
            <a:r>
              <a:rPr lang="ru-RU" baseline="0" dirty="0" smtClean="0"/>
              <a:t> алгоритм определения главных членов предложения.</a:t>
            </a:r>
          </a:p>
          <a:p>
            <a:r>
              <a:rPr lang="ru-RU" baseline="0" dirty="0" smtClean="0"/>
              <a:t>Во втором столбике – опорная схема.</a:t>
            </a:r>
          </a:p>
          <a:p>
            <a:r>
              <a:rPr lang="ru-RU" baseline="0" dirty="0" smtClean="0"/>
              <a:t>Определите, на каком этапе работы по данной теме учитель будет использовать алгоритм и опору и с какой категорией обучающихся.</a:t>
            </a:r>
          </a:p>
          <a:p>
            <a:r>
              <a:rPr lang="ru-RU" baseline="0" dirty="0" smtClean="0"/>
              <a:t>(Безусловно, на этапе прохождения внешней речи будет использован алгоритм действий для всех обучающихся. </a:t>
            </a:r>
          </a:p>
          <a:p>
            <a:r>
              <a:rPr lang="ru-RU" baseline="0" dirty="0" smtClean="0"/>
              <a:t>На этапе формирования внутренней речи – для ребят с базовым уровнем знаний с постепенным переходом на опору.</a:t>
            </a:r>
          </a:p>
          <a:p>
            <a:r>
              <a:rPr lang="ru-RU" baseline="0" dirty="0" smtClean="0"/>
              <a:t>Как только будет отработан этап внутренней речи. Необходимости в алгоритме и опоре  не будет.</a:t>
            </a:r>
          </a:p>
          <a:p>
            <a:r>
              <a:rPr lang="ru-RU" baseline="0" dirty="0" smtClean="0"/>
              <a:t>Но дети с ОВЗ будут в течение долгих месяцев пользоваться данным алгоритмом, т.к. у этих детей преобладает наглядно-образный тип мышления.</a:t>
            </a:r>
          </a:p>
          <a:p>
            <a:r>
              <a:rPr lang="ru-RU" baseline="0" dirty="0" smtClean="0"/>
              <a:t>Поэтому в классе у ребят есть папки-скоросшиватели со всеми алгоритмами и опорными схемами. При необходимости, ученики, испытывающие трудности в обучении, всегда могут ими воспользоваться.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5075-C654-4231-B4B8-16C1826582F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5075-C654-4231-B4B8-16C1826582F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33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Когда весь класс выполняет задание на правописание падежных окончаний имен существительных, ученики с ОВЗ продолжают выполнять задания с пошаговыми инструкциями. Мне в работе помогали</a:t>
            </a:r>
            <a:r>
              <a:rPr lang="ru-RU" baseline="0" dirty="0" smtClean="0"/>
              <a:t> перфокарты (карты с окошечками). Данная категория ребят работает медленнее и на этапе отработки определенного навыка не важно, какой объем запишет или выполнит данный ученик. Важно, чтобы работая в своем темпе, он научился пользоваться алгоритмом.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5075-C654-4231-B4B8-16C1826582F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9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FC7B-7F6D-4F8B-92A0-05FAB0C49F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C47-A252-4CBC-B358-4EDBA9C94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FC7B-7F6D-4F8B-92A0-05FAB0C49F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C47-A252-4CBC-B358-4EDBA9C94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FC7B-7F6D-4F8B-92A0-05FAB0C49F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C47-A252-4CBC-B358-4EDBA9C94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FC7B-7F6D-4F8B-92A0-05FAB0C49F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C47-A252-4CBC-B358-4EDBA9C94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FC7B-7F6D-4F8B-92A0-05FAB0C49F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C47-A252-4CBC-B358-4EDBA9C94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FC7B-7F6D-4F8B-92A0-05FAB0C49F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C47-A252-4CBC-B358-4EDBA9C94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FC7B-7F6D-4F8B-92A0-05FAB0C49F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C47-A252-4CBC-B358-4EDBA9C94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FC7B-7F6D-4F8B-92A0-05FAB0C49F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C47-A252-4CBC-B358-4EDBA9C94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FC7B-7F6D-4F8B-92A0-05FAB0C49F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C47-A252-4CBC-B358-4EDBA9C94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FC7B-7F6D-4F8B-92A0-05FAB0C49F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C47-A252-4CBC-B358-4EDBA9C94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FC7B-7F6D-4F8B-92A0-05FAB0C49F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C47-A252-4CBC-B358-4EDBA9C94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FC7B-7F6D-4F8B-92A0-05FAB0C49F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6AC47-A252-4CBC-B358-4EDBA9C94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648"/>
            <a:ext cx="4971269" cy="302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3284984"/>
            <a:ext cx="77724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ОРГАНИЗАЦИЯ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РАЗНОУРОВНЕВОЙ РАБОТЫ НА УРОКЕ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 УЧЕТОМ НАЛИЧИЯ В КЛАССЕ ОБУЧАЮЩИХСЯ С ОВЗ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5373216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Михайленко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Лариса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Викторовна,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заместитель директора по УВР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МБОУ «СОШ № 68 г. Челябинска»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Опоры и алгоритмы действий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9431"/>
            <a:ext cx="77533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4429125" cy="335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47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8"/>
            <a:ext cx="9144000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980728"/>
            <a:ext cx="2376264" cy="25853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Я понял, как построить урок в технологии </a:t>
            </a:r>
            <a:r>
              <a:rPr lang="ru-RU" b="1" dirty="0" err="1" smtClean="0"/>
              <a:t>разноуровневого</a:t>
            </a:r>
            <a:r>
              <a:rPr lang="ru-RU" b="1" dirty="0" smtClean="0"/>
              <a:t> обучения 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980727"/>
            <a:ext cx="2376264" cy="25853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2. Я попробую провести урок в технологии </a:t>
            </a:r>
            <a:r>
              <a:rPr lang="ru-RU" b="1" dirty="0" err="1" smtClean="0"/>
              <a:t>разноуровневого</a:t>
            </a:r>
            <a:r>
              <a:rPr lang="ru-RU" b="1" dirty="0" smtClean="0"/>
              <a:t> обучения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12357" y="3828457"/>
            <a:ext cx="2376264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3. Мастер класс не приблизил меня к поставленной цели.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600076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lara210867@yandex.ru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7837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908720"/>
            <a:ext cx="3538736" cy="4525963"/>
          </a:xfrm>
        </p:spPr>
        <p:txBody>
          <a:bodyPr/>
          <a:lstStyle/>
          <a:p>
            <a:r>
              <a:rPr lang="ru-RU" dirty="0" smtClean="0"/>
              <a:t>организатор деятельности;</a:t>
            </a:r>
          </a:p>
          <a:p>
            <a:endParaRPr lang="ru-RU" dirty="0"/>
          </a:p>
          <a:p>
            <a:r>
              <a:rPr lang="ru-RU" dirty="0" smtClean="0"/>
              <a:t>помощник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167" r="4167"/>
          <a:stretch>
            <a:fillRect/>
          </a:stretch>
        </p:blipFill>
        <p:spPr bwMode="auto">
          <a:xfrm>
            <a:off x="0" y="1628800"/>
            <a:ext cx="47525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Роль учителя: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84984"/>
            <a:ext cx="4355976" cy="32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5842992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Урок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открытия нового знания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089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988840"/>
            <a:ext cx="7183214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7"/>
            <a:ext cx="3672408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  1 вариант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Этап прохождения внешней речи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3433539" cy="332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 flipH="1">
            <a:off x="1331640" y="2276872"/>
            <a:ext cx="1647627" cy="425450"/>
          </a:xfrm>
          <a:prstGeom prst="curvedDownArrow">
            <a:avLst>
              <a:gd name="adj1" fmla="val 50373"/>
              <a:gd name="adj2" fmla="val 100746"/>
              <a:gd name="adj3" fmla="val 33333"/>
            </a:avLst>
          </a:prstGeom>
          <a:solidFill>
            <a:srgbClr val="C00000"/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16200000" flipH="1">
            <a:off x="-287560" y="4112096"/>
            <a:ext cx="1647627" cy="425450"/>
          </a:xfrm>
          <a:prstGeom prst="curvedDownArrow">
            <a:avLst>
              <a:gd name="adj1" fmla="val 50373"/>
              <a:gd name="adj2" fmla="val 100746"/>
              <a:gd name="adj3" fmla="val 33333"/>
            </a:avLst>
          </a:prstGeom>
          <a:solidFill>
            <a:srgbClr val="C00000"/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rot="10800000" flipH="1">
            <a:off x="1547664" y="5949280"/>
            <a:ext cx="1647627" cy="425450"/>
          </a:xfrm>
          <a:prstGeom prst="curvedDownArrow">
            <a:avLst>
              <a:gd name="adj1" fmla="val 50373"/>
              <a:gd name="adj2" fmla="val 100746"/>
              <a:gd name="adj3" fmla="val 33333"/>
            </a:avLst>
          </a:prstGeom>
          <a:solidFill>
            <a:srgbClr val="C00000"/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5400000" flipH="1">
            <a:off x="3357142" y="4050400"/>
            <a:ext cx="1647627" cy="425450"/>
          </a:xfrm>
          <a:prstGeom prst="curvedDownArrow">
            <a:avLst>
              <a:gd name="adj1" fmla="val 50373"/>
              <a:gd name="adj2" fmla="val 100746"/>
              <a:gd name="adj3" fmla="val 33333"/>
            </a:avLst>
          </a:prstGeom>
          <a:solidFill>
            <a:srgbClr val="C00000"/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84168" y="1196752"/>
            <a:ext cx="167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dirty="0" smtClean="0"/>
              <a:t>2 вариант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836712"/>
            <a:ext cx="2232248" cy="212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9132" y="1916832"/>
            <a:ext cx="3224868" cy="445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75" grpId="0" animBg="1"/>
      <p:bldP spid="7" grpId="0" animBg="1"/>
      <p:bldP spid="8" grpId="0" animBg="1"/>
      <p:bldP spid="9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Этап прохождения внутренней речи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08720"/>
            <a:ext cx="3779912" cy="277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140968"/>
            <a:ext cx="8477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908720"/>
            <a:ext cx="496855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276872"/>
            <a:ext cx="50405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149080"/>
            <a:ext cx="50523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42853"/>
            <a:ext cx="9143999" cy="621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285728"/>
            <a:ext cx="878687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дифференциации (</a:t>
            </a:r>
            <a:r>
              <a:rPr lang="ru-RU" sz="36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разноуровневого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подхода) на уроке</a:t>
            </a:r>
            <a:endParaRPr lang="ru-RU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Опоры и алгоритмы действий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21053"/>
          <a:stretch>
            <a:fillRect/>
          </a:stretch>
        </p:blipFill>
        <p:spPr bwMode="auto">
          <a:xfrm>
            <a:off x="129788" y="1412776"/>
            <a:ext cx="451771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b="78873"/>
          <a:stretch>
            <a:fillRect/>
          </a:stretch>
        </p:blipFill>
        <p:spPr bwMode="auto">
          <a:xfrm>
            <a:off x="5364088" y="980728"/>
            <a:ext cx="37799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b="92958"/>
          <a:stretch>
            <a:fillRect/>
          </a:stretch>
        </p:blipFill>
        <p:spPr bwMode="auto">
          <a:xfrm>
            <a:off x="395536" y="980729"/>
            <a:ext cx="3888432" cy="48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4104456" cy="2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Опоры и алгоритмы действий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960440" cy="250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5395"/>
            <a:ext cx="41910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Использование перфокарт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при работе   с детьми с ОВЗ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4" y="1917092"/>
            <a:ext cx="91440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492896"/>
            <a:ext cx="1440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144016" cy="18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1222</Words>
  <Application>Microsoft Office PowerPoint</Application>
  <PresentationFormat>Экран (4:3)</PresentationFormat>
  <Paragraphs>77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Роль учителя:</vt:lpstr>
      <vt:lpstr>Урок  открытия нового знания</vt:lpstr>
      <vt:lpstr>Презентация PowerPoint</vt:lpstr>
      <vt:lpstr>Презентация PowerPoint</vt:lpstr>
      <vt:lpstr>Презентация PowerPoint</vt:lpstr>
      <vt:lpstr>Опоры и алгоритмы действий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Никита Пахомеев</cp:lastModifiedBy>
  <cp:revision>57</cp:revision>
  <dcterms:created xsi:type="dcterms:W3CDTF">2019-02-14T07:15:53Z</dcterms:created>
  <dcterms:modified xsi:type="dcterms:W3CDTF">2021-12-16T09:51:02Z</dcterms:modified>
</cp:coreProperties>
</file>