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0" r:id="rId10"/>
    <p:sldId id="267" r:id="rId11"/>
    <p:sldId id="268" r:id="rId12"/>
    <p:sldId id="256" r:id="rId13"/>
    <p:sldId id="269" r:id="rId14"/>
    <p:sldId id="270" r:id="rId15"/>
    <p:sldId id="27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4" r:id="rId24"/>
    <p:sldId id="278" r:id="rId25"/>
    <p:sldId id="301" r:id="rId26"/>
    <p:sldId id="296" r:id="rId27"/>
    <p:sldId id="297" r:id="rId28"/>
    <p:sldId id="298" r:id="rId29"/>
    <p:sldId id="299" r:id="rId30"/>
    <p:sldId id="300" r:id="rId31"/>
    <p:sldId id="302" r:id="rId32"/>
    <p:sldId id="282" r:id="rId33"/>
    <p:sldId id="283" r:id="rId34"/>
    <p:sldId id="284" r:id="rId35"/>
    <p:sldId id="285" r:id="rId36"/>
    <p:sldId id="286" r:id="rId37"/>
    <p:sldId id="281" r:id="rId38"/>
    <p:sldId id="303" r:id="rId39"/>
    <p:sldId id="289" r:id="rId40"/>
    <p:sldId id="290" r:id="rId41"/>
    <p:sldId id="291" r:id="rId42"/>
    <p:sldId id="287" r:id="rId43"/>
    <p:sldId id="295" r:id="rId44"/>
    <p:sldId id="292" r:id="rId45"/>
    <p:sldId id="288" r:id="rId46"/>
    <p:sldId id="25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70" d="100"/>
          <a:sy n="70" d="100"/>
        </p:scale>
        <p:origin x="-15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8CC3A5-E44A-46E7-863C-EC8C20C6B8E6}" type="doc">
      <dgm:prSet loTypeId="urn:microsoft.com/office/officeart/2008/layout/RadialCluster" loCatId="cycle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869E23D-802E-4600-8004-0E39742453DF}">
      <dgm:prSet phldrT="[Текст]"/>
      <dgm:spPr/>
      <dgm:t>
        <a:bodyPr/>
        <a:lstStyle/>
        <a:p>
          <a:r>
            <a:rPr lang="ru-RU" dirty="0" smtClean="0"/>
            <a:t>Установление нервных связей</a:t>
          </a:r>
          <a:endParaRPr lang="ru-RU" dirty="0"/>
        </a:p>
      </dgm:t>
    </dgm:pt>
    <dgm:pt modelId="{EEBAF296-1747-4BB4-BA74-64D4F9515F90}" type="parTrans" cxnId="{BE0D2BDA-E331-4977-8008-7ACF97AC975A}">
      <dgm:prSet/>
      <dgm:spPr/>
      <dgm:t>
        <a:bodyPr/>
        <a:lstStyle/>
        <a:p>
          <a:endParaRPr lang="ru-RU"/>
        </a:p>
      </dgm:t>
    </dgm:pt>
    <dgm:pt modelId="{BE7F5EC9-A272-4697-8AED-2A613418743E}" type="sibTrans" cxnId="{BE0D2BDA-E331-4977-8008-7ACF97AC975A}">
      <dgm:prSet/>
      <dgm:spPr/>
      <dgm:t>
        <a:bodyPr/>
        <a:lstStyle/>
        <a:p>
          <a:endParaRPr lang="ru-RU"/>
        </a:p>
      </dgm:t>
    </dgm:pt>
    <dgm:pt modelId="{132BD1E8-76D1-44FC-81A9-C723F03D4450}">
      <dgm:prSet phldrT="[Текст]"/>
      <dgm:spPr/>
      <dgm:t>
        <a:bodyPr/>
        <a:lstStyle/>
        <a:p>
          <a:r>
            <a:rPr lang="ru-RU" dirty="0" smtClean="0"/>
            <a:t>Установление связей между фактами</a:t>
          </a:r>
          <a:endParaRPr lang="ru-RU" dirty="0"/>
        </a:p>
      </dgm:t>
    </dgm:pt>
    <dgm:pt modelId="{4FA5676E-6EF2-4887-BDE4-44CC079E63B6}" type="parTrans" cxnId="{95839CF2-6CBF-4F42-8E9C-345F61690C58}">
      <dgm:prSet/>
      <dgm:spPr/>
      <dgm:t>
        <a:bodyPr/>
        <a:lstStyle/>
        <a:p>
          <a:endParaRPr lang="ru-RU"/>
        </a:p>
      </dgm:t>
    </dgm:pt>
    <dgm:pt modelId="{9C7FBA14-4D65-4857-8748-E2D24B836239}" type="sibTrans" cxnId="{95839CF2-6CBF-4F42-8E9C-345F61690C58}">
      <dgm:prSet/>
      <dgm:spPr/>
      <dgm:t>
        <a:bodyPr/>
        <a:lstStyle/>
        <a:p>
          <a:endParaRPr lang="ru-RU"/>
        </a:p>
      </dgm:t>
    </dgm:pt>
    <dgm:pt modelId="{882B2A83-5EB8-459D-87FC-5397C8DBD895}">
      <dgm:prSet phldrT="[Текст]"/>
      <dgm:spPr/>
      <dgm:t>
        <a:bodyPr/>
        <a:lstStyle/>
        <a:p>
          <a:r>
            <a:rPr lang="ru-RU" dirty="0" smtClean="0"/>
            <a:t>Ассоциативные</a:t>
          </a:r>
        </a:p>
        <a:p>
          <a:r>
            <a:rPr lang="ru-RU" dirty="0" smtClean="0"/>
            <a:t>(образные)</a:t>
          </a:r>
          <a:endParaRPr lang="ru-RU" dirty="0"/>
        </a:p>
      </dgm:t>
    </dgm:pt>
    <dgm:pt modelId="{95300C21-AEDE-4F71-9D58-6A1A18E2BCC5}" type="parTrans" cxnId="{6BE7FFC8-E2CA-4D5D-9E2D-BC772D7A0365}">
      <dgm:prSet/>
      <dgm:spPr/>
      <dgm:t>
        <a:bodyPr/>
        <a:lstStyle/>
        <a:p>
          <a:endParaRPr lang="ru-RU"/>
        </a:p>
      </dgm:t>
    </dgm:pt>
    <dgm:pt modelId="{4ABE83C2-866F-4241-AFA4-12BA7D11D32E}" type="sibTrans" cxnId="{6BE7FFC8-E2CA-4D5D-9E2D-BC772D7A0365}">
      <dgm:prSet/>
      <dgm:spPr/>
      <dgm:t>
        <a:bodyPr/>
        <a:lstStyle/>
        <a:p>
          <a:endParaRPr lang="ru-RU"/>
        </a:p>
      </dgm:t>
    </dgm:pt>
    <dgm:pt modelId="{5F53DC13-9EE6-4031-A242-3070CD166963}">
      <dgm:prSet phldrT="[Текст]"/>
      <dgm:spPr/>
      <dgm:t>
        <a:bodyPr/>
        <a:lstStyle/>
        <a:p>
          <a:r>
            <a:rPr lang="ru-RU" dirty="0" smtClean="0"/>
            <a:t>Логические</a:t>
          </a:r>
        </a:p>
        <a:p>
          <a:r>
            <a:rPr lang="ru-RU" dirty="0" smtClean="0"/>
            <a:t>(смысловые)</a:t>
          </a:r>
          <a:endParaRPr lang="ru-RU" dirty="0"/>
        </a:p>
      </dgm:t>
    </dgm:pt>
    <dgm:pt modelId="{964DC730-1B80-46AD-8A9D-4F953A4C89A3}" type="parTrans" cxnId="{E17D6F24-5E02-46A7-9F0C-3C5395810846}">
      <dgm:prSet/>
      <dgm:spPr/>
      <dgm:t>
        <a:bodyPr/>
        <a:lstStyle/>
        <a:p>
          <a:endParaRPr lang="ru-RU"/>
        </a:p>
      </dgm:t>
    </dgm:pt>
    <dgm:pt modelId="{7C25AAD6-4EB1-49B5-9ED1-9683000A50B5}" type="sibTrans" cxnId="{E17D6F24-5E02-46A7-9F0C-3C5395810846}">
      <dgm:prSet/>
      <dgm:spPr/>
      <dgm:t>
        <a:bodyPr/>
        <a:lstStyle/>
        <a:p>
          <a:endParaRPr lang="ru-RU"/>
        </a:p>
      </dgm:t>
    </dgm:pt>
    <dgm:pt modelId="{B1449DF4-C86D-4145-ABBB-1237B5E9085B}" type="pres">
      <dgm:prSet presAssocID="{898CC3A5-E44A-46E7-863C-EC8C20C6B8E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8A05104-79B2-4551-A883-17C2A2087F48}" type="pres">
      <dgm:prSet presAssocID="{2869E23D-802E-4600-8004-0E39742453DF}" presName="singleCycle" presStyleCnt="0"/>
      <dgm:spPr/>
    </dgm:pt>
    <dgm:pt modelId="{C75B06A9-21E2-4C3D-B120-596847A628AD}" type="pres">
      <dgm:prSet presAssocID="{2869E23D-802E-4600-8004-0E39742453DF}" presName="singleCenter" presStyleLbl="node1" presStyleIdx="0" presStyleCnt="4" custScaleX="418539" custLinFactNeighborX="0" custLinFactNeighborY="-884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376B54A6-274E-444E-8F53-7302D3C5388A}" type="pres">
      <dgm:prSet presAssocID="{4FA5676E-6EF2-4887-BDE4-44CC079E63B6}" presName="Name56" presStyleLbl="parChTrans1D2" presStyleIdx="0" presStyleCnt="3"/>
      <dgm:spPr/>
      <dgm:t>
        <a:bodyPr/>
        <a:lstStyle/>
        <a:p>
          <a:endParaRPr lang="ru-RU"/>
        </a:p>
      </dgm:t>
    </dgm:pt>
    <dgm:pt modelId="{F8631CB8-CA0B-4348-8431-D4B0B81B0C47}" type="pres">
      <dgm:prSet presAssocID="{132BD1E8-76D1-44FC-81A9-C723F03D4450}" presName="text0" presStyleLbl="node1" presStyleIdx="1" presStyleCnt="4" custScaleX="637699" custScaleY="169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0CB8F-E1CD-4AF0-9EA4-995A0F302A50}" type="pres">
      <dgm:prSet presAssocID="{95300C21-AEDE-4F71-9D58-6A1A18E2BCC5}" presName="Name56" presStyleLbl="parChTrans1D2" presStyleIdx="1" presStyleCnt="3"/>
      <dgm:spPr/>
      <dgm:t>
        <a:bodyPr/>
        <a:lstStyle/>
        <a:p>
          <a:endParaRPr lang="ru-RU"/>
        </a:p>
      </dgm:t>
    </dgm:pt>
    <dgm:pt modelId="{33945FD5-AB05-4FE4-8820-468F8F82B91F}" type="pres">
      <dgm:prSet presAssocID="{882B2A83-5EB8-459D-87FC-5397C8DBD895}" presName="text0" presStyleLbl="node1" presStyleIdx="2" presStyleCnt="4" custScaleX="306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0E2D8-AED5-4176-BEB8-91B5F485ABFF}" type="pres">
      <dgm:prSet presAssocID="{964DC730-1B80-46AD-8A9D-4F953A4C89A3}" presName="Name56" presStyleLbl="parChTrans1D2" presStyleIdx="2" presStyleCnt="3"/>
      <dgm:spPr/>
      <dgm:t>
        <a:bodyPr/>
        <a:lstStyle/>
        <a:p>
          <a:endParaRPr lang="ru-RU"/>
        </a:p>
      </dgm:t>
    </dgm:pt>
    <dgm:pt modelId="{EB10D7A8-B3EE-4411-9143-CDF232EF1126}" type="pres">
      <dgm:prSet presAssocID="{5F53DC13-9EE6-4031-A242-3070CD166963}" presName="text0" presStyleLbl="node1" presStyleIdx="3" presStyleCnt="4" custScaleX="319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3E5DDA-CB35-4710-ABEF-3054C8BA714E}" type="presOf" srcId="{4FA5676E-6EF2-4887-BDE4-44CC079E63B6}" destId="{376B54A6-274E-444E-8F53-7302D3C5388A}" srcOrd="0" destOrd="0" presId="urn:microsoft.com/office/officeart/2008/layout/RadialCluster"/>
    <dgm:cxn modelId="{2C1D4ADF-7AB3-4867-8742-DB8A85B9398C}" type="presOf" srcId="{2869E23D-802E-4600-8004-0E39742453DF}" destId="{C75B06A9-21E2-4C3D-B120-596847A628AD}" srcOrd="0" destOrd="0" presId="urn:microsoft.com/office/officeart/2008/layout/RadialCluster"/>
    <dgm:cxn modelId="{7EA6160E-E772-4929-AEBC-1132590BEE72}" type="presOf" srcId="{132BD1E8-76D1-44FC-81A9-C723F03D4450}" destId="{F8631CB8-CA0B-4348-8431-D4B0B81B0C47}" srcOrd="0" destOrd="0" presId="urn:microsoft.com/office/officeart/2008/layout/RadialCluster"/>
    <dgm:cxn modelId="{57C917A7-AD8A-463F-9CA6-9860C3DC6949}" type="presOf" srcId="{898CC3A5-E44A-46E7-863C-EC8C20C6B8E6}" destId="{B1449DF4-C86D-4145-ABBB-1237B5E9085B}" srcOrd="0" destOrd="0" presId="urn:microsoft.com/office/officeart/2008/layout/RadialCluster"/>
    <dgm:cxn modelId="{6BE7FFC8-E2CA-4D5D-9E2D-BC772D7A0365}" srcId="{2869E23D-802E-4600-8004-0E39742453DF}" destId="{882B2A83-5EB8-459D-87FC-5397C8DBD895}" srcOrd="1" destOrd="0" parTransId="{95300C21-AEDE-4F71-9D58-6A1A18E2BCC5}" sibTransId="{4ABE83C2-866F-4241-AFA4-12BA7D11D32E}"/>
    <dgm:cxn modelId="{3F73BB5C-A608-4EAF-87FA-D79A56D7223C}" type="presOf" srcId="{95300C21-AEDE-4F71-9D58-6A1A18E2BCC5}" destId="{3E50CB8F-E1CD-4AF0-9EA4-995A0F302A50}" srcOrd="0" destOrd="0" presId="urn:microsoft.com/office/officeart/2008/layout/RadialCluster"/>
    <dgm:cxn modelId="{E17D6F24-5E02-46A7-9F0C-3C5395810846}" srcId="{2869E23D-802E-4600-8004-0E39742453DF}" destId="{5F53DC13-9EE6-4031-A242-3070CD166963}" srcOrd="2" destOrd="0" parTransId="{964DC730-1B80-46AD-8A9D-4F953A4C89A3}" sibTransId="{7C25AAD6-4EB1-49B5-9ED1-9683000A50B5}"/>
    <dgm:cxn modelId="{97CCEE9C-F485-4EF0-AF15-65A7BC5EF981}" type="presOf" srcId="{964DC730-1B80-46AD-8A9D-4F953A4C89A3}" destId="{91C0E2D8-AED5-4176-BEB8-91B5F485ABFF}" srcOrd="0" destOrd="0" presId="urn:microsoft.com/office/officeart/2008/layout/RadialCluster"/>
    <dgm:cxn modelId="{06DC787C-4207-404C-9E39-DDFFA1DE6C79}" type="presOf" srcId="{5F53DC13-9EE6-4031-A242-3070CD166963}" destId="{EB10D7A8-B3EE-4411-9143-CDF232EF1126}" srcOrd="0" destOrd="0" presId="urn:microsoft.com/office/officeart/2008/layout/RadialCluster"/>
    <dgm:cxn modelId="{A11B428A-5102-4507-85DA-A882ED4DEEB5}" type="presOf" srcId="{882B2A83-5EB8-459D-87FC-5397C8DBD895}" destId="{33945FD5-AB05-4FE4-8820-468F8F82B91F}" srcOrd="0" destOrd="0" presId="urn:microsoft.com/office/officeart/2008/layout/RadialCluster"/>
    <dgm:cxn modelId="{95839CF2-6CBF-4F42-8E9C-345F61690C58}" srcId="{2869E23D-802E-4600-8004-0E39742453DF}" destId="{132BD1E8-76D1-44FC-81A9-C723F03D4450}" srcOrd="0" destOrd="0" parTransId="{4FA5676E-6EF2-4887-BDE4-44CC079E63B6}" sibTransId="{9C7FBA14-4D65-4857-8748-E2D24B836239}"/>
    <dgm:cxn modelId="{BE0D2BDA-E331-4977-8008-7ACF97AC975A}" srcId="{898CC3A5-E44A-46E7-863C-EC8C20C6B8E6}" destId="{2869E23D-802E-4600-8004-0E39742453DF}" srcOrd="0" destOrd="0" parTransId="{EEBAF296-1747-4BB4-BA74-64D4F9515F90}" sibTransId="{BE7F5EC9-A272-4697-8AED-2A613418743E}"/>
    <dgm:cxn modelId="{93AF2EF5-8B27-40C5-97F2-4C8E4518FF75}" type="presParOf" srcId="{B1449DF4-C86D-4145-ABBB-1237B5E9085B}" destId="{98A05104-79B2-4551-A883-17C2A2087F48}" srcOrd="0" destOrd="0" presId="urn:microsoft.com/office/officeart/2008/layout/RadialCluster"/>
    <dgm:cxn modelId="{C1B4374C-0B50-4552-A945-8E9B0B067D24}" type="presParOf" srcId="{98A05104-79B2-4551-A883-17C2A2087F48}" destId="{C75B06A9-21E2-4C3D-B120-596847A628AD}" srcOrd="0" destOrd="0" presId="urn:microsoft.com/office/officeart/2008/layout/RadialCluster"/>
    <dgm:cxn modelId="{042DAC8A-7573-4194-BB9B-C721EB58F9A0}" type="presParOf" srcId="{98A05104-79B2-4551-A883-17C2A2087F48}" destId="{376B54A6-274E-444E-8F53-7302D3C5388A}" srcOrd="1" destOrd="0" presId="urn:microsoft.com/office/officeart/2008/layout/RadialCluster"/>
    <dgm:cxn modelId="{E49271FB-30BA-4EDC-9B31-95C327E8F82C}" type="presParOf" srcId="{98A05104-79B2-4551-A883-17C2A2087F48}" destId="{F8631CB8-CA0B-4348-8431-D4B0B81B0C47}" srcOrd="2" destOrd="0" presId="urn:microsoft.com/office/officeart/2008/layout/RadialCluster"/>
    <dgm:cxn modelId="{B106ECFB-ACEE-454B-A601-0D741F6B42D2}" type="presParOf" srcId="{98A05104-79B2-4551-A883-17C2A2087F48}" destId="{3E50CB8F-E1CD-4AF0-9EA4-995A0F302A50}" srcOrd="3" destOrd="0" presId="urn:microsoft.com/office/officeart/2008/layout/RadialCluster"/>
    <dgm:cxn modelId="{CAC35F75-7B47-488C-BF24-21B2D9ED9F0D}" type="presParOf" srcId="{98A05104-79B2-4551-A883-17C2A2087F48}" destId="{33945FD5-AB05-4FE4-8820-468F8F82B91F}" srcOrd="4" destOrd="0" presId="urn:microsoft.com/office/officeart/2008/layout/RadialCluster"/>
    <dgm:cxn modelId="{C52CB62E-E4C8-479E-8BEE-9DBEA2EA86B9}" type="presParOf" srcId="{98A05104-79B2-4551-A883-17C2A2087F48}" destId="{91C0E2D8-AED5-4176-BEB8-91B5F485ABFF}" srcOrd="5" destOrd="0" presId="urn:microsoft.com/office/officeart/2008/layout/RadialCluster"/>
    <dgm:cxn modelId="{CD6E84DC-9D3E-47FA-A5FD-652CBFCAA311}" type="presParOf" srcId="{98A05104-79B2-4551-A883-17C2A2087F48}" destId="{EB10D7A8-B3EE-4411-9143-CDF232EF112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B06A9-21E2-4C3D-B120-596847A628AD}">
      <dsp:nvSpPr>
        <dsp:cNvPr id="0" name=""/>
        <dsp:cNvSpPr/>
      </dsp:nvSpPr>
      <dsp:spPr>
        <a:xfrm>
          <a:off x="693694" y="2304245"/>
          <a:ext cx="6912768" cy="16516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Установление нервных связей</a:t>
          </a:r>
          <a:endParaRPr lang="ru-RU" sz="3500" kern="1200" dirty="0"/>
        </a:p>
      </dsp:txBody>
      <dsp:txXfrm>
        <a:off x="774321" y="2384872"/>
        <a:ext cx="6751514" cy="1490388"/>
      </dsp:txXfrm>
    </dsp:sp>
    <dsp:sp modelId="{376B54A6-274E-444E-8F53-7302D3C5388A}">
      <dsp:nvSpPr>
        <dsp:cNvPr id="0" name=""/>
        <dsp:cNvSpPr/>
      </dsp:nvSpPr>
      <dsp:spPr>
        <a:xfrm rot="16200000">
          <a:off x="3987233" y="2141400"/>
          <a:ext cx="3256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689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631CB8-CA0B-4348-8431-D4B0B81B0C47}">
      <dsp:nvSpPr>
        <dsp:cNvPr id="0" name=""/>
        <dsp:cNvSpPr/>
      </dsp:nvSpPr>
      <dsp:spPr>
        <a:xfrm>
          <a:off x="621688" y="104251"/>
          <a:ext cx="7056780" cy="18743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Установление связей между фактами</a:t>
          </a:r>
          <a:endParaRPr lang="ru-RU" sz="3500" kern="1200" dirty="0"/>
        </a:p>
      </dsp:txBody>
      <dsp:txXfrm>
        <a:off x="713184" y="195747"/>
        <a:ext cx="6873788" cy="1691312"/>
      </dsp:txXfrm>
    </dsp:sp>
    <dsp:sp modelId="{3E50CB8F-E1CD-4AF0-9EA4-995A0F302A50}">
      <dsp:nvSpPr>
        <dsp:cNvPr id="0" name=""/>
        <dsp:cNvSpPr/>
      </dsp:nvSpPr>
      <dsp:spPr>
        <a:xfrm rot="2280805">
          <a:off x="5148230" y="4125255"/>
          <a:ext cx="5500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003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45FD5-AB05-4FE4-8820-468F8F82B91F}">
      <dsp:nvSpPr>
        <dsp:cNvPr id="0" name=""/>
        <dsp:cNvSpPr/>
      </dsp:nvSpPr>
      <dsp:spPr>
        <a:xfrm>
          <a:off x="4652683" y="4294623"/>
          <a:ext cx="3390181" cy="1106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Ассоциативные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(образные)</a:t>
          </a:r>
          <a:endParaRPr lang="ru-RU" sz="2600" kern="1200" dirty="0"/>
        </a:p>
      </dsp:txBody>
      <dsp:txXfrm>
        <a:off x="4706703" y="4348643"/>
        <a:ext cx="3282141" cy="998560"/>
      </dsp:txXfrm>
    </dsp:sp>
    <dsp:sp modelId="{91C0E2D8-AED5-4176-BEB8-91B5F485ABFF}">
      <dsp:nvSpPr>
        <dsp:cNvPr id="0" name=""/>
        <dsp:cNvSpPr/>
      </dsp:nvSpPr>
      <dsp:spPr>
        <a:xfrm rot="8519195">
          <a:off x="2601893" y="4125255"/>
          <a:ext cx="5500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003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0D7A8-B3EE-4411-9143-CDF232EF1126}">
      <dsp:nvSpPr>
        <dsp:cNvPr id="0" name=""/>
        <dsp:cNvSpPr/>
      </dsp:nvSpPr>
      <dsp:spPr>
        <a:xfrm>
          <a:off x="186735" y="4294623"/>
          <a:ext cx="3531294" cy="1106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Логические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(смысловые)</a:t>
          </a:r>
          <a:endParaRPr lang="ru-RU" sz="2600" kern="1200" dirty="0"/>
        </a:p>
      </dsp:txBody>
      <dsp:txXfrm>
        <a:off x="240755" y="4348643"/>
        <a:ext cx="3423254" cy="99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464496" cy="43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3568" y="908720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Использование приёмов 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</a:br>
            <a: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мнемотехники </a:t>
            </a:r>
            <a:br>
              <a:rPr lang="ru-RU" sz="66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</a:br>
            <a:endParaRPr lang="ru-RU" sz="6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5229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>для запоминания цифровой информации в начальной школе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Times New Roman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18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0461"/>
              </p:ext>
            </p:extLst>
          </p:nvPr>
        </p:nvGraphicFramePr>
        <p:xfrm>
          <a:off x="1187624" y="332656"/>
          <a:ext cx="6749145" cy="621792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FEB80A">
                        <a:tint val="35000"/>
                        <a:satMod val="253000"/>
                      </a:srgbClr>
                    </a:gs>
                    <a:gs pos="50000">
                      <a:srgbClr val="FEB80A">
                        <a:tint val="42000"/>
                        <a:satMod val="255000"/>
                      </a:srgbClr>
                    </a:gs>
                    <a:gs pos="97000">
                      <a:srgbClr val="FEB80A">
                        <a:tint val="53000"/>
                        <a:satMod val="260000"/>
                      </a:srgbClr>
                    </a:gs>
                    <a:gs pos="100000">
                      <a:srgbClr val="FEB80A">
                        <a:tint val="56000"/>
                        <a:satMod val="27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1651440"/>
                <a:gridCol w="1651440"/>
                <a:gridCol w="1693929"/>
                <a:gridCol w="1752336"/>
              </a:tblGrid>
              <a:tr h="2904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2х1=2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2х2=4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2х3=6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2х4=8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2х5=10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2х6=12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2х7=14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2х8=16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2х9=18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2х10=20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3х1=3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3х2=6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3х3=9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3х4=12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3х5=15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3х6=18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3х7=21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3х8=24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3х9=27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3х10=30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4х1=4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4х2=8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4х3=12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4х4=16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4х5=20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4х6=24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4х7=28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4х8=32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4х9=36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4х10=40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5х1=5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5х2=10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5х3=15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5х4=20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5х5=25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5х6=30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5х7=35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5х8=40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5х9=45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5х10=50</a:t>
                      </a:r>
                    </a:p>
                    <a:p>
                      <a:endParaRPr lang="ru-RU" sz="18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</a:tr>
              <a:tr h="29049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6х1=6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6х2=12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6х3=18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6х4=24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6х5=30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6х6=36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6х7=42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6х8=48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6х9=54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6х10=60</a:t>
                      </a:r>
                    </a:p>
                    <a:p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7х1=7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7х2=14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7х3=21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7х4=28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7х5=35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7х6=42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7х7=49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7х8=56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7х9=63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 7х10=70</a:t>
                      </a:r>
                    </a:p>
                    <a:p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8х1=8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8х2=16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8х3=24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8х4=32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8х5=40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8х6=48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8х7=56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8х8=64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8х9=72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8х10=80</a:t>
                      </a:r>
                    </a:p>
                    <a:p>
                      <a:endParaRPr lang="ru-RU" sz="18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9х1=9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9х2=18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9х3=27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9х4=36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9х5=45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9х6=54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9х7=63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9х8=72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9х9=81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9х10=90</a:t>
                      </a:r>
                    </a:p>
                    <a:p>
                      <a:endParaRPr lang="ru-RU" sz="18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3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55155"/>
              </p:ext>
            </p:extLst>
          </p:nvPr>
        </p:nvGraphicFramePr>
        <p:xfrm>
          <a:off x="1331640" y="260648"/>
          <a:ext cx="6722769" cy="6432234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FEB80A">
                        <a:tint val="35000"/>
                        <a:satMod val="253000"/>
                      </a:srgbClr>
                    </a:gs>
                    <a:gs pos="50000">
                      <a:srgbClr val="FEB80A">
                        <a:tint val="42000"/>
                        <a:satMod val="255000"/>
                      </a:srgbClr>
                    </a:gs>
                    <a:gs pos="97000">
                      <a:srgbClr val="FEB80A">
                        <a:tint val="53000"/>
                        <a:satMod val="260000"/>
                      </a:srgbClr>
                    </a:gs>
                    <a:gs pos="100000">
                      <a:srgbClr val="FEB80A">
                        <a:tint val="56000"/>
                        <a:satMod val="27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1644986"/>
                <a:gridCol w="1644986"/>
                <a:gridCol w="1687309"/>
                <a:gridCol w="1745488"/>
              </a:tblGrid>
              <a:tr h="3216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3х3=9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3х4=12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3х6=18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3х7=21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3х8=24</a:t>
                      </a:r>
                      <a:endParaRPr lang="ru-RU" sz="18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4х4=16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4х7=28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4х8=32</a:t>
                      </a:r>
                    </a:p>
                    <a:p>
                      <a:endParaRPr lang="ru-RU" sz="18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800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EB80A"/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/>
                    </a:solidFill>
                  </a:tcPr>
                </a:tc>
              </a:tr>
              <a:tr h="3216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6х7=42</a:t>
                      </a:r>
                    </a:p>
                    <a:p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7х7=49</a:t>
                      </a:r>
                    </a:p>
                    <a:p>
                      <a:r>
                        <a:rPr lang="ru-RU" sz="1800" b="1" dirty="0" smtClean="0">
                          <a:latin typeface="Comic Sans MS" pitchFamily="66" charset="0"/>
                        </a:rPr>
                        <a:t>7х8=56</a:t>
                      </a:r>
                    </a:p>
                    <a:p>
                      <a:endParaRPr lang="ru-RU" sz="1800" b="1" dirty="0"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8х8=64</a:t>
                      </a:r>
                    </a:p>
                    <a:p>
                      <a:endParaRPr lang="ru-RU" sz="18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800" b="1" dirty="0" smtClean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EB80A"/>
                      </a:solidFill>
                      <a:prstDash val="solid"/>
                    </a:lnL>
                    <a:lnR w="9525" cap="flat" cmpd="sng" algn="ctr">
                      <a:solidFill>
                        <a:srgbClr val="FEB80A"/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B80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5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5360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Скучные </a:t>
            </a:r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цифры нужно превратить в конкретные предметы, похожие на эти цифры</a:t>
            </a:r>
            <a:r>
              <a:rPr lang="ru-RU" dirty="0"/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1686"/>
            <a:ext cx="6840760" cy="447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0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Критерии подбора картинок-ассоциаций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Картинки - множители и картинка – произведение должны быть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связаны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 друг с другом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единым сюжетом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, то есть между ними нужно установить смысловые связи. </a:t>
            </a:r>
            <a:endParaRPr lang="ru-RU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Картинка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должна содержать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минимум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 дополнительных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элементов.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Желательно проиллюстрировать картинку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стихотворными строчками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в которых ответ примера стоит непременно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в конце стихотворной строки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 и жёстко связан с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</a:rPr>
              <a:t>рифмой.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32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Мышь прогрызла дырки в сыре.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Шестью девять пятьдесят четыре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C:\Users\Юля\Desktop\Конспекты уроков и обуч. игры\ТАБЛИЦА УМНОЖЕНИЯ в картинках\img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93" y="1600200"/>
            <a:ext cx="656981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5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Кто в классики играет,</a:t>
            </a:r>
            <a:br>
              <a:rPr lang="ru-RU" sz="2800" dirty="0" smtClean="0">
                <a:latin typeface="Comic Sans MS" panose="030F0702030302020204" pitchFamily="66" charset="0"/>
              </a:rPr>
            </a:br>
            <a:r>
              <a:rPr lang="ru-RU" sz="2800" dirty="0" smtClean="0">
                <a:latin typeface="Comic Sans MS" panose="030F0702030302020204" pitchFamily="66" charset="0"/>
              </a:rPr>
              <a:t> не должен ошибаться.</a:t>
            </a:r>
            <a:br>
              <a:rPr lang="ru-RU" sz="2800" dirty="0" smtClean="0">
                <a:latin typeface="Comic Sans MS" panose="030F0702030302020204" pitchFamily="66" charset="0"/>
              </a:rPr>
            </a:br>
            <a:r>
              <a:rPr lang="ru-RU" sz="2800" b="1" dirty="0" smtClean="0">
                <a:latin typeface="Comic Sans MS" panose="030F0702030302020204" pitchFamily="66" charset="0"/>
              </a:rPr>
              <a:t>Трижды четыре </a:t>
            </a:r>
            <a:br>
              <a:rPr lang="ru-RU" sz="2800" b="1" dirty="0" smtClean="0">
                <a:latin typeface="Comic Sans MS" panose="030F0702030302020204" pitchFamily="66" charset="0"/>
              </a:rPr>
            </a:br>
            <a:r>
              <a:rPr lang="ru-RU" sz="2800" b="1" dirty="0" smtClean="0">
                <a:latin typeface="Comic Sans MS" panose="030F0702030302020204" pitchFamily="66" charset="0"/>
              </a:rPr>
              <a:t>будет двенадцать.</a:t>
            </a:r>
            <a:br>
              <a:rPr lang="ru-RU" sz="2800" b="1" dirty="0" smtClean="0">
                <a:latin typeface="Comic Sans MS" panose="030F0702030302020204" pitchFamily="66" charset="0"/>
              </a:rPr>
            </a:b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 descr="C:\Users\Юля\Desktop\Конспекты уроков и обуч. игры\ТАБЛИЦА УМНОЖЕНИЯ в картинках\img6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344619" cy="39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4653136"/>
            <a:ext cx="8229600" cy="1714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Прыгать устал 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мечтаю присесть.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Семью восемь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atin typeface="Comic Sans MS" panose="030F0702030302020204" pitchFamily="66" charset="0"/>
                <a:ea typeface="+mj-ea"/>
                <a:cs typeface="+mj-cs"/>
              </a:rPr>
              <a:t>-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пятьдесят шесть.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176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У восьмёрки сильно болит голова.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Восемью четыре – тридцать два.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C:\Users\Юля\Desktop\Конспекты уроков и обуч. игры\ТАБЛИЦА УМНОЖЕНИЯ в картинках\img6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3503444" cy="508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Семь к столу мы кушать просим.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Семью четыре – двадцать восемь.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3314" name="Picture 2" descr="C:\Users\Юля\Desktop\Конспекты уроков и обуч. игры\ТАБЛИЦА УМНОЖЕНИЯ в картинках\img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00200"/>
            <a:ext cx="6192688" cy="494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8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На диван мечтаю сесть.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Девятью четыре – тридцать шесть.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 descr="C:\Users\Юля\Desktop\Конспекты уроков и обуч. игры\ТАБЛИЦА УМНОЖЕНИЯ в картинках\img68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16" b="8932"/>
          <a:stretch/>
        </p:blipFill>
        <p:spPr bwMode="auto">
          <a:xfrm rot="21421698">
            <a:off x="1538447" y="1546722"/>
            <a:ext cx="2496343" cy="412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Юля\Desktop\Конспекты уроков и обуч. игры\ТАБЛИЦА УМНОЖЕНИЯ в картинках\img687.jpg"/>
          <p:cNvPicPr>
            <a:picLocks noChangeAspect="1" noChangeArrowheads="1"/>
          </p:cNvPicPr>
          <p:nvPr/>
        </p:nvPicPr>
        <p:blipFill rotWithShape="1"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0" t="6165" b="12611"/>
          <a:stretch/>
        </p:blipFill>
        <p:spPr bwMode="auto">
          <a:xfrm rot="21426317">
            <a:off x="4240398" y="1779591"/>
            <a:ext cx="3222609" cy="40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В гору нужно забираться.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Дважды девять – восемнадцать.</a:t>
            </a:r>
            <a:br>
              <a:rPr lang="ru-RU" sz="3200" b="1" dirty="0" smtClean="0">
                <a:latin typeface="Comic Sans MS" panose="030F0702030302020204" pitchFamily="66" charset="0"/>
              </a:rPr>
            </a:b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 descr="C:\Users\Юля\Desktop\Конспекты уроков и обуч. игры\ТАБЛИЦА УМНОЖЕНИЯ в картинках\img6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760640" cy="424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551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А потом с горы спускаться.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Шестью три - восемнадцать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750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480720" cy="443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4889229"/>
            <a:ext cx="799288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Память 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младшего </a:t>
            </a: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школьника носит, 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32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основном, </a:t>
            </a:r>
            <a:r>
              <a:rPr lang="ru-RU" sz="32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непроизвольный характер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3200" b="1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32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Скоро майку буду мерить.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Семью семь – сорок девять.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C:\Users\Юля\Desktop\Конспекты уроков и обуч. игры\ТАБЛИЦА УМНОЖЕНИЯ в картинках\img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b="13175"/>
          <a:stretch>
            <a:fillRect/>
          </a:stretch>
        </p:blipFill>
        <p:spPr bwMode="auto">
          <a:xfrm>
            <a:off x="0" y="1412776"/>
            <a:ext cx="908432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Ловко рубим мы дрова.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Семью шесть – сорок два.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7410" name="Picture 2" descr="C:\Users\Юля\Desktop\Конспекты уроков и обуч. игры\ТАБЛИЦА УМНОЖЕНИЯ в картинках\img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566463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Мы в мишень стреляем в тире.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Трижды восемь – двадцать четыре.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8434" name="Picture 2" descr="C:\Users\Юля\Desktop\Конспекты уроков и обуч. игры\ТАБЛИЦА УМНОЖЕНИЯ в картинках\img68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/>
          <a:stretch/>
        </p:blipFill>
        <p:spPr bwMode="auto">
          <a:xfrm>
            <a:off x="1187624" y="1700808"/>
            <a:ext cx="64224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2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Мы верблюду пить дадим.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Семью три – двадцать один.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78290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8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omic Sans MS" panose="030F0702030302020204" pitchFamily="66" charset="0"/>
              </a:rPr>
              <a:t>Поднимаем в цирке гири.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b="1" dirty="0" smtClean="0">
                <a:latin typeface="Comic Sans MS" panose="030F0702030302020204" pitchFamily="66" charset="0"/>
              </a:rPr>
              <a:t>Восемью восемь – шестьдесят четыре.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9458" name="Picture 2" descr="C:\Users\Юля\Desktop\Конспекты уроков и обуч. игры\ТАБЛИЦА УМНОЖЕНИЯ в картинках\img6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62"/>
          <a:stretch/>
        </p:blipFill>
        <p:spPr bwMode="auto">
          <a:xfrm>
            <a:off x="2339751" y="1484784"/>
            <a:ext cx="4115599" cy="521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4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78945" y="1412776"/>
            <a:ext cx="9065055" cy="3387080"/>
            <a:chOff x="78945" y="1412776"/>
            <a:chExt cx="9065055" cy="3387080"/>
          </a:xfrm>
        </p:grpSpPr>
        <p:pic>
          <p:nvPicPr>
            <p:cNvPr id="1027" name="Picture 3" descr="D:\ШБП\Числовой ряд КАРТИНКИ\IMG_2640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1033" y="3284984"/>
              <a:ext cx="511526" cy="1223038"/>
            </a:xfrm>
            <a:prstGeom prst="rect">
              <a:avLst/>
            </a:prstGeom>
            <a:noFill/>
          </p:spPr>
        </p:pic>
        <p:pic>
          <p:nvPicPr>
            <p:cNvPr id="1028" name="Picture 4" descr="D:\ШБП\Числовой ряд КАРТИНКИ\IMG_2641 - копия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59065" y="3212976"/>
              <a:ext cx="864096" cy="1310898"/>
            </a:xfrm>
            <a:prstGeom prst="rect">
              <a:avLst/>
            </a:prstGeom>
            <a:noFill/>
          </p:spPr>
        </p:pic>
        <p:pic>
          <p:nvPicPr>
            <p:cNvPr id="1029" name="Picture 5" descr="D:\ШБП\Числовой ряд КАРТИНКИ\IMG_264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91113" y="2924944"/>
              <a:ext cx="1008112" cy="1587636"/>
            </a:xfrm>
            <a:prstGeom prst="rect">
              <a:avLst/>
            </a:prstGeom>
            <a:noFill/>
          </p:spPr>
        </p:pic>
        <p:pic>
          <p:nvPicPr>
            <p:cNvPr id="1030" name="Picture 6" descr="D:\ШБП\Числовой ряд КАРТИНКИ\IMG_2642 - копия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11193" y="2780928"/>
              <a:ext cx="1008112" cy="1740280"/>
            </a:xfrm>
            <a:prstGeom prst="rect">
              <a:avLst/>
            </a:prstGeom>
            <a:noFill/>
          </p:spPr>
        </p:pic>
        <p:pic>
          <p:nvPicPr>
            <p:cNvPr id="1031" name="Picture 7" descr="D:\ШБП\Числовой ряд КАРТИНКИ\IMG_2642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59265" y="2636912"/>
              <a:ext cx="1082850" cy="1961224"/>
            </a:xfrm>
            <a:prstGeom prst="rect">
              <a:avLst/>
            </a:prstGeom>
            <a:noFill/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51353" y="2454114"/>
              <a:ext cx="1152128" cy="2215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945" y="3573016"/>
              <a:ext cx="927551" cy="991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9" descr="D:\ШБП\Числовой ряд КАРТИНКИ\IMG_2643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3441" y="2204864"/>
              <a:ext cx="864096" cy="2400476"/>
            </a:xfrm>
            <a:prstGeom prst="rect">
              <a:avLst/>
            </a:prstGeom>
            <a:noFill/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03481" y="1772816"/>
              <a:ext cx="1512168" cy="3027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 descr="D:\ШБП\Числовой ряд КАРТИНКИ\IMG_2645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31673" y="1412776"/>
              <a:ext cx="2512327" cy="3252312"/>
            </a:xfrm>
            <a:prstGeom prst="rect">
              <a:avLst/>
            </a:prstGeom>
            <a:noFill/>
          </p:spPr>
        </p:pic>
        <p:pic>
          <p:nvPicPr>
            <p:cNvPr id="1035" name="Picture 11" descr="D:\ШБП\Числовой ряд КАРТИНКИ\IMG_2644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11593" y="1628800"/>
              <a:ext cx="1296144" cy="29300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ЕРСПЕКТИВА\ЗАПОМИНАШКИ\Состав числа 10\img003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83768" y="1124744"/>
            <a:ext cx="3841144" cy="5535614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СОСТАВ ЧИСЛА 10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СОСТАВ ЧИСЛА 10</a:t>
            </a:r>
            <a:endParaRPr lang="ru-RU" b="1" dirty="0"/>
          </a:p>
        </p:txBody>
      </p:sp>
      <p:pic>
        <p:nvPicPr>
          <p:cNvPr id="2050" name="Picture 2" descr="D:\ПЕРСПЕКТИВА\ЗАПОМИНАШКИ\Состав числа 10\img004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3888"/>
          <a:stretch>
            <a:fillRect/>
          </a:stretch>
        </p:blipFill>
        <p:spPr bwMode="auto">
          <a:xfrm>
            <a:off x="3059832" y="1484784"/>
            <a:ext cx="3560068" cy="4790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СОСТАВ ЧИСЛА 10</a:t>
            </a:r>
            <a:endParaRPr lang="ru-RU" b="1" dirty="0"/>
          </a:p>
        </p:txBody>
      </p:sp>
      <p:pic>
        <p:nvPicPr>
          <p:cNvPr id="3074" name="Picture 2" descr="D:\ПЕРСПЕКТИВА\ЗАПОМИНАШКИ\Состав числа 10\img0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27784" y="1340768"/>
            <a:ext cx="3660240" cy="5135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СОСТАВ ЧИСЛА 10</a:t>
            </a:r>
            <a:endParaRPr lang="ru-RU" b="1" dirty="0"/>
          </a:p>
        </p:txBody>
      </p:sp>
      <p:pic>
        <p:nvPicPr>
          <p:cNvPr id="4098" name="Picture 2" descr="D:\ПЕРСПЕКТИВА\ЗАПОМИНАШКИ\Состав числа 10\img006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771800" y="1339602"/>
            <a:ext cx="3823609" cy="5518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910638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189143">
            <a:off x="1008940" y="5285006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9х9=81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2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СОСТАВ ЧИСЛА 10</a:t>
            </a:r>
            <a:endParaRPr lang="ru-RU" b="1" dirty="0"/>
          </a:p>
        </p:txBody>
      </p:sp>
      <p:pic>
        <p:nvPicPr>
          <p:cNvPr id="5122" name="Picture 2" descr="D:\ПЕРСПЕКТИВА\ЗАПОМИНАШКИ\Состав числа 10\img007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99792" y="1196752"/>
            <a:ext cx="3958574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736x/a4/c6/36/a4c63685a04ad46ec0944becf695725f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8263" t="12201" r="13775" b="14300"/>
          <a:stretch>
            <a:fillRect/>
          </a:stretch>
        </p:blipFill>
        <p:spPr bwMode="auto">
          <a:xfrm>
            <a:off x="0" y="260648"/>
            <a:ext cx="9025021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5985"/>
            <a:ext cx="6192688" cy="587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2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121150" y="274638"/>
            <a:ext cx="5022850" cy="25781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mic Sans MS" pitchFamily="66" charset="0"/>
              </a:rPr>
              <a:t>1 </a:t>
            </a:r>
            <a:r>
              <a:rPr lang="ru-RU" sz="2800" b="1" dirty="0" err="1" smtClean="0">
                <a:latin typeface="Comic Sans MS" pitchFamily="66" charset="0"/>
              </a:rPr>
              <a:t>метрёна</a:t>
            </a:r>
            <a:r>
              <a:rPr lang="ru-RU" sz="2800" b="1" dirty="0" smtClean="0">
                <a:latin typeface="Comic Sans MS" pitchFamily="66" charset="0"/>
              </a:rPr>
              <a:t>= 10 </a:t>
            </a:r>
            <a:r>
              <a:rPr lang="ru-RU" sz="2800" b="1" dirty="0" err="1" smtClean="0">
                <a:latin typeface="Comic Sans MS" pitchFamily="66" charset="0"/>
              </a:rPr>
              <a:t>дегушек</a:t>
            </a:r>
            <a:r>
              <a:rPr lang="ru-RU" sz="2800" b="1" dirty="0" smtClean="0">
                <a:latin typeface="Comic Sans MS" pitchFamily="66" charset="0"/>
              </a:rPr>
              <a:t/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800" b="1" dirty="0" smtClean="0">
                <a:latin typeface="Comic Sans MS" pitchFamily="66" charset="0"/>
              </a:rPr>
              <a:t/>
            </a:r>
            <a:br>
              <a:rPr lang="ru-RU" sz="2800" b="1" dirty="0" smtClean="0">
                <a:latin typeface="Comic Sans MS" pitchFamily="66" charset="0"/>
              </a:rPr>
            </a:br>
            <a:r>
              <a:rPr lang="ru-RU" sz="2800" b="1" dirty="0" smtClean="0">
                <a:latin typeface="Comic Sans MS" pitchFamily="66" charset="0"/>
              </a:rPr>
              <a:t>1м = 10 </a:t>
            </a:r>
            <a:r>
              <a:rPr lang="ru-RU" sz="2800" b="1" dirty="0" err="1" smtClean="0">
                <a:latin typeface="Comic Sans MS" pitchFamily="66" charset="0"/>
              </a:rPr>
              <a:t>дм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5985"/>
            <a:ext cx="6192688" cy="587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94831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02" y="3535857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65" y="4115294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65" y="4694731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77" y="5085184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5085183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4694730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05746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30150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13" y="5259085"/>
            <a:ext cx="908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25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1 </a:t>
            </a:r>
            <a:r>
              <a:rPr lang="ru-RU" b="1" dirty="0" err="1" smtClean="0">
                <a:latin typeface="Comic Sans MS" pitchFamily="66" charset="0"/>
              </a:rPr>
              <a:t>дегушка</a:t>
            </a:r>
            <a:r>
              <a:rPr lang="ru-RU" b="1" dirty="0" smtClean="0">
                <a:latin typeface="Comic Sans MS" pitchFamily="66" charset="0"/>
              </a:rPr>
              <a:t> = 10 </a:t>
            </a:r>
            <a:r>
              <a:rPr lang="ru-RU" b="1" dirty="0" err="1" smtClean="0">
                <a:latin typeface="Comic Sans MS" pitchFamily="66" charset="0"/>
              </a:rPr>
              <a:t>сантикашек</a:t>
            </a:r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>1 </a:t>
            </a:r>
            <a:r>
              <a:rPr lang="ru-RU" b="1" dirty="0" err="1" smtClean="0">
                <a:latin typeface="Comic Sans MS" pitchFamily="66" charset="0"/>
              </a:rPr>
              <a:t>дм</a:t>
            </a:r>
            <a:r>
              <a:rPr lang="ru-RU" b="1" dirty="0" smtClean="0">
                <a:latin typeface="Comic Sans MS" pitchFamily="66" charset="0"/>
              </a:rPr>
              <a:t> = 10 см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2106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4270"/>
            <a:ext cx="808037" cy="86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48" y="4005064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79" y="3490117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922" y="3498052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98" y="3571676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19" y="3057523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40" y="3051969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1" y="2638423"/>
            <a:ext cx="8112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6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Comic Sans MS" pitchFamily="66" charset="0"/>
              </a:rPr>
              <a:t>1 </a:t>
            </a:r>
            <a:r>
              <a:rPr lang="ru-RU" sz="3200" b="1" dirty="0" err="1" smtClean="0">
                <a:latin typeface="Comic Sans MS" pitchFamily="66" charset="0"/>
              </a:rPr>
              <a:t>сантикашка</a:t>
            </a:r>
            <a:r>
              <a:rPr lang="ru-RU" sz="3200" b="1" dirty="0" smtClean="0">
                <a:latin typeface="Comic Sans MS" pitchFamily="66" charset="0"/>
              </a:rPr>
              <a:t> = 10 </a:t>
            </a:r>
            <a:r>
              <a:rPr lang="ru-RU" sz="3200" b="1" dirty="0" err="1" smtClean="0">
                <a:latin typeface="Comic Sans MS" pitchFamily="66" charset="0"/>
              </a:rPr>
              <a:t>милликробов</a:t>
            </a:r>
            <a:r>
              <a:rPr lang="ru-RU" sz="3200" b="1" dirty="0" smtClean="0">
                <a:latin typeface="Comic Sans MS" pitchFamily="66" charset="0"/>
              </a:rPr>
              <a:t/>
            </a:r>
            <a:br>
              <a:rPr lang="ru-RU" sz="3200" b="1" dirty="0" smtClean="0">
                <a:latin typeface="Comic Sans MS" pitchFamily="66" charset="0"/>
              </a:rPr>
            </a:br>
            <a:r>
              <a:rPr lang="ru-RU" sz="3200" b="1" dirty="0" smtClean="0">
                <a:latin typeface="Comic Sans MS" pitchFamily="66" charset="0"/>
              </a:rPr>
              <a:t>1см=10мм</a:t>
            </a:r>
            <a:endParaRPr lang="ru-RU" sz="3200" b="1" dirty="0">
              <a:latin typeface="Comic Sans MS" pitchFamily="66" charset="0"/>
            </a:endParaRPr>
          </a:p>
        </p:txBody>
      </p:sp>
      <p:pic>
        <p:nvPicPr>
          <p:cNvPr id="410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2270" r="2963" b="679"/>
          <a:stretch>
            <a:fillRect/>
          </a:stretch>
        </p:blipFill>
        <p:spPr bwMode="auto">
          <a:xfrm>
            <a:off x="2411760" y="1844824"/>
            <a:ext cx="403244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27739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25" y="4423388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80" y="4423387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064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12" y="4005064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43" y="4005063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74" y="3462139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10" y="3462139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91" y="2990651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57943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6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0" y="1"/>
            <a:ext cx="7066734" cy="671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1295315" cy="8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43338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09120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157192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83" y="5571529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42" y="5337795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983" y="4893204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45" y="4850341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41" y="5337794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79016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616624" cy="38024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1 </a:t>
            </a:r>
            <a:r>
              <a:rPr lang="ru-RU" sz="2400" b="1" dirty="0" err="1" smtClean="0">
                <a:latin typeface="Comic Sans MS" pitchFamily="66" charset="0"/>
              </a:rPr>
              <a:t>метрёна</a:t>
            </a:r>
            <a:r>
              <a:rPr lang="ru-RU" sz="2400" b="1" dirty="0" smtClean="0">
                <a:latin typeface="Comic Sans MS" pitchFamily="66" charset="0"/>
              </a:rPr>
              <a:t>=10дегушек</a:t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/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1 </a:t>
            </a:r>
            <a:r>
              <a:rPr lang="ru-RU" sz="2400" b="1" dirty="0" err="1" smtClean="0">
                <a:latin typeface="Comic Sans MS" pitchFamily="66" charset="0"/>
              </a:rPr>
              <a:t>метрёна</a:t>
            </a:r>
            <a:r>
              <a:rPr lang="ru-RU" sz="2400" b="1" dirty="0" smtClean="0">
                <a:latin typeface="Comic Sans MS" pitchFamily="66" charset="0"/>
              </a:rPr>
              <a:t>= 100 </a:t>
            </a:r>
            <a:r>
              <a:rPr lang="ru-RU" sz="2400" b="1" dirty="0" err="1" smtClean="0">
                <a:latin typeface="Comic Sans MS" pitchFamily="66" charset="0"/>
              </a:rPr>
              <a:t>сантикашек</a:t>
            </a:r>
            <a:r>
              <a:rPr lang="ru-RU" sz="2400" b="1" dirty="0" smtClean="0">
                <a:latin typeface="Comic Sans MS" pitchFamily="66" charset="0"/>
              </a:rPr>
              <a:t/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/>
            </a:r>
            <a:br>
              <a:rPr lang="ru-RU" sz="2400" b="1" dirty="0" smtClean="0">
                <a:latin typeface="Comic Sans MS" pitchFamily="66" charset="0"/>
              </a:rPr>
            </a:br>
            <a:r>
              <a:rPr lang="ru-RU" sz="2400" b="1" dirty="0" smtClean="0">
                <a:latin typeface="Comic Sans MS" pitchFamily="66" charset="0"/>
              </a:rPr>
              <a:t>1 </a:t>
            </a:r>
            <a:r>
              <a:rPr lang="ru-RU" sz="2400" b="1" dirty="0" err="1" smtClean="0">
                <a:latin typeface="Comic Sans MS" pitchFamily="66" charset="0"/>
              </a:rPr>
              <a:t>метрёна</a:t>
            </a:r>
            <a:r>
              <a:rPr lang="ru-RU" sz="2400" b="1" dirty="0" smtClean="0">
                <a:latin typeface="Comic Sans MS" pitchFamily="66" charset="0"/>
              </a:rPr>
              <a:t>=1000 </a:t>
            </a:r>
            <a:r>
              <a:rPr lang="ru-RU" sz="2400" b="1" dirty="0" err="1" smtClean="0">
                <a:latin typeface="Comic Sans MS" pitchFamily="66" charset="0"/>
              </a:rPr>
              <a:t>милликробов</a:t>
            </a:r>
            <a:endParaRPr lang="ru-RU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1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517232"/>
            <a:ext cx="3888433" cy="7965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36 </a:t>
            </a:r>
            <a:r>
              <a:rPr lang="ru-RU" dirty="0" err="1" smtClean="0"/>
              <a:t>дм</a:t>
            </a:r>
            <a:r>
              <a:rPr lang="ru-RU" dirty="0" smtClean="0"/>
              <a:t> = 3м 6 </a:t>
            </a:r>
            <a:r>
              <a:rPr lang="ru-RU" dirty="0" err="1" smtClean="0"/>
              <a:t>дм</a:t>
            </a:r>
            <a:endParaRPr lang="ru-RU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9"/>
            <a:ext cx="239717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99" y="620689"/>
            <a:ext cx="239273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18" y="681816"/>
            <a:ext cx="2327214" cy="217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98" y="3717032"/>
            <a:ext cx="642202" cy="40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85" y="3718557"/>
            <a:ext cx="6397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55" y="3718557"/>
            <a:ext cx="6397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37" y="4601097"/>
            <a:ext cx="6397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85" y="4601096"/>
            <a:ext cx="6397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36916"/>
            <a:ext cx="6397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3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ds03.infourok.ru/uploads/ex/10ed/0005dd4c-6d885c13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58050" y="1628800"/>
            <a:ext cx="3650704" cy="34563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2834274"/>
            <a:ext cx="11913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 м</a:t>
            </a:r>
            <a:r>
              <a:rPr lang="ru-RU" sz="4400" b="1" baseline="30000" dirty="0" smtClean="0"/>
              <a:t>2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972271"/>
            <a:ext cx="1000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 м</a:t>
            </a:r>
            <a:endParaRPr lang="ru-RU" sz="4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8336" y="5229200"/>
            <a:ext cx="1000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 м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4359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813300" y="1052513"/>
            <a:ext cx="4330700" cy="45466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Ч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ем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больше связей между двумя мыслями или фактами будет установлено, тем выше вероятность вспомнить одну информацию при помощи другой. 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92696"/>
            <a:ext cx="4968552" cy="431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0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58050" y="1628800"/>
            <a:ext cx="3650704" cy="34563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2834274"/>
            <a:ext cx="11913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 м</a:t>
            </a:r>
            <a:r>
              <a:rPr lang="ru-RU" sz="4400" b="1" baseline="30000" dirty="0" smtClean="0"/>
              <a:t>2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993524"/>
            <a:ext cx="16321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1о дм</a:t>
            </a:r>
            <a:endParaRPr lang="ru-RU" sz="4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8336" y="5229200"/>
            <a:ext cx="16321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1о </a:t>
            </a:r>
            <a:r>
              <a:rPr lang="ru-RU" sz="4400" b="1" dirty="0" err="1" smtClean="0"/>
              <a:t>дм</a:t>
            </a:r>
            <a:endParaRPr lang="ru-RU" sz="4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57472" y="548680"/>
            <a:ext cx="4451860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</a:rPr>
              <a:t>S=</a:t>
            </a:r>
            <a:r>
              <a:rPr lang="ru-RU" sz="3200" b="1" dirty="0" smtClean="0">
                <a:solidFill>
                  <a:srgbClr val="FF0000"/>
                </a:solidFill>
              </a:rPr>
              <a:t>10дм х 10дм= 100дм</a:t>
            </a:r>
            <a:r>
              <a:rPr lang="ru-RU" sz="3200" b="1" baseline="30000" dirty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  <a:p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4702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58050" y="1628800"/>
            <a:ext cx="3650704" cy="34563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53723" y="2844259"/>
            <a:ext cx="3888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1 м</a:t>
            </a:r>
            <a:r>
              <a:rPr lang="ru-RU" sz="4400" b="1" baseline="30000" dirty="0" smtClean="0"/>
              <a:t>2 </a:t>
            </a:r>
            <a:r>
              <a:rPr lang="ru-RU" sz="4400" b="1" dirty="0" smtClean="0"/>
              <a:t> =100дм</a:t>
            </a:r>
            <a:r>
              <a:rPr lang="ru-RU" sz="4400" b="1" baseline="30000" dirty="0"/>
              <a:t>2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2993524"/>
            <a:ext cx="16321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1о дм</a:t>
            </a:r>
            <a:endParaRPr lang="ru-RU" sz="4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8336" y="5229200"/>
            <a:ext cx="16321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/>
              <a:t>1о </a:t>
            </a:r>
            <a:r>
              <a:rPr lang="ru-RU" sz="4400" b="1" dirty="0" err="1" smtClean="0"/>
              <a:t>дм</a:t>
            </a:r>
            <a:endParaRPr lang="ru-RU" sz="4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57472" y="548680"/>
            <a:ext cx="4451860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</a:rPr>
              <a:t>S=</a:t>
            </a:r>
            <a:r>
              <a:rPr lang="ru-RU" sz="3200" b="1" dirty="0" smtClean="0">
                <a:solidFill>
                  <a:srgbClr val="FF0000"/>
                </a:solidFill>
              </a:rPr>
              <a:t>10дм х 10дм= 100дм</a:t>
            </a:r>
            <a:r>
              <a:rPr lang="ru-RU" sz="3200" b="1" baseline="30000" dirty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  <a:p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40340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94"/>
            <a:ext cx="9136193" cy="687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1340768"/>
            <a:ext cx="424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 км</a:t>
            </a:r>
            <a:r>
              <a:rPr lang="ru-RU" sz="2000" b="1" baseline="30000" dirty="0" smtClean="0"/>
              <a:t>2</a:t>
            </a:r>
            <a:r>
              <a:rPr lang="en-US" sz="2000" b="1" dirty="0" smtClean="0"/>
              <a:t>=</a:t>
            </a:r>
            <a:r>
              <a:rPr lang="ru-RU" sz="2000" b="1" dirty="0" smtClean="0"/>
              <a:t>1000м х 1000м=1 000 000</a:t>
            </a:r>
            <a:r>
              <a:rPr lang="ru-RU" sz="2000" b="1" dirty="0"/>
              <a:t>м</a:t>
            </a:r>
            <a:r>
              <a:rPr lang="ru-RU" sz="2000" b="1" baseline="30000" dirty="0"/>
              <a:t>2</a:t>
            </a:r>
            <a:endParaRPr lang="ru-RU" sz="2000" b="1" dirty="0"/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8979" y="3140968"/>
            <a:ext cx="320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 га</a:t>
            </a:r>
            <a:r>
              <a:rPr lang="en-US" sz="2000" b="1" dirty="0" smtClean="0"/>
              <a:t>=</a:t>
            </a:r>
            <a:r>
              <a:rPr lang="ru-RU" sz="2000" b="1" dirty="0" smtClean="0"/>
              <a:t>100м х 100м=10 000</a:t>
            </a:r>
            <a:r>
              <a:rPr lang="ru-RU" sz="2000" b="1" dirty="0"/>
              <a:t>м</a:t>
            </a:r>
            <a:r>
              <a:rPr lang="ru-RU" sz="2000" b="1" baseline="30000" dirty="0"/>
              <a:t>2</a:t>
            </a:r>
            <a:endParaRPr lang="ru-RU" sz="2000" b="1" dirty="0"/>
          </a:p>
          <a:p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65631" y="6309320"/>
            <a:ext cx="2533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1а </a:t>
            </a:r>
            <a:r>
              <a:rPr lang="en-US" sz="2000" b="1" dirty="0" smtClean="0"/>
              <a:t>=</a:t>
            </a:r>
            <a:r>
              <a:rPr lang="ru-RU" sz="2000" b="1" dirty="0" smtClean="0"/>
              <a:t>10м х 10м=100</a:t>
            </a:r>
            <a:r>
              <a:rPr lang="ru-RU" sz="2000" b="1" dirty="0"/>
              <a:t>м</a:t>
            </a:r>
            <a:r>
              <a:rPr lang="ru-RU" sz="2000" b="1" baseline="30000" dirty="0"/>
              <a:t>2</a:t>
            </a:r>
            <a:endParaRPr lang="ru-RU" sz="2000" b="1" dirty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485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Перевод единиц площади в квадратные метры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r="1872"/>
          <a:stretch>
            <a:fillRect/>
          </a:stretch>
        </p:blipFill>
        <p:spPr bwMode="auto">
          <a:xfrm>
            <a:off x="179512" y="1916832"/>
            <a:ext cx="8748464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7863580" cy="3395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7030A0"/>
                </a:solidFill>
              </a:rPr>
              <a:t>1дм</a:t>
            </a:r>
            <a:r>
              <a:rPr lang="ru-RU" sz="2800" b="1" baseline="30000" dirty="0">
                <a:solidFill>
                  <a:srgbClr val="7030A0"/>
                </a:solidFill>
              </a:rPr>
              <a:t>3</a:t>
            </a:r>
            <a:r>
              <a:rPr lang="ru-RU" sz="2800" b="1" dirty="0">
                <a:solidFill>
                  <a:srgbClr val="7030A0"/>
                </a:solidFill>
              </a:rPr>
              <a:t>=10см х 10см х </a:t>
            </a:r>
            <a:r>
              <a:rPr lang="ru-RU" sz="2800" b="1" dirty="0" smtClean="0">
                <a:solidFill>
                  <a:srgbClr val="7030A0"/>
                </a:solidFill>
              </a:rPr>
              <a:t>10см=1000см</a:t>
            </a:r>
            <a:r>
              <a:rPr lang="ru-RU" sz="2800" b="1" baseline="30000" dirty="0" smtClean="0">
                <a:solidFill>
                  <a:srgbClr val="7030A0"/>
                </a:solidFill>
              </a:rPr>
              <a:t>3</a:t>
            </a:r>
          </a:p>
          <a:p>
            <a:pPr marL="0" indent="0">
              <a:buNone/>
            </a:pPr>
            <a:endParaRPr lang="ru-RU" sz="2800" b="1" baseline="30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1м</a:t>
            </a:r>
            <a:r>
              <a:rPr lang="ru-RU" sz="2800" b="1" baseline="30000" dirty="0" smtClean="0">
                <a:solidFill>
                  <a:srgbClr val="7030A0"/>
                </a:solidFill>
              </a:rPr>
              <a:t>3</a:t>
            </a:r>
            <a:r>
              <a:rPr lang="ru-RU" sz="2800" b="1" dirty="0" smtClean="0">
                <a:solidFill>
                  <a:srgbClr val="7030A0"/>
                </a:solidFill>
              </a:rPr>
              <a:t>=10дм </a:t>
            </a:r>
            <a:r>
              <a:rPr lang="ru-RU" sz="2800" b="1" dirty="0">
                <a:solidFill>
                  <a:srgbClr val="7030A0"/>
                </a:solidFill>
              </a:rPr>
              <a:t>х </a:t>
            </a:r>
            <a:r>
              <a:rPr lang="ru-RU" sz="2800" b="1" dirty="0" smtClean="0">
                <a:solidFill>
                  <a:srgbClr val="7030A0"/>
                </a:solidFill>
              </a:rPr>
              <a:t>10дм </a:t>
            </a:r>
            <a:r>
              <a:rPr lang="ru-RU" sz="2800" b="1" dirty="0">
                <a:solidFill>
                  <a:srgbClr val="7030A0"/>
                </a:solidFill>
              </a:rPr>
              <a:t>х </a:t>
            </a:r>
            <a:r>
              <a:rPr lang="ru-RU" sz="2800" b="1" dirty="0" smtClean="0">
                <a:solidFill>
                  <a:srgbClr val="7030A0"/>
                </a:solidFill>
              </a:rPr>
              <a:t>10дм=1000дм</a:t>
            </a:r>
            <a:r>
              <a:rPr lang="ru-RU" sz="2800" b="1" baseline="30000" dirty="0" smtClean="0">
                <a:solidFill>
                  <a:srgbClr val="7030A0"/>
                </a:solidFill>
              </a:rPr>
              <a:t>3</a:t>
            </a:r>
          </a:p>
          <a:p>
            <a:pPr marL="0" indent="0">
              <a:buNone/>
            </a:pPr>
            <a:endParaRPr lang="ru-RU" sz="2800" b="1" baseline="30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1м</a:t>
            </a:r>
            <a:r>
              <a:rPr lang="ru-RU" sz="2800" b="1" baseline="30000" dirty="0" smtClean="0">
                <a:solidFill>
                  <a:srgbClr val="7030A0"/>
                </a:solidFill>
              </a:rPr>
              <a:t>3</a:t>
            </a:r>
            <a:r>
              <a:rPr lang="ru-RU" sz="2800" b="1" dirty="0" smtClean="0">
                <a:solidFill>
                  <a:srgbClr val="7030A0"/>
                </a:solidFill>
              </a:rPr>
              <a:t>=100см </a:t>
            </a:r>
            <a:r>
              <a:rPr lang="ru-RU" sz="2800" b="1" dirty="0">
                <a:solidFill>
                  <a:srgbClr val="7030A0"/>
                </a:solidFill>
              </a:rPr>
              <a:t>х </a:t>
            </a:r>
            <a:r>
              <a:rPr lang="ru-RU" sz="2800" b="1" dirty="0" smtClean="0">
                <a:solidFill>
                  <a:srgbClr val="7030A0"/>
                </a:solidFill>
              </a:rPr>
              <a:t>100см х 100см=1000000см</a:t>
            </a:r>
            <a:r>
              <a:rPr lang="ru-RU" sz="2800" b="1" baseline="30000" dirty="0" smtClean="0">
                <a:solidFill>
                  <a:srgbClr val="7030A0"/>
                </a:solidFill>
              </a:rPr>
              <a:t>3</a:t>
            </a:r>
          </a:p>
          <a:p>
            <a:pPr marL="0" indent="0">
              <a:buNone/>
            </a:pPr>
            <a:endParaRPr lang="ru-RU" sz="2800" b="1" baseline="30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1км</a:t>
            </a:r>
            <a:r>
              <a:rPr lang="ru-RU" sz="2800" b="1" baseline="30000" dirty="0" smtClean="0">
                <a:solidFill>
                  <a:srgbClr val="7030A0"/>
                </a:solidFill>
              </a:rPr>
              <a:t>3</a:t>
            </a:r>
            <a:r>
              <a:rPr lang="ru-RU" sz="2800" b="1" dirty="0" smtClean="0">
                <a:solidFill>
                  <a:srgbClr val="7030A0"/>
                </a:solidFill>
              </a:rPr>
              <a:t>=1000м </a:t>
            </a:r>
            <a:r>
              <a:rPr lang="ru-RU" sz="2800" b="1" dirty="0">
                <a:solidFill>
                  <a:srgbClr val="7030A0"/>
                </a:solidFill>
              </a:rPr>
              <a:t>х </a:t>
            </a:r>
            <a:r>
              <a:rPr lang="ru-RU" sz="2800" b="1" dirty="0" smtClean="0">
                <a:solidFill>
                  <a:srgbClr val="7030A0"/>
                </a:solidFill>
              </a:rPr>
              <a:t>1000м </a:t>
            </a:r>
            <a:r>
              <a:rPr lang="ru-RU" sz="2800" b="1" dirty="0">
                <a:solidFill>
                  <a:srgbClr val="7030A0"/>
                </a:solidFill>
              </a:rPr>
              <a:t>х </a:t>
            </a:r>
            <a:r>
              <a:rPr lang="ru-RU" sz="2800" b="1" dirty="0" smtClean="0">
                <a:solidFill>
                  <a:srgbClr val="7030A0"/>
                </a:solidFill>
              </a:rPr>
              <a:t>1000м = 1000000000м</a:t>
            </a:r>
            <a:r>
              <a:rPr lang="ru-RU" sz="2800" b="1" baseline="30000" dirty="0" smtClean="0">
                <a:solidFill>
                  <a:srgbClr val="7030A0"/>
                </a:solidFill>
              </a:rPr>
              <a:t>3</a:t>
            </a:r>
            <a:endParaRPr lang="ru-RU" sz="2800" b="1" baseline="300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2800" b="1" baseline="300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2000" baseline="30000" dirty="0"/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3876868"/>
            <a:ext cx="4968552" cy="298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32741"/>
            <a:ext cx="3240360" cy="936104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Comic Sans MS" panose="030F0702030302020204" pitchFamily="66" charset="0"/>
              </a:rPr>
              <a:t>Дегушка</a:t>
            </a:r>
            <a:r>
              <a:rPr lang="ru-RU" dirty="0" smtClean="0">
                <a:latin typeface="Comic Sans MS" panose="030F0702030302020204" pitchFamily="66" charset="0"/>
              </a:rPr>
              <a:t/>
            </a:r>
            <a:br>
              <a:rPr lang="ru-RU" dirty="0" smtClean="0">
                <a:latin typeface="Comic Sans MS" panose="030F0702030302020204" pitchFamily="66" charset="0"/>
              </a:rPr>
            </a:br>
            <a:r>
              <a:rPr lang="ru-RU" dirty="0" smtClean="0">
                <a:latin typeface="Comic Sans MS" panose="030F0702030302020204" pitchFamily="66" charset="0"/>
              </a:rPr>
              <a:t>Кубическая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97341" cy="471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292080" y="692696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Литрушка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89334"/>
            <a:ext cx="5703550" cy="41539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548680"/>
            <a:ext cx="6986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Учиться можно только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9775" y="5157192"/>
            <a:ext cx="43176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ВЕСЕЛО!</a:t>
            </a:r>
            <a:endParaRPr lang="ru-RU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3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078559"/>
              </p:ext>
            </p:extLst>
          </p:nvPr>
        </p:nvGraphicFramePr>
        <p:xfrm>
          <a:off x="457200" y="620688"/>
          <a:ext cx="8229600" cy="550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70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61248"/>
            <a:ext cx="8229600" cy="99898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О</a:t>
            </a:r>
            <a:r>
              <a:rPr lang="ru-RU" sz="3200" b="1" dirty="0" smtClean="0">
                <a:solidFill>
                  <a:srgbClr val="7030A0"/>
                </a:solidFill>
              </a:rPr>
              <a:t>твет </a:t>
            </a:r>
            <a:r>
              <a:rPr lang="ru-RU" sz="3200" b="1" dirty="0">
                <a:solidFill>
                  <a:srgbClr val="7030A0"/>
                </a:solidFill>
              </a:rPr>
              <a:t>легко вычислить простым сложением двух одинаковых чисел. </a:t>
            </a:r>
            <a:br>
              <a:rPr lang="ru-RU" sz="3200" b="1" dirty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2579" r="3698" b="4004"/>
          <a:stretch/>
        </p:blipFill>
        <p:spPr bwMode="auto">
          <a:xfrm>
            <a:off x="1149927" y="401782"/>
            <a:ext cx="6345382" cy="511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62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C00000"/>
                </a:solidFill>
                <a:latin typeface="Times New Roman"/>
                <a:ea typeface="Calibri"/>
              </a:rPr>
              <a:t>Если 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</a:rPr>
              <a:t>число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чётное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</a:rPr>
              <a:t>, приписываем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ноль к половине числа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</a:rPr>
              <a:t>. </a:t>
            </a:r>
            <a:r>
              <a:rPr lang="ru-RU" sz="2400" dirty="0">
                <a:solidFill>
                  <a:srgbClr val="7030A0"/>
                </a:solidFill>
                <a:latin typeface="Times New Roman"/>
                <a:ea typeface="Calibri"/>
              </a:rPr>
              <a:t>Если число 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</a:rPr>
              <a:t>нечетное</a:t>
            </a:r>
            <a:r>
              <a:rPr lang="ru-RU" sz="2400" dirty="0">
                <a:solidFill>
                  <a:srgbClr val="7030A0"/>
                </a:solidFill>
                <a:latin typeface="Times New Roman"/>
                <a:ea typeface="Calibri"/>
              </a:rPr>
              <a:t>, приписываем </a:t>
            </a: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</a:rPr>
              <a:t>пять к половине предыдущего числа</a:t>
            </a:r>
            <a:r>
              <a:rPr lang="ru-RU" sz="2400" dirty="0">
                <a:solidFill>
                  <a:srgbClr val="7030A0"/>
                </a:solidFill>
                <a:latin typeface="Times New Roman"/>
                <a:ea typeface="Calibri"/>
              </a:rPr>
              <a:t>.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" b="2849"/>
          <a:stretch/>
        </p:blipFill>
        <p:spPr bwMode="auto">
          <a:xfrm>
            <a:off x="1403648" y="-1"/>
            <a:ext cx="6192688" cy="515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68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814028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6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5748"/>
          <a:stretch/>
        </p:blipFill>
        <p:spPr bwMode="auto">
          <a:xfrm>
            <a:off x="395536" y="332656"/>
            <a:ext cx="3481295" cy="474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720859"/>
            <a:ext cx="2736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Сумма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Calibri"/>
              </a:rPr>
              <a:t>цифр всех ответов в таблице всегда равна девяти, а число десятков в ответе всегда на 1 меньше, чем второй множитель.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04248" y="505415"/>
            <a:ext cx="17281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omic Sans MS" pitchFamily="66" charset="0"/>
              </a:rPr>
              <a:t>9х1=9</a:t>
            </a:r>
          </a:p>
          <a:p>
            <a:r>
              <a:rPr lang="ru-RU" sz="2800" b="1" dirty="0">
                <a:latin typeface="Comic Sans MS" pitchFamily="66" charset="0"/>
              </a:rPr>
              <a:t>9х2=18</a:t>
            </a:r>
          </a:p>
          <a:p>
            <a:r>
              <a:rPr lang="ru-RU" sz="2800" b="1" dirty="0">
                <a:latin typeface="Comic Sans MS" pitchFamily="66" charset="0"/>
              </a:rPr>
              <a:t>9х3=27</a:t>
            </a:r>
          </a:p>
          <a:p>
            <a:r>
              <a:rPr lang="ru-RU" sz="2800" b="1" dirty="0">
                <a:latin typeface="Comic Sans MS" pitchFamily="66" charset="0"/>
              </a:rPr>
              <a:t>9х4=36</a:t>
            </a:r>
          </a:p>
          <a:p>
            <a:r>
              <a:rPr lang="ru-RU" sz="2800" b="1" dirty="0">
                <a:latin typeface="Comic Sans MS" pitchFamily="66" charset="0"/>
              </a:rPr>
              <a:t>9х5=45</a:t>
            </a:r>
          </a:p>
          <a:p>
            <a:r>
              <a:rPr lang="ru-RU" sz="2800" b="1" dirty="0">
                <a:latin typeface="Comic Sans MS" pitchFamily="66" charset="0"/>
              </a:rPr>
              <a:t>9х6=54</a:t>
            </a:r>
          </a:p>
          <a:p>
            <a:r>
              <a:rPr lang="ru-RU" sz="2800" b="1" dirty="0">
                <a:latin typeface="Comic Sans MS" pitchFamily="66" charset="0"/>
              </a:rPr>
              <a:t>9х7=63</a:t>
            </a:r>
          </a:p>
          <a:p>
            <a:r>
              <a:rPr lang="ru-RU" sz="2800" b="1" dirty="0">
                <a:latin typeface="Comic Sans MS" pitchFamily="66" charset="0"/>
              </a:rPr>
              <a:t>9х8=72</a:t>
            </a:r>
          </a:p>
          <a:p>
            <a:r>
              <a:rPr lang="ru-RU" sz="2800" b="1" dirty="0">
                <a:latin typeface="Comic Sans MS" pitchFamily="66" charset="0"/>
              </a:rPr>
              <a:t>9х9=81</a:t>
            </a:r>
          </a:p>
          <a:p>
            <a:r>
              <a:rPr lang="ru-RU" sz="2800" b="1" dirty="0">
                <a:latin typeface="Comic Sans MS" pitchFamily="66" charset="0"/>
              </a:rPr>
              <a:t>9х10=90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304852"/>
            <a:ext cx="828092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Если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мы умножим 9 на 7, то десятков в ответе будет 7-1=6, а единиц 9-6=3, то есть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получится 63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800" b="1" dirty="0">
              <a:solidFill>
                <a:srgbClr val="C0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15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490</Words>
  <Application>Microsoft Office PowerPoint</Application>
  <PresentationFormat>Экран (4:3)</PresentationFormat>
  <Paragraphs>175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Использование приёмов  мнемотехники  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 легко вычислить простым сложением двух одинаковых чисел.  </vt:lpstr>
      <vt:lpstr>Если число чётное, приписываем ноль к половине числа. Если число нечетное, приписываем пять к половине предыдущего числа. </vt:lpstr>
      <vt:lpstr>Презентация PowerPoint</vt:lpstr>
      <vt:lpstr>Презентация PowerPoint</vt:lpstr>
      <vt:lpstr>Презентация PowerPoint</vt:lpstr>
      <vt:lpstr>Презентация PowerPoint</vt:lpstr>
      <vt:lpstr>Скучные цифры нужно превратить в конкретные предметы, похожие на эти цифры.</vt:lpstr>
      <vt:lpstr>Критерии подбора картинок-ассоциаций</vt:lpstr>
      <vt:lpstr>Мышь прогрызла дырки в сыре. Шестью девять пятьдесят четыре</vt:lpstr>
      <vt:lpstr>Кто в классики играет,  не должен ошибаться. Трижды четыре  будет двенадцать. </vt:lpstr>
      <vt:lpstr>У восьмёрки сильно болит голова. Восемью четыре – тридцать два.</vt:lpstr>
      <vt:lpstr>Семь к столу мы кушать просим. Семью четыре – двадцать восемь.</vt:lpstr>
      <vt:lpstr>На диван мечтаю сесть. Девятью четыре – тридцать шесть.</vt:lpstr>
      <vt:lpstr>В гору нужно забираться. Дважды девять – восемнадцать. </vt:lpstr>
      <vt:lpstr>Скоро майку буду мерить. Семью семь – сорок девять.</vt:lpstr>
      <vt:lpstr>Ловко рубим мы дрова. Семью шесть – сорок два.</vt:lpstr>
      <vt:lpstr>Мы в мишень стреляем в тире. Трижды восемь – двадцать четыре.</vt:lpstr>
      <vt:lpstr>Мы верблюду пить дадим. Семью три – двадцать один.</vt:lpstr>
      <vt:lpstr>Поднимаем в цирке гири. Восемью восемь – шестьдесят четыре.</vt:lpstr>
      <vt:lpstr>Презентация PowerPoint</vt:lpstr>
      <vt:lpstr>СОСТАВ ЧИСЛА 10</vt:lpstr>
      <vt:lpstr>СОСТАВ ЧИСЛА 10</vt:lpstr>
      <vt:lpstr>СОСТАВ ЧИСЛА 10</vt:lpstr>
      <vt:lpstr>СОСТАВ ЧИСЛА 10</vt:lpstr>
      <vt:lpstr>СОСТАВ ЧИСЛА 10</vt:lpstr>
      <vt:lpstr>Презентация PowerPoint</vt:lpstr>
      <vt:lpstr>Презентация PowerPoint</vt:lpstr>
      <vt:lpstr>1 метрёна= 10 дегушек  1м = 10 дм</vt:lpstr>
      <vt:lpstr>1 дегушка = 10 сантикашек 1 дм = 10 см</vt:lpstr>
      <vt:lpstr>1 сантикашка = 10 милликробов 1см=10мм</vt:lpstr>
      <vt:lpstr>1 метрёна=10дегушек  1 метрёна= 100 сантикашек  1 метрёна=1000 милликробов</vt:lpstr>
      <vt:lpstr>36 дм = 3м 6 дм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Перевод единиц площади в квадратные метры</vt:lpstr>
      <vt:lpstr>Презентация PowerPoint</vt:lpstr>
      <vt:lpstr>Дегушка Кубическая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user</cp:lastModifiedBy>
  <cp:revision>75</cp:revision>
  <dcterms:created xsi:type="dcterms:W3CDTF">2013-11-04T04:53:36Z</dcterms:created>
  <dcterms:modified xsi:type="dcterms:W3CDTF">2020-10-23T05:22:06Z</dcterms:modified>
</cp:coreProperties>
</file>