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84" r:id="rId3"/>
    <p:sldId id="285" r:id="rId4"/>
    <p:sldId id="287" r:id="rId5"/>
    <p:sldId id="288" r:id="rId6"/>
    <p:sldId id="310" r:id="rId7"/>
    <p:sldId id="291" r:id="rId8"/>
    <p:sldId id="293" r:id="rId9"/>
    <p:sldId id="312" r:id="rId10"/>
    <p:sldId id="294" r:id="rId11"/>
    <p:sldId id="296" r:id="rId12"/>
    <p:sldId id="297" r:id="rId13"/>
    <p:sldId id="299" r:id="rId14"/>
    <p:sldId id="302" r:id="rId15"/>
    <p:sldId id="306" r:id="rId16"/>
    <p:sldId id="301" r:id="rId17"/>
    <p:sldId id="308" r:id="rId18"/>
    <p:sldId id="313" r:id="rId19"/>
    <p:sldId id="31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p:cViewPr varScale="1">
        <p:scale>
          <a:sx n="110" d="100"/>
          <a:sy n="110" d="100"/>
        </p:scale>
        <p:origin x="-16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72FE3FC-E4EB-40AB-9274-BFE4858648DF}" type="datetimeFigureOut">
              <a:rPr lang="ru-RU" smtClean="0"/>
              <a:pPr/>
              <a:t>07.12.2021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E423259-3287-47B3-9B66-46D1380861E2}"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2FE3FC-E4EB-40AB-9274-BFE4858648DF}"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423259-3287-47B3-9B66-46D1380861E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2FE3FC-E4EB-40AB-9274-BFE4858648DF}"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423259-3287-47B3-9B66-46D1380861E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2FE3FC-E4EB-40AB-9274-BFE4858648DF}"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423259-3287-47B3-9B66-46D1380861E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72FE3FC-E4EB-40AB-9274-BFE4858648DF}"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AE423259-3287-47B3-9B66-46D1380861E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72FE3FC-E4EB-40AB-9274-BFE4858648DF}" type="datetimeFigureOut">
              <a:rPr lang="ru-RU" smtClean="0"/>
              <a:pPr/>
              <a:t>07.12.2021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423259-3287-47B3-9B66-46D1380861E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72FE3FC-E4EB-40AB-9274-BFE4858648DF}" type="datetimeFigureOut">
              <a:rPr lang="ru-RU" smtClean="0"/>
              <a:pPr/>
              <a:t>07.12.2021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423259-3287-47B3-9B66-46D1380861E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72FE3FC-E4EB-40AB-9274-BFE4858648DF}" type="datetimeFigureOut">
              <a:rPr lang="ru-RU" smtClean="0"/>
              <a:pPr/>
              <a:t>07.12.2021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423259-3287-47B3-9B66-46D1380861E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2FE3FC-E4EB-40AB-9274-BFE4858648DF}" type="datetimeFigureOut">
              <a:rPr lang="ru-RU" smtClean="0"/>
              <a:pPr/>
              <a:t>07.12.2021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423259-3287-47B3-9B66-46D1380861E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72FE3FC-E4EB-40AB-9274-BFE4858648DF}" type="datetimeFigureOut">
              <a:rPr lang="ru-RU" smtClean="0"/>
              <a:pPr/>
              <a:t>07.12.2021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423259-3287-47B3-9B66-46D1380861E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72FE3FC-E4EB-40AB-9274-BFE4858648DF}" type="datetimeFigureOut">
              <a:rPr lang="ru-RU" smtClean="0"/>
              <a:pPr/>
              <a:t>07.12.2021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423259-3287-47B3-9B66-46D1380861E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72FE3FC-E4EB-40AB-9274-BFE4858648DF}" type="datetimeFigureOut">
              <a:rPr lang="ru-RU" smtClean="0"/>
              <a:pPr/>
              <a:t>07.12.2021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E423259-3287-47B3-9B66-46D1380861E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pandia.ru/text/category/neorganicheskaya_hiimya/"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dejstvuj.ru/otrav"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962400"/>
            <a:ext cx="6937248" cy="2529840"/>
          </a:xfrm>
        </p:spPr>
        <p:txBody>
          <a:bodyPr>
            <a:normAutofit fontScale="90000"/>
          </a:bodyPr>
          <a:lstStyle/>
          <a:p>
            <a:r>
              <a:rPr lang="ru-RU" sz="2400" dirty="0" smtClean="0">
                <a:solidFill>
                  <a:srgbClr val="C00000"/>
                </a:solidFill>
              </a:rPr>
              <a:t>Техногенные катастрофы. </a:t>
            </a:r>
            <a:r>
              <a:rPr lang="ru-RU" sz="2400" dirty="0" err="1" smtClean="0">
                <a:solidFill>
                  <a:srgbClr val="C00000"/>
                </a:solidFill>
              </a:rPr>
              <a:t>Химия.ОБЖ</a:t>
            </a:r>
            <a:r>
              <a:rPr lang="ru-RU" sz="2400" dirty="0" smtClean="0">
                <a:solidFill>
                  <a:srgbClr val="C00000"/>
                </a:solidFill>
              </a:rPr>
              <a:t>.</a:t>
            </a:r>
            <a:br>
              <a:rPr lang="ru-RU" sz="2400" dirty="0" smtClean="0">
                <a:solidFill>
                  <a:srgbClr val="C00000"/>
                </a:solidFill>
              </a:rPr>
            </a:br>
            <a:r>
              <a:rPr lang="ru-RU" sz="2400" dirty="0" smtClean="0">
                <a:solidFill>
                  <a:srgbClr val="C00000"/>
                </a:solidFill>
              </a:rPr>
              <a:t> </a:t>
            </a:r>
            <a:r>
              <a:rPr lang="ru-RU" sz="2400" dirty="0" err="1" smtClean="0">
                <a:solidFill>
                  <a:srgbClr val="C00000"/>
                </a:solidFill>
              </a:rPr>
              <a:t>Метапредметные</a:t>
            </a:r>
            <a:r>
              <a:rPr lang="ru-RU" sz="2400" dirty="0" smtClean="0">
                <a:solidFill>
                  <a:srgbClr val="C00000"/>
                </a:solidFill>
              </a:rPr>
              <a:t> связи уроков. </a:t>
            </a:r>
            <a:br>
              <a:rPr lang="ru-RU" sz="2400" dirty="0" smtClean="0">
                <a:solidFill>
                  <a:srgbClr val="C00000"/>
                </a:solidFill>
              </a:rPr>
            </a:br>
            <a:r>
              <a:rPr lang="ru-RU" sz="2400" dirty="0" smtClean="0"/>
              <a:t/>
            </a:r>
            <a:br>
              <a:rPr lang="ru-RU" sz="2400" dirty="0" smtClean="0"/>
            </a:br>
            <a:r>
              <a:rPr lang="ru-RU" sz="2400" dirty="0" smtClean="0"/>
              <a:t> </a:t>
            </a:r>
            <a:r>
              <a:rPr lang="ru-RU" sz="2200" dirty="0" smtClean="0"/>
              <a:t>Презентацию выполнила: учитель химии и биологии МБОУ СОШ№22  </a:t>
            </a:r>
            <a:r>
              <a:rPr lang="ru-RU" sz="2200" dirty="0" err="1" smtClean="0"/>
              <a:t>Лахно</a:t>
            </a:r>
            <a:r>
              <a:rPr lang="ru-RU" sz="2200" dirty="0" smtClean="0"/>
              <a:t> Г.А.</a:t>
            </a:r>
            <a:br>
              <a:rPr lang="ru-RU" sz="2200" dirty="0" smtClean="0"/>
            </a:br>
            <a:r>
              <a:rPr lang="ru-RU" sz="2200" dirty="0" smtClean="0"/>
              <a:t> г. Челябинск </a:t>
            </a:r>
            <a:r>
              <a:rPr lang="ru-RU" sz="2400" dirty="0" smtClean="0"/>
              <a:t/>
            </a:r>
            <a:br>
              <a:rPr lang="ru-RU" sz="2400" dirty="0" smtClean="0"/>
            </a:br>
            <a:r>
              <a:rPr lang="ru-RU" sz="2400" dirty="0" smtClean="0"/>
              <a:t/>
            </a:r>
            <a:br>
              <a:rPr lang="ru-RU" sz="2400" dirty="0" smtClean="0"/>
            </a:br>
            <a:endParaRPr lang="ru-RU" sz="2400" dirty="0"/>
          </a:p>
        </p:txBody>
      </p:sp>
      <p:pic>
        <p:nvPicPr>
          <p:cNvPr id="20482" name="Picture 2" descr="http://tn.tomsk.ru/wp-content/uploads/2011/09/111.jpg"/>
          <p:cNvPicPr>
            <a:picLocks noChangeAspect="1" noChangeArrowheads="1"/>
          </p:cNvPicPr>
          <p:nvPr/>
        </p:nvPicPr>
        <p:blipFill>
          <a:blip r:embed="rId2" cstate="print"/>
          <a:srcRect/>
          <a:stretch>
            <a:fillRect/>
          </a:stretch>
        </p:blipFill>
        <p:spPr bwMode="auto">
          <a:xfrm>
            <a:off x="990600" y="228600"/>
            <a:ext cx="5181600" cy="360160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1400" dirty="0" smtClean="0">
                <a:solidFill>
                  <a:srgbClr val="FFFF00"/>
                </a:solidFill>
              </a:rPr>
              <a:t> при подготовке и проведении уроков, содержащих </a:t>
            </a:r>
            <a:r>
              <a:rPr lang="ru-RU" sz="1400" dirty="0" err="1" smtClean="0">
                <a:solidFill>
                  <a:srgbClr val="FFFF00"/>
                </a:solidFill>
              </a:rPr>
              <a:t>метапредметные</a:t>
            </a:r>
            <a:r>
              <a:rPr lang="ru-RU" sz="1400" dirty="0" smtClean="0">
                <a:solidFill>
                  <a:srgbClr val="FFFF00"/>
                </a:solidFill>
              </a:rPr>
              <a:t> связи можно использовать различные дополнительные источники</a:t>
            </a:r>
            <a:r>
              <a:rPr lang="ru-RU" sz="1400" i="1" dirty="0" smtClean="0">
                <a:solidFill>
                  <a:srgbClr val="FFFF00"/>
                </a:solidFill>
              </a:rPr>
              <a:t> .Отбор материала из Интернета( видеоролики  и каналы </a:t>
            </a:r>
            <a:r>
              <a:rPr lang="en-US" sz="1400" i="1" dirty="0" smtClean="0">
                <a:solidFill>
                  <a:srgbClr val="FFFF00"/>
                </a:solidFill>
              </a:rPr>
              <a:t>You tube</a:t>
            </a:r>
            <a:r>
              <a:rPr lang="ru-RU" sz="1400" i="1" dirty="0" smtClean="0">
                <a:solidFill>
                  <a:srgbClr val="FFFF00"/>
                </a:solidFill>
              </a:rPr>
              <a:t>,презентаций  , статьи и даже мультфильмы (</a:t>
            </a:r>
            <a:r>
              <a:rPr lang="ru-RU" sz="1400" i="1" dirty="0" err="1" smtClean="0">
                <a:solidFill>
                  <a:srgbClr val="FFFF00"/>
                </a:solidFill>
              </a:rPr>
              <a:t>Смешарики</a:t>
            </a:r>
            <a:r>
              <a:rPr lang="ru-RU" sz="1400" i="1" dirty="0" smtClean="0">
                <a:solidFill>
                  <a:srgbClr val="FFFF00"/>
                </a:solidFill>
              </a:rPr>
              <a:t> «</a:t>
            </a:r>
            <a:r>
              <a:rPr lang="ru-RU" sz="1400" i="1" dirty="0" err="1" smtClean="0">
                <a:solidFill>
                  <a:srgbClr val="FFFF00"/>
                </a:solidFill>
              </a:rPr>
              <a:t>Пин</a:t>
            </a:r>
            <a:r>
              <a:rPr lang="ru-RU" sz="1400" i="1" dirty="0" smtClean="0">
                <a:solidFill>
                  <a:srgbClr val="FFFF00"/>
                </a:solidFill>
              </a:rPr>
              <a:t> Код» и др.) все рано требуют контроля со стороны учителей химии и ОБЖ.</a:t>
            </a:r>
            <a:endParaRPr lang="ru-RU" sz="1400" dirty="0">
              <a:solidFill>
                <a:srgbClr val="FFFF00"/>
              </a:solidFill>
            </a:endParaRPr>
          </a:p>
        </p:txBody>
      </p:sp>
      <p:sp>
        <p:nvSpPr>
          <p:cNvPr id="5" name="Содержимое 4"/>
          <p:cNvSpPr>
            <a:spLocks noGrp="1"/>
          </p:cNvSpPr>
          <p:nvPr>
            <p:ph sz="half" idx="1"/>
          </p:nvPr>
        </p:nvSpPr>
        <p:spPr/>
        <p:txBody>
          <a:bodyPr>
            <a:normAutofit fontScale="55000" lnSpcReduction="20000"/>
          </a:bodyPr>
          <a:lstStyle/>
          <a:p>
            <a:r>
              <a:rPr lang="ru-RU" i="1" dirty="0" smtClean="0"/>
              <a:t> Конечно ,не только материал о техногенных катастрофах может быть положен в систему </a:t>
            </a:r>
            <a:r>
              <a:rPr lang="ru-RU" i="1" dirty="0" err="1" smtClean="0"/>
              <a:t>метапредметных</a:t>
            </a:r>
            <a:r>
              <a:rPr lang="ru-RU" i="1" dirty="0" smtClean="0"/>
              <a:t> связей уроков химии и ОБЖ, более того сильный акцент на этом материале может вызвать тревожное состояние у некоторых впечатлительных детей, однако работая именно с этим материалом можно использовать сходные  </a:t>
            </a:r>
            <a:r>
              <a:rPr lang="ru-RU" dirty="0" smtClean="0"/>
              <a:t>приёмы: </a:t>
            </a:r>
            <a:r>
              <a:rPr lang="ru-RU" dirty="0" smtClean="0">
                <a:solidFill>
                  <a:srgbClr val="FF0000"/>
                </a:solidFill>
              </a:rPr>
              <a:t>анализ, синтез, воображение, схематизацию, </a:t>
            </a:r>
            <a:r>
              <a:rPr lang="ru-RU" dirty="0" err="1" smtClean="0">
                <a:solidFill>
                  <a:srgbClr val="FF0000"/>
                </a:solidFill>
              </a:rPr>
              <a:t>проблематизацию</a:t>
            </a:r>
            <a:r>
              <a:rPr lang="ru-RU" dirty="0" smtClean="0">
                <a:solidFill>
                  <a:srgbClr val="FF0000"/>
                </a:solidFill>
              </a:rPr>
              <a:t>.</a:t>
            </a:r>
          </a:p>
          <a:p>
            <a:r>
              <a:rPr lang="ru-RU" dirty="0" smtClean="0"/>
              <a:t>Учителя естественных наук понимают что программный материал </a:t>
            </a:r>
            <a:r>
              <a:rPr lang="ru-RU" i="1" dirty="0" smtClean="0"/>
              <a:t>уроков ОБЖ</a:t>
            </a:r>
            <a:r>
              <a:rPr lang="ru-RU" dirty="0" smtClean="0"/>
              <a:t> наполняет конкретным содержанием многие фундаментальные представления о коренных свойствах окружающего мира, дает необходимую пищу для размышления , особенно в вопросах ,касающихся чрезвычайных ситуаций техногенного характера, способствуя . развитию интеллекта обучаемых.</a:t>
            </a:r>
            <a:endParaRPr lang="ru-RU" dirty="0"/>
          </a:p>
        </p:txBody>
      </p:sp>
      <p:sp>
        <p:nvSpPr>
          <p:cNvPr id="6" name="Содержимое 5"/>
          <p:cNvSpPr>
            <a:spLocks noGrp="1"/>
          </p:cNvSpPr>
          <p:nvPr>
            <p:ph sz="half" idx="2"/>
          </p:nvPr>
        </p:nvSpPr>
        <p:spPr/>
        <p:txBody>
          <a:bodyPr>
            <a:normAutofit fontScale="55000" lnSpcReduction="20000"/>
          </a:bodyPr>
          <a:lstStyle/>
          <a:p>
            <a:pPr>
              <a:buNone/>
            </a:pPr>
            <a:r>
              <a:rPr lang="ru-RU" dirty="0" smtClean="0"/>
              <a:t>Для справки:</a:t>
            </a:r>
          </a:p>
          <a:p>
            <a:r>
              <a:rPr lang="ru-RU" dirty="0" smtClean="0"/>
              <a:t> По оценкам экспертов, в настоящее время на уральских предприятиях металлургического сегмента сконцентрировано 48,5 тыс. т аммиака, хлора, нитрила акриловой кислоты, фтористого водорода и другой полезной для производства «гадости».</a:t>
            </a:r>
          </a:p>
          <a:p>
            <a:pPr>
              <a:buNone/>
            </a:pPr>
            <a:r>
              <a:rPr lang="ru-RU" dirty="0" smtClean="0"/>
              <a:t> </a:t>
            </a:r>
          </a:p>
          <a:p>
            <a:r>
              <a:rPr lang="ru-RU" dirty="0" smtClean="0"/>
              <a:t>Основными загрязнителями атмосферного воздуха в Челябинске традиционно являются такие предприятия, как «</a:t>
            </a:r>
            <a:r>
              <a:rPr lang="ru-RU" dirty="0" err="1" smtClean="0"/>
              <a:t>Мечел</a:t>
            </a:r>
            <a:r>
              <a:rPr lang="ru-RU" dirty="0" smtClean="0"/>
              <a:t>», Челябинский электрометаллургический комбинат, Челябинский цинковый завод. На их долю приходится более 60% общих выбросов города. Среди выбрасываемых веществ: оксид </a:t>
            </a:r>
            <a:r>
              <a:rPr lang="ru-RU" dirty="0" err="1" smtClean="0"/>
              <a:t>углерода,оксиды</a:t>
            </a:r>
            <a:r>
              <a:rPr lang="ru-RU" dirty="0" smtClean="0"/>
              <a:t> азота, хрома, марганца, соединения свинца, аммиака, фтора, фенол, сероводород, пары ртути.</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57250" y="357188"/>
            <a:ext cx="7158038" cy="642937"/>
          </a:xfrm>
          <a:prstGeom prst="rect">
            <a:avLst/>
          </a:prstGeom>
        </p:spPr>
        <p:txBody>
          <a:bodyPr/>
          <a:lstStyle/>
          <a:p>
            <a:pPr algn="ctr" eaLnBrk="0" hangingPunct="0">
              <a:defRPr/>
            </a:pPr>
            <a:r>
              <a:rPr kumimoji="0" lang="ru-RU" b="1" kern="0" dirty="0">
                <a:solidFill>
                  <a:srgbClr val="C00000"/>
                </a:solidFill>
                <a:latin typeface="Arial" pitchFamily="34" charset="0"/>
                <a:ea typeface="+mj-ea"/>
                <a:cs typeface="Arial" pitchFamily="34" charset="0"/>
              </a:rPr>
              <a:t>    </a:t>
            </a:r>
            <a:r>
              <a:rPr kumimoji="0" lang="ru-RU" sz="3200" b="1" kern="0" dirty="0">
                <a:solidFill>
                  <a:srgbClr val="C00000"/>
                </a:solidFill>
                <a:latin typeface="Arial" pitchFamily="34" charset="0"/>
                <a:ea typeface="+mj-ea"/>
                <a:cs typeface="Arial" pitchFamily="34" charset="0"/>
              </a:rPr>
              <a:t>Гидродинамические аварии</a:t>
            </a:r>
          </a:p>
        </p:txBody>
      </p:sp>
      <p:sp>
        <p:nvSpPr>
          <p:cNvPr id="3" name="Содержимое 2"/>
          <p:cNvSpPr txBox="1">
            <a:spLocks/>
          </p:cNvSpPr>
          <p:nvPr/>
        </p:nvSpPr>
        <p:spPr>
          <a:xfrm>
            <a:off x="642938" y="1143000"/>
            <a:ext cx="8001000" cy="3733800"/>
          </a:xfrm>
          <a:prstGeom prst="rect">
            <a:avLst/>
          </a:prstGeom>
        </p:spPr>
        <p:txBody>
          <a:bodyPr/>
          <a:lstStyle/>
          <a:p>
            <a:pPr marL="342900" indent="-342900" eaLnBrk="0" hangingPunct="0">
              <a:spcBef>
                <a:spcPct val="20000"/>
              </a:spcBef>
              <a:buClr>
                <a:schemeClr val="accent1"/>
              </a:buClr>
              <a:buFont typeface="Wingdings" pitchFamily="2" charset="2"/>
              <a:buNone/>
              <a:defRPr/>
            </a:pPr>
            <a:r>
              <a:rPr kumimoji="0" lang="ru-RU" sz="2400" b="1" kern="0" dirty="0">
                <a:solidFill>
                  <a:schemeClr val="tx1"/>
                </a:solidFill>
                <a:latin typeface="Arial" pitchFamily="34" charset="0"/>
                <a:cs typeface="Arial" pitchFamily="34" charset="0"/>
              </a:rPr>
              <a:t>    Возникают при разрушении (прорыве) гидротехнических сооружений (ГТС): плотин, дамб</a:t>
            </a:r>
          </a:p>
          <a:p>
            <a:pPr marL="342900" indent="-342900" eaLnBrk="0" hangingPunct="0">
              <a:spcBef>
                <a:spcPct val="20000"/>
              </a:spcBef>
              <a:buClr>
                <a:schemeClr val="accent1"/>
              </a:buClr>
              <a:buFont typeface="Wingdings" pitchFamily="2" charset="2"/>
              <a:buNone/>
              <a:defRPr/>
            </a:pPr>
            <a:r>
              <a:rPr kumimoji="0" lang="ru-RU" sz="2400" b="1" kern="0" dirty="0">
                <a:solidFill>
                  <a:schemeClr val="tx1"/>
                </a:solidFill>
                <a:latin typeface="Arial" pitchFamily="34" charset="0"/>
                <a:cs typeface="Arial" pitchFamily="34" charset="0"/>
              </a:rPr>
              <a:t>     П</a:t>
            </a:r>
            <a:r>
              <a:rPr kumimoji="0" lang="ru-RU" sz="2400" b="1" kern="0" dirty="0" err="1">
                <a:solidFill>
                  <a:schemeClr val="tx1"/>
                </a:solidFill>
                <a:latin typeface="Arial" pitchFamily="34" charset="0"/>
                <a:cs typeface="Arial" pitchFamily="34" charset="0"/>
              </a:rPr>
              <a:t>оследствия</a:t>
            </a:r>
            <a:r>
              <a:rPr kumimoji="0" lang="ru-RU" sz="2400" b="1" kern="0" dirty="0">
                <a:solidFill>
                  <a:schemeClr val="tx1"/>
                </a:solidFill>
                <a:latin typeface="Arial" pitchFamily="34" charset="0"/>
                <a:cs typeface="Arial" pitchFamily="34" charset="0"/>
              </a:rPr>
              <a:t>:</a:t>
            </a:r>
          </a:p>
          <a:p>
            <a:pPr marL="342900" indent="-342900" eaLnBrk="0" hangingPunct="0">
              <a:spcBef>
                <a:spcPct val="20000"/>
              </a:spcBef>
              <a:buClr>
                <a:schemeClr val="accent1"/>
              </a:buClr>
              <a:buFont typeface="Wingdings" pitchFamily="2" charset="2"/>
              <a:buChar char="ü"/>
              <a:defRPr/>
            </a:pPr>
            <a:r>
              <a:rPr kumimoji="0" lang="ru-RU" sz="2400" b="1" kern="0" dirty="0">
                <a:solidFill>
                  <a:schemeClr val="tx1"/>
                </a:solidFill>
                <a:latin typeface="Arial" pitchFamily="34" charset="0"/>
                <a:cs typeface="Arial" pitchFamily="34" charset="0"/>
              </a:rPr>
              <a:t> повреждение и разрушение гидроузлов</a:t>
            </a:r>
          </a:p>
          <a:p>
            <a:pPr marL="342900" indent="-342900" eaLnBrk="0" hangingPunct="0">
              <a:spcBef>
                <a:spcPct val="20000"/>
              </a:spcBef>
              <a:buClr>
                <a:schemeClr val="accent1"/>
              </a:buClr>
              <a:buFont typeface="Wingdings" pitchFamily="2" charset="2"/>
              <a:buChar char="ü"/>
              <a:defRPr/>
            </a:pPr>
            <a:r>
              <a:rPr kumimoji="0" lang="ru-RU" sz="2400" b="1" kern="0" dirty="0">
                <a:solidFill>
                  <a:schemeClr val="tx1"/>
                </a:solidFill>
                <a:latin typeface="Arial" pitchFamily="34" charset="0"/>
                <a:cs typeface="Arial" pitchFamily="34" charset="0"/>
              </a:rPr>
              <a:t> других сооружений</a:t>
            </a:r>
          </a:p>
          <a:p>
            <a:pPr marL="342900" indent="-342900" eaLnBrk="0" hangingPunct="0">
              <a:spcBef>
                <a:spcPct val="20000"/>
              </a:spcBef>
              <a:buClr>
                <a:schemeClr val="accent1"/>
              </a:buClr>
              <a:buFont typeface="Wingdings" pitchFamily="2" charset="2"/>
              <a:buChar char="ü"/>
              <a:defRPr/>
            </a:pPr>
            <a:r>
              <a:rPr kumimoji="0" lang="ru-RU" sz="2400" b="1" kern="0" dirty="0">
                <a:solidFill>
                  <a:schemeClr val="tx1"/>
                </a:solidFill>
                <a:latin typeface="Arial" pitchFamily="34" charset="0"/>
                <a:cs typeface="Arial" pitchFamily="34" charset="0"/>
              </a:rPr>
              <a:t> гибель людей</a:t>
            </a:r>
          </a:p>
          <a:p>
            <a:pPr marL="342900" indent="-342900" eaLnBrk="0" hangingPunct="0">
              <a:spcBef>
                <a:spcPct val="20000"/>
              </a:spcBef>
              <a:buClr>
                <a:schemeClr val="accent1"/>
              </a:buClr>
              <a:buFont typeface="Wingdings" pitchFamily="2" charset="2"/>
              <a:buChar char="ü"/>
              <a:defRPr/>
            </a:pPr>
            <a:r>
              <a:rPr kumimoji="0" lang="ru-RU" sz="2400" b="1" kern="0" dirty="0">
                <a:solidFill>
                  <a:schemeClr val="tx1"/>
                </a:solidFill>
                <a:latin typeface="Arial" pitchFamily="34" charset="0"/>
                <a:cs typeface="Arial" pitchFamily="34" charset="0"/>
              </a:rPr>
              <a:t> затопление обширных территорий</a:t>
            </a:r>
          </a:p>
        </p:txBody>
      </p:sp>
      <p:pic>
        <p:nvPicPr>
          <p:cNvPr id="11268" name="Picture 5" descr="C:\Documents and Settings\Администратор\Мои документы\Рисунки\nature\029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57938" y="4643438"/>
            <a:ext cx="2200275" cy="164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Рисунок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1563" y="4714875"/>
            <a:ext cx="2566987" cy="173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27611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368152"/>
          </a:xfrm>
        </p:spPr>
        <p:txBody>
          <a:bodyPr>
            <a:noAutofit/>
          </a:bodyPr>
          <a:lstStyle/>
          <a:p>
            <a:r>
              <a:rPr lang="ru-RU" sz="1600" dirty="0" smtClean="0"/>
              <a:t/>
            </a:r>
            <a:br>
              <a:rPr lang="ru-RU" sz="1600" dirty="0" smtClean="0"/>
            </a:br>
            <a:r>
              <a:rPr lang="ru-RU" sz="1600" dirty="0" err="1" smtClean="0"/>
              <a:t>Метапредметные</a:t>
            </a:r>
            <a:r>
              <a:rPr lang="ru-RU" sz="1600" dirty="0" smtClean="0"/>
              <a:t> связи дают возможность проработать материал, показывающий связь  не только ОБЖ и химии, а также  с математикой ,физикой, экологией .Накопленный учениками материал  предметных знаний  можно использовать частично в виде краткого рапорта, видеоролика, небольшой презентации в которых он сам  видит способ своей работы с этим материалом.</a:t>
            </a:r>
            <a:br>
              <a:rPr lang="ru-RU" sz="1600" dirty="0" smtClean="0"/>
            </a:br>
            <a:endParaRPr lang="ru-RU" sz="1600" dirty="0"/>
          </a:p>
        </p:txBody>
      </p:sp>
      <p:pic>
        <p:nvPicPr>
          <p:cNvPr id="1026" name="Picture 2" descr="C:\Users\Валера\Downloads\vody-vodopad-reka.jpg"/>
          <p:cNvPicPr>
            <a:picLocks noGrp="1" noChangeAspect="1" noChangeArrowheads="1"/>
          </p:cNvPicPr>
          <p:nvPr>
            <p:ph sz="half" idx="1"/>
          </p:nvPr>
        </p:nvPicPr>
        <p:blipFill>
          <a:blip r:embed="rId2" cstate="print"/>
          <a:srcRect/>
          <a:stretch>
            <a:fillRect/>
          </a:stretch>
        </p:blipFill>
        <p:spPr bwMode="auto">
          <a:xfrm>
            <a:off x="467544" y="1772816"/>
            <a:ext cx="4038600" cy="3816424"/>
          </a:xfrm>
          <a:prstGeom prst="rect">
            <a:avLst/>
          </a:prstGeom>
          <a:noFill/>
        </p:spPr>
      </p:pic>
      <p:sp>
        <p:nvSpPr>
          <p:cNvPr id="4" name="Содержимое 3"/>
          <p:cNvSpPr>
            <a:spLocks noGrp="1"/>
          </p:cNvSpPr>
          <p:nvPr>
            <p:ph sz="half" idx="2"/>
          </p:nvPr>
        </p:nvSpPr>
        <p:spPr/>
        <p:txBody>
          <a:bodyPr>
            <a:normAutofit fontScale="70000" lnSpcReduction="20000"/>
          </a:bodyPr>
          <a:lstStyle/>
          <a:p>
            <a:r>
              <a:rPr lang="ru-RU" dirty="0" smtClean="0"/>
              <a:t>Если на </a:t>
            </a:r>
            <a:r>
              <a:rPr lang="ru-RU" dirty="0" err="1" smtClean="0"/>
              <a:t>Шершневской</a:t>
            </a:r>
            <a:r>
              <a:rPr lang="ru-RU" dirty="0" smtClean="0"/>
              <a:t> плотине произойдет ЧП, то пострадают район дворца спорта «Юность», </a:t>
            </a:r>
            <a:r>
              <a:rPr lang="ru-RU" dirty="0" err="1" smtClean="0"/>
              <a:t>Каслинский</a:t>
            </a:r>
            <a:r>
              <a:rPr lang="ru-RU" dirty="0" smtClean="0"/>
              <a:t>, Кировский, Ленинградский мосты. При сбросе более 500 м3/сек. вся вода выйдет из Шершней примерно за сутки. Скорость потока будет составлять порядка 5 м/сек. Если же говорить о диверсии, то скорость воды может достигать порядка 30 тыс. кубов в секунду. Через 4 часа накроет весь город. Говорят, что в этом случае самой безопасной точкой в городе будет крыши гостиницы «Виктория» и «высоток».</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55576" y="404664"/>
            <a:ext cx="8229600" cy="1224136"/>
          </a:xfrm>
        </p:spPr>
        <p:txBody>
          <a:bodyPr>
            <a:normAutofit fontScale="90000"/>
          </a:bodyPr>
          <a:lstStyle/>
          <a:p>
            <a:pPr algn="l"/>
            <a:r>
              <a:rPr lang="ru-RU" sz="1800" dirty="0" smtClean="0"/>
              <a:t/>
            </a:r>
            <a:br>
              <a:rPr lang="ru-RU" sz="1800" dirty="0" smtClean="0"/>
            </a:br>
            <a:r>
              <a:rPr lang="ru-RU" sz="1800" dirty="0" smtClean="0"/>
              <a:t/>
            </a:r>
            <a:br>
              <a:rPr lang="ru-RU" sz="1800" dirty="0" smtClean="0"/>
            </a:br>
            <a:endParaRPr lang="ru-RU" dirty="0"/>
          </a:p>
        </p:txBody>
      </p:sp>
      <p:sp>
        <p:nvSpPr>
          <p:cNvPr id="8" name="Содержимое 7"/>
          <p:cNvSpPr>
            <a:spLocks noGrp="1"/>
          </p:cNvSpPr>
          <p:nvPr>
            <p:ph sz="half" idx="1"/>
          </p:nvPr>
        </p:nvSpPr>
        <p:spPr/>
        <p:txBody>
          <a:bodyPr>
            <a:noAutofit/>
          </a:bodyPr>
          <a:lstStyle/>
          <a:p>
            <a:r>
              <a:rPr lang="ru-RU" sz="1800" dirty="0" smtClean="0"/>
              <a:t>Гораздо целесообразнее это делать в 9-м классе, когда при детальном изучении свойств веществ в части </a:t>
            </a:r>
            <a:r>
              <a:rPr lang="ru-RU" sz="1800" dirty="0" smtClean="0">
                <a:hlinkClick r:id="rId2" tooltip="Неорганическая хиимя"/>
              </a:rPr>
              <a:t>неорганической химии</a:t>
            </a:r>
            <a:r>
              <a:rPr lang="ru-RU" sz="1800" dirty="0" smtClean="0"/>
              <a:t> учитель делает акцент на класс опасности веществ, а исходя из физических и химических свойств, ученики сами делают выводы о правилах обращения с ними.</a:t>
            </a:r>
          </a:p>
          <a:p>
            <a:r>
              <a:rPr lang="ru-RU" sz="1800" dirty="0" smtClean="0"/>
              <a:t>Эти уроки можно провести в виде </a:t>
            </a:r>
            <a:r>
              <a:rPr lang="ru-RU" sz="1800" dirty="0" err="1" smtClean="0"/>
              <a:t>квестов</a:t>
            </a:r>
            <a:r>
              <a:rPr lang="ru-RU" sz="1800" dirty="0" smtClean="0"/>
              <a:t>, а начало </a:t>
            </a:r>
            <a:r>
              <a:rPr lang="ru-RU" sz="1800" dirty="0" err="1" smtClean="0"/>
              <a:t>урока-проблемная</a:t>
            </a:r>
            <a:r>
              <a:rPr lang="ru-RU" sz="1800" dirty="0" smtClean="0"/>
              <a:t> ситуация, дающая возможность ученикам ,самостоятельно формулировать </a:t>
            </a:r>
            <a:r>
              <a:rPr lang="ru-RU" sz="1800" i="1" dirty="0" smtClean="0"/>
              <a:t>тему урока. </a:t>
            </a:r>
            <a:endParaRPr lang="ru-RU" sz="1800" dirty="0" smtClean="0"/>
          </a:p>
          <a:p>
            <a:endParaRPr lang="ru-RU" sz="1800" dirty="0"/>
          </a:p>
        </p:txBody>
      </p:sp>
      <p:sp>
        <p:nvSpPr>
          <p:cNvPr id="9" name="Содержимое 8"/>
          <p:cNvSpPr>
            <a:spLocks noGrp="1"/>
          </p:cNvSpPr>
          <p:nvPr>
            <p:ph sz="half" idx="2"/>
          </p:nvPr>
        </p:nvSpPr>
        <p:spPr/>
        <p:txBody>
          <a:bodyPr>
            <a:noAutofit/>
          </a:bodyPr>
          <a:lstStyle/>
          <a:p>
            <a:r>
              <a:rPr lang="ru-RU" sz="1600" dirty="0" smtClean="0"/>
              <a:t>В январе, аккурат в </a:t>
            </a:r>
            <a:r>
              <a:rPr lang="ru-RU" sz="1600" dirty="0" err="1" smtClean="0"/>
              <a:t>оконцовочку</a:t>
            </a:r>
            <a:r>
              <a:rPr lang="ru-RU" sz="1600" dirty="0" smtClean="0"/>
              <a:t> новогодних праздников, произошел пожар на территории хладокомбината на Троицком тракте. В результате возгорания было повреждено 525 м2 утеплителя</a:t>
            </a:r>
            <a:r>
              <a:rPr lang="ru-RU" sz="1600" dirty="0" smtClean="0"/>
              <a:t>.. </a:t>
            </a:r>
            <a:r>
              <a:rPr lang="ru-RU" sz="1600" dirty="0" smtClean="0"/>
              <a:t>На секундочку, хладокомбинат — это место, где холодно не потому, что на улице мороз. Холодильные установки — это аммиак, и в приличных количествах. И при разрушении, скажем, 100-тонной емкости с аммиаком или хлором при скорости ветра 2 м/сек. в случае инверсии </a:t>
            </a:r>
            <a:r>
              <a:rPr lang="ru-RU" sz="1600" dirty="0" smtClean="0"/>
              <a:t>,</a:t>
            </a:r>
            <a:r>
              <a:rPr lang="ru-RU" sz="1600" dirty="0" err="1" smtClean="0"/>
              <a:t>ОПсное</a:t>
            </a:r>
            <a:r>
              <a:rPr lang="ru-RU" sz="1600" dirty="0" smtClean="0"/>
              <a:t> </a:t>
            </a:r>
            <a:r>
              <a:rPr lang="ru-RU" sz="1600" dirty="0" smtClean="0"/>
              <a:t>воздействие паров аммиака может сказываться на расстоянии порядка 4 км, хлора — до 20 км. Если вдохнули, выдыхать уже не потребуется.</a:t>
            </a:r>
          </a:p>
          <a:p>
            <a:endParaRPr lang="ru-RU" sz="1600" dirty="0"/>
          </a:p>
        </p:txBody>
      </p:sp>
      <p:sp>
        <p:nvSpPr>
          <p:cNvPr id="11" name="Заголовок 6"/>
          <p:cNvSpPr txBox="1">
            <a:spLocks/>
          </p:cNvSpPr>
          <p:nvPr/>
        </p:nvSpPr>
        <p:spPr>
          <a:xfrm>
            <a:off x="179512" y="332656"/>
            <a:ext cx="8742040" cy="129614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smtClean="0">
                <a:ln>
                  <a:noFill/>
                </a:ln>
                <a:solidFill>
                  <a:schemeClr val="tx1"/>
                </a:solidFill>
                <a:effectLst/>
                <a:uLnTx/>
                <a:uFillTx/>
                <a:latin typeface="+mj-lt"/>
                <a:ea typeface="+mj-ea"/>
                <a:cs typeface="+mj-cs"/>
              </a:rPr>
              <a:t/>
            </a:r>
            <a:br>
              <a:rPr kumimoji="0" lang="ru-RU" sz="1800" b="0" i="0" u="none" strike="noStrike" kern="1200" cap="none" spc="0" normalizeH="0" baseline="0" noProof="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457200" y="152400"/>
            <a:ext cx="8229600" cy="6324600"/>
          </a:xfrm>
          <a:prstGeom prst="rect">
            <a:avLst/>
          </a:prstGeom>
        </p:spPr>
        <p:txBody>
          <a:bodyPr>
            <a:noAutofit/>
          </a:bodyPr>
          <a:lstStyle/>
          <a:p>
            <a:pPr algn="ctr"/>
            <a:r>
              <a:rPr lang="ru-RU" sz="2800" b="1" dirty="0" smtClean="0">
                <a:solidFill>
                  <a:srgbClr val="FF0000"/>
                </a:solidFill>
              </a:rPr>
              <a:t>Классификация химически </a:t>
            </a:r>
          </a:p>
          <a:p>
            <a:pPr algn="ctr"/>
            <a:r>
              <a:rPr lang="ru-RU" sz="2800" b="1" dirty="0" smtClean="0">
                <a:solidFill>
                  <a:srgbClr val="FF0000"/>
                </a:solidFill>
              </a:rPr>
              <a:t>опасных веществ</a:t>
            </a:r>
            <a:endParaRPr lang="ru-RU" sz="2400" b="1" dirty="0" smtClean="0">
              <a:solidFill>
                <a:srgbClr val="FF0000"/>
              </a:solidFill>
            </a:endParaRPr>
          </a:p>
          <a:p>
            <a:pPr algn="ctr"/>
            <a:endParaRPr lang="ru-RU" sz="1600" b="1" dirty="0" smtClean="0">
              <a:solidFill>
                <a:srgbClr val="FFC000"/>
              </a:solidFill>
            </a:endParaRPr>
          </a:p>
          <a:p>
            <a:pPr>
              <a:spcAft>
                <a:spcPts val="600"/>
              </a:spcAft>
              <a:buClr>
                <a:schemeClr val="accent1"/>
              </a:buClr>
              <a:buSzPct val="80000"/>
              <a:buFont typeface="Wingdings 2" pitchFamily="18" charset="2"/>
              <a:buChar char=""/>
            </a:pPr>
            <a:r>
              <a:rPr lang="ru-RU" sz="2400" b="1" dirty="0" smtClean="0">
                <a:solidFill>
                  <a:srgbClr val="FFC000"/>
                </a:solidFill>
              </a:rPr>
              <a:t> 1-й класс – вещества чрезвычайно опасные </a:t>
            </a:r>
            <a:r>
              <a:rPr lang="ru-RU" sz="2400" b="1" dirty="0" smtClean="0"/>
              <a:t>(</a:t>
            </a:r>
            <a:r>
              <a:rPr lang="ru-RU" sz="2400" dirty="0" smtClean="0"/>
              <a:t>бериллий, ртуть, таллий, полоний, плутоний, оксид свинца, растворимые соли свинца, теллур, </a:t>
            </a:r>
            <a:r>
              <a:rPr lang="ru-RU" sz="2400" dirty="0" err="1" smtClean="0"/>
              <a:t>фтороводород</a:t>
            </a:r>
            <a:r>
              <a:rPr lang="ru-RU" sz="2400" dirty="0" smtClean="0"/>
              <a:t>).</a:t>
            </a:r>
          </a:p>
          <a:p>
            <a:pPr>
              <a:spcAft>
                <a:spcPts val="600"/>
              </a:spcAft>
              <a:buClr>
                <a:schemeClr val="accent1"/>
              </a:buClr>
              <a:buSzPct val="80000"/>
              <a:buFont typeface="Wingdings 2" pitchFamily="18" charset="2"/>
              <a:buChar char=""/>
            </a:pPr>
            <a:r>
              <a:rPr lang="ru-RU" sz="2400" b="1" dirty="0" smtClean="0">
                <a:solidFill>
                  <a:srgbClr val="FFC000"/>
                </a:solidFill>
              </a:rPr>
              <a:t> 2-й класс – вещества </a:t>
            </a:r>
            <a:r>
              <a:rPr lang="ru-RU" sz="2400" b="1" dirty="0" err="1" smtClean="0">
                <a:solidFill>
                  <a:srgbClr val="FFC000"/>
                </a:solidFill>
              </a:rPr>
              <a:t>высокоопасные</a:t>
            </a:r>
            <a:r>
              <a:rPr lang="ru-RU" sz="2400" b="1" dirty="0" smtClean="0">
                <a:solidFill>
                  <a:srgbClr val="FFC000"/>
                </a:solidFill>
              </a:rPr>
              <a:t> </a:t>
            </a:r>
            <a:r>
              <a:rPr lang="ru-RU" sz="2400" b="1" dirty="0" smtClean="0"/>
              <a:t>(</a:t>
            </a:r>
            <a:r>
              <a:rPr lang="ru-RU" sz="2400" dirty="0" smtClean="0"/>
              <a:t>бор, кадмий, кобальт, литий, молибден, мышьяк, натрий, свинец, селен, сероводород, силикаты, стронций, сурьма, фенол, фосфаты, хлор).</a:t>
            </a:r>
          </a:p>
          <a:p>
            <a:pPr>
              <a:spcAft>
                <a:spcPts val="600"/>
              </a:spcAft>
              <a:buClr>
                <a:schemeClr val="accent1"/>
              </a:buClr>
              <a:buSzPct val="80000"/>
              <a:buFont typeface="Wingdings 2" pitchFamily="18" charset="2"/>
              <a:buChar char=""/>
            </a:pPr>
            <a:r>
              <a:rPr lang="ru-RU" sz="2400" b="1" dirty="0" smtClean="0">
                <a:solidFill>
                  <a:srgbClr val="FFC000"/>
                </a:solidFill>
              </a:rPr>
              <a:t> 3-й класс – вещества умеренно опасные </a:t>
            </a:r>
            <a:r>
              <a:rPr lang="ru-RU" sz="2400" b="1" dirty="0" smtClean="0"/>
              <a:t>(</a:t>
            </a:r>
            <a:r>
              <a:rPr lang="ru-RU" sz="2400" dirty="0" smtClean="0"/>
              <a:t>алюминий, барий, железо, марганец, медь, никель, нитраты, серебро, фосфаты, хром, цинк, этиловый спирт).</a:t>
            </a:r>
          </a:p>
          <a:p>
            <a:pPr>
              <a:spcAft>
                <a:spcPts val="600"/>
              </a:spcAft>
              <a:buClr>
                <a:schemeClr val="accent1"/>
              </a:buClr>
              <a:buSzPct val="80000"/>
              <a:buFont typeface="Wingdings 2" pitchFamily="18" charset="2"/>
              <a:buChar char=""/>
            </a:pPr>
            <a:r>
              <a:rPr lang="ru-RU" sz="2400" b="1" dirty="0" smtClean="0">
                <a:solidFill>
                  <a:srgbClr val="FFC000"/>
                </a:solidFill>
              </a:rPr>
              <a:t>4-й класс – вещества малоопасные </a:t>
            </a:r>
            <a:r>
              <a:rPr lang="ru-RU" sz="2400" b="1" dirty="0" smtClean="0"/>
              <a:t>(</a:t>
            </a:r>
            <a:r>
              <a:rPr lang="ru-RU" sz="2400" dirty="0" smtClean="0"/>
              <a:t>сульфаты, хлориды).</a:t>
            </a:r>
          </a:p>
          <a:p>
            <a:pPr>
              <a:buClr>
                <a:schemeClr val="accent1"/>
              </a:buClr>
              <a:buSzPct val="80000"/>
            </a:pPr>
            <a:r>
              <a:rPr lang="ru-RU" sz="2800" dirty="0" smtClean="0"/>
              <a:t/>
            </a:r>
            <a:br>
              <a:rPr lang="ru-RU" sz="2800" dirty="0" smtClean="0"/>
            </a:br>
            <a:endParaRPr lang="ru-RU"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1800" i="1" dirty="0" err="1" smtClean="0">
                <a:solidFill>
                  <a:srgbClr val="FFFF00"/>
                </a:solidFill>
              </a:rPr>
              <a:t>Сформированность</a:t>
            </a:r>
            <a:r>
              <a:rPr lang="ru-RU" sz="1800" i="1" dirty="0" smtClean="0">
                <a:solidFill>
                  <a:srgbClr val="FFFF00"/>
                </a:solidFill>
              </a:rPr>
              <a:t> умений выполнять различные по уровню сложности эвристические задания и задачи способствует формированию познавательных продуктов личностных умений и умений применять интеллектуальные решения</a:t>
            </a:r>
            <a:endParaRPr lang="ru-RU" sz="1800" dirty="0">
              <a:solidFill>
                <a:srgbClr val="FFFF00"/>
              </a:solidFill>
            </a:endParaRPr>
          </a:p>
        </p:txBody>
      </p:sp>
      <p:sp>
        <p:nvSpPr>
          <p:cNvPr id="6" name="Содержимое 5"/>
          <p:cNvSpPr>
            <a:spLocks noGrp="1"/>
          </p:cNvSpPr>
          <p:nvPr>
            <p:ph sz="half" idx="1"/>
          </p:nvPr>
        </p:nvSpPr>
        <p:spPr/>
        <p:txBody>
          <a:bodyPr>
            <a:normAutofit fontScale="77500" lnSpcReduction="20000"/>
          </a:bodyPr>
          <a:lstStyle/>
          <a:p>
            <a:r>
              <a:rPr lang="ru-RU" dirty="0" smtClean="0"/>
              <a:t>Двадцать девятого (29) января 2008 года в городе Дзержинск Нижегородской  области на предприятии "</a:t>
            </a:r>
            <a:r>
              <a:rPr lang="ru-RU" dirty="0" err="1" smtClean="0"/>
              <a:t>Дзержинскоргстекло</a:t>
            </a:r>
            <a:r>
              <a:rPr lang="ru-RU" dirty="0" smtClean="0"/>
              <a:t>" произошла утечка аммиака. Из-за разгерметизации соединения на трубопроводе, по которому перекачивался аммиак, произошла утечка около 150 литров этого опасного вещества. Пострадавших нет. Облако паров аммиака удалось остановить при помощи водяной завесы, за территорию предприятия оно не вышло.</a:t>
            </a:r>
          </a:p>
          <a:p>
            <a:endParaRPr lang="ru-RU" dirty="0"/>
          </a:p>
        </p:txBody>
      </p:sp>
      <p:sp>
        <p:nvSpPr>
          <p:cNvPr id="7" name="Содержимое 6"/>
          <p:cNvSpPr>
            <a:spLocks noGrp="1"/>
          </p:cNvSpPr>
          <p:nvPr>
            <p:ph sz="half" idx="2"/>
          </p:nvPr>
        </p:nvSpPr>
        <p:spPr/>
        <p:txBody>
          <a:bodyPr>
            <a:normAutofit fontScale="77500" lnSpcReduction="20000"/>
          </a:bodyPr>
          <a:lstStyle/>
          <a:p>
            <a:r>
              <a:rPr lang="ru-RU" dirty="0" smtClean="0"/>
              <a:t> Конечно, есть и прогресс в борьбе с вредными выбросами: заводы-гиганты постоянно совершенствуют системы очистки воздуха и снижения вредных выбросов. Но что может произойти в случае аварии, отказа оборудования, теракта или (пусть и самое фантастичное) очередного метеорита?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2400" dirty="0" smtClean="0"/>
              <a:t>В настоящее время именно хлор является наиболее частой причиной несчастных случаев при авариях и катастрофах на промышленных объектах и транспорте.</a:t>
            </a:r>
          </a:p>
        </p:txBody>
      </p:sp>
      <p:sp>
        <p:nvSpPr>
          <p:cNvPr id="6" name="Содержимое 5"/>
          <p:cNvSpPr>
            <a:spLocks noGrp="1"/>
          </p:cNvSpPr>
          <p:nvPr>
            <p:ph sz="half" idx="1"/>
          </p:nvPr>
        </p:nvSpPr>
        <p:spPr>
          <a:xfrm>
            <a:off x="457200" y="1412776"/>
            <a:ext cx="4038600" cy="4713387"/>
          </a:xfrm>
        </p:spPr>
        <p:txBody>
          <a:bodyPr>
            <a:normAutofit fontScale="70000" lnSpcReduction="20000"/>
          </a:bodyPr>
          <a:lstStyle/>
          <a:p>
            <a:r>
              <a:rPr lang="en-US" dirty="0" smtClean="0">
                <a:hlinkClick r:id="rId2"/>
              </a:rPr>
              <a:t>https://dejstvuj.ru/otrav</a:t>
            </a:r>
            <a:endParaRPr lang="ru-RU" dirty="0" smtClean="0"/>
          </a:p>
          <a:p>
            <a:r>
              <a:rPr lang="en-US" dirty="0" err="1" smtClean="0"/>
              <a:t>leniya</a:t>
            </a:r>
            <a:r>
              <a:rPr lang="en-US" dirty="0" smtClean="0"/>
              <a:t>/hlorom.html</a:t>
            </a:r>
            <a:endParaRPr lang="ru-RU" dirty="0" smtClean="0"/>
          </a:p>
          <a:p>
            <a:r>
              <a:rPr lang="ru-RU" dirty="0" smtClean="0"/>
              <a:t>В августе 1991 года в Мексике  во время железнодорожной катастрофы с рельсов сошли 32 цистерны с жидким хлором. В атмосферу было выброшено  около 300 тонн хлора. В зоне распространения  зараженного</a:t>
            </a:r>
          </a:p>
          <a:p>
            <a:pPr>
              <a:buNone/>
            </a:pPr>
            <a:r>
              <a:rPr lang="ru-RU" dirty="0" smtClean="0"/>
              <a:t>       воздуха получили поражения  различной степени </a:t>
            </a:r>
          </a:p>
          <a:p>
            <a:pPr>
              <a:buNone/>
            </a:pPr>
            <a:r>
              <a:rPr lang="ru-RU" smtClean="0"/>
              <a:t>      тяжести</a:t>
            </a:r>
            <a:r>
              <a:rPr lang="ru-RU" dirty="0" smtClean="0"/>
              <a:t> около 500 человек, из них 17 человек погибли  на месте. Из ближайших населенных пунктов  было эвакуировано свыше тысячи </a:t>
            </a:r>
            <a:r>
              <a:rPr lang="ru-RU" dirty="0" err="1" smtClean="0"/>
              <a:t>жителелей</a:t>
            </a:r>
            <a:endParaRPr lang="ru-RU" dirty="0" smtClean="0"/>
          </a:p>
          <a:p>
            <a:endParaRPr lang="ru-RU" dirty="0"/>
          </a:p>
        </p:txBody>
      </p:sp>
      <p:pic>
        <p:nvPicPr>
          <p:cNvPr id="8" name="Picture 2" descr="C:\Users\Валера\Downloads\реакции горения это_ 2 тыс изображений найдено в Яндекс.Картинках_files\3-2.jpg"/>
          <p:cNvPicPr>
            <a:picLocks noGrp="1" noChangeAspect="1" noChangeArrowheads="1"/>
          </p:cNvPicPr>
          <p:nvPr>
            <p:ph sz="half" idx="2"/>
          </p:nvPr>
        </p:nvPicPr>
        <p:blipFill>
          <a:blip r:embed="rId3" cstate="print"/>
          <a:srcRect/>
          <a:stretch>
            <a:fillRect/>
          </a:stretch>
        </p:blipFill>
        <p:spPr bwMode="auto">
          <a:xfrm>
            <a:off x="4648200" y="1916832"/>
            <a:ext cx="4038600" cy="324345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0" y="0"/>
            <a:ext cx="4071938" cy="2428875"/>
          </a:xfrm>
          <a:prstGeom prst="roundRect">
            <a:avLst/>
          </a:prstGeom>
          <a:solidFill>
            <a:srgbClr val="CCFFFF"/>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a:p>
        </p:txBody>
      </p:sp>
      <p:sp>
        <p:nvSpPr>
          <p:cNvPr id="4" name="Скругленный прямоугольник 3"/>
          <p:cNvSpPr/>
          <p:nvPr/>
        </p:nvSpPr>
        <p:spPr>
          <a:xfrm>
            <a:off x="4429125" y="4429125"/>
            <a:ext cx="4714875" cy="2428875"/>
          </a:xfrm>
          <a:prstGeom prst="roundRect">
            <a:avLst/>
          </a:prstGeom>
          <a:solidFill>
            <a:srgbClr val="FFFFFF"/>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ru-RU"/>
          </a:p>
        </p:txBody>
      </p:sp>
      <p:sp>
        <p:nvSpPr>
          <p:cNvPr id="5" name="TextBox 4"/>
          <p:cNvSpPr txBox="1"/>
          <p:nvPr/>
        </p:nvSpPr>
        <p:spPr>
          <a:xfrm>
            <a:off x="0" y="0"/>
            <a:ext cx="4000500" cy="2586038"/>
          </a:xfrm>
          <a:prstGeom prst="rect">
            <a:avLst/>
          </a:prstGeom>
          <a:noFill/>
        </p:spPr>
        <p:txBody>
          <a:bodyPr>
            <a:spAutoFit/>
          </a:bodyPr>
          <a:lstStyle/>
          <a:p>
            <a:pPr indent="361950" algn="just">
              <a:defRPr/>
            </a:pPr>
            <a:r>
              <a:rPr lang="ru-RU" altLang="ru-RU" dirty="0">
                <a:solidFill>
                  <a:srgbClr val="7030A0"/>
                </a:solidFill>
                <a:latin typeface="Times New Roman" pitchFamily="18" charset="0"/>
                <a:ea typeface="Arial Unicode MS" pitchFamily="34" charset="-128"/>
                <a:cs typeface="Times New Roman" pitchFamily="18" charset="0"/>
              </a:rPr>
              <a:t>Крупными запасами АХОВ располагают предприятия химической, целлюлозно-бумажной, оборонной, нефтеперерабатывающей и нефтехимической промышленности, черной и цветной металлургии, производства удобрений, пищевой и текстильной отраслей.</a:t>
            </a:r>
          </a:p>
          <a:p>
            <a:pPr>
              <a:defRPr/>
            </a:pPr>
            <a:endParaRPr lang="ru-RU" dirty="0">
              <a:solidFill>
                <a:srgbClr val="7030A0"/>
              </a:solidFill>
            </a:endParaRPr>
          </a:p>
        </p:txBody>
      </p:sp>
      <p:sp>
        <p:nvSpPr>
          <p:cNvPr id="6149" name="TextBox 4"/>
          <p:cNvSpPr txBox="1">
            <a:spLocks noChangeArrowheads="1"/>
          </p:cNvSpPr>
          <p:nvPr/>
        </p:nvSpPr>
        <p:spPr bwMode="auto">
          <a:xfrm>
            <a:off x="4500563" y="4429125"/>
            <a:ext cx="4643437"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361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dirty="0">
                <a:solidFill>
                  <a:srgbClr val="7030A0"/>
                </a:solidFill>
                <a:latin typeface="Times New Roman" pitchFamily="18" charset="0"/>
                <a:ea typeface="Arial Unicode MS" pitchFamily="34" charset="-128"/>
                <a:cs typeface="Times New Roman" pitchFamily="18" charset="0"/>
              </a:rPr>
              <a:t>Создаваемые здесь минимальные  запасы в среднем рассчитаны </a:t>
            </a:r>
            <a:r>
              <a:rPr lang="ru-RU" altLang="ru-RU" b="1" dirty="0">
                <a:solidFill>
                  <a:srgbClr val="7030A0"/>
                </a:solidFill>
                <a:latin typeface="Times New Roman" pitchFamily="18" charset="0"/>
                <a:ea typeface="Arial Unicode MS" pitchFamily="34" charset="-128"/>
                <a:cs typeface="Times New Roman" pitchFamily="18" charset="0"/>
              </a:rPr>
              <a:t>на 3 суток работы</a:t>
            </a:r>
            <a:r>
              <a:rPr lang="ru-RU" altLang="ru-RU" dirty="0">
                <a:solidFill>
                  <a:srgbClr val="7030A0"/>
                </a:solidFill>
                <a:latin typeface="Times New Roman" pitchFamily="18" charset="0"/>
                <a:ea typeface="Arial Unicode MS" pitchFamily="34" charset="-128"/>
                <a:cs typeface="Times New Roman" pitchFamily="18" charset="0"/>
              </a:rPr>
              <a:t>, а для предприятий по производству минеральных удобрений - </a:t>
            </a:r>
            <a:r>
              <a:rPr lang="ru-RU" altLang="ru-RU" b="1" dirty="0">
                <a:solidFill>
                  <a:srgbClr val="7030A0"/>
                </a:solidFill>
                <a:latin typeface="Times New Roman" pitchFamily="18" charset="0"/>
                <a:ea typeface="Arial Unicode MS" pitchFamily="34" charset="-128"/>
                <a:cs typeface="Times New Roman" pitchFamily="18" charset="0"/>
              </a:rPr>
              <a:t>до 10–15 суток.</a:t>
            </a:r>
          </a:p>
          <a:p>
            <a:pPr algn="just" eaLnBrk="1" hangingPunct="1"/>
            <a:r>
              <a:rPr lang="ru-RU" altLang="ru-RU" dirty="0">
                <a:solidFill>
                  <a:srgbClr val="7030A0"/>
                </a:solidFill>
                <a:latin typeface="Times New Roman" pitchFamily="18" charset="0"/>
                <a:ea typeface="Arial Unicode MS" pitchFamily="34" charset="-128"/>
                <a:cs typeface="Times New Roman" pitchFamily="18" charset="0"/>
              </a:rPr>
              <a:t>На крупных </a:t>
            </a:r>
            <a:r>
              <a:rPr lang="ru-RU" altLang="ru-RU" dirty="0" err="1">
                <a:solidFill>
                  <a:srgbClr val="7030A0"/>
                </a:solidFill>
                <a:latin typeface="Times New Roman" pitchFamily="18" charset="0"/>
                <a:ea typeface="Arial Unicode MS" pitchFamily="34" charset="-128"/>
                <a:cs typeface="Times New Roman" pitchFamily="18" charset="0"/>
              </a:rPr>
              <a:t>овощебазах</a:t>
            </a:r>
            <a:r>
              <a:rPr lang="ru-RU" altLang="ru-RU" dirty="0">
                <a:solidFill>
                  <a:srgbClr val="7030A0"/>
                </a:solidFill>
                <a:latin typeface="Times New Roman" pitchFamily="18" charset="0"/>
                <a:ea typeface="Arial Unicode MS" pitchFamily="34" charset="-128"/>
                <a:cs typeface="Times New Roman" pitchFamily="18" charset="0"/>
              </a:rPr>
              <a:t> содержится до </a:t>
            </a:r>
            <a:r>
              <a:rPr lang="ru-RU" altLang="ru-RU" b="1" dirty="0">
                <a:solidFill>
                  <a:srgbClr val="7030A0"/>
                </a:solidFill>
                <a:latin typeface="Times New Roman" pitchFamily="18" charset="0"/>
                <a:ea typeface="Arial Unicode MS" pitchFamily="34" charset="-128"/>
                <a:cs typeface="Times New Roman" pitchFamily="18" charset="0"/>
              </a:rPr>
              <a:t>150 т аммиака</a:t>
            </a:r>
            <a:r>
              <a:rPr lang="ru-RU" altLang="ru-RU" dirty="0">
                <a:solidFill>
                  <a:srgbClr val="7030A0"/>
                </a:solidFill>
                <a:latin typeface="Times New Roman" pitchFamily="18" charset="0"/>
                <a:ea typeface="Arial Unicode MS" pitchFamily="34" charset="-128"/>
                <a:cs typeface="Times New Roman" pitchFamily="18" charset="0"/>
              </a:rPr>
              <a:t>, используемого в качестве хладагента, а на водопроводных станциях - </a:t>
            </a:r>
            <a:r>
              <a:rPr lang="ru-RU" altLang="ru-RU" b="1" dirty="0">
                <a:solidFill>
                  <a:srgbClr val="7030A0"/>
                </a:solidFill>
                <a:latin typeface="Times New Roman" pitchFamily="18" charset="0"/>
                <a:ea typeface="Arial Unicode MS" pitchFamily="34" charset="-128"/>
                <a:cs typeface="Times New Roman" pitchFamily="18" charset="0"/>
              </a:rPr>
              <a:t>до 400 т хлора.</a:t>
            </a:r>
            <a:endParaRPr lang="ru-RU" altLang="ru-RU" b="1" dirty="0">
              <a:solidFill>
                <a:srgbClr val="7030A0"/>
              </a:solidFill>
              <a:ea typeface="Arial Unicode MS" pitchFamily="34" charset="-128"/>
              <a:cs typeface="Times New Roman" pitchFamily="18" charset="0"/>
            </a:endParaRPr>
          </a:p>
        </p:txBody>
      </p:sp>
      <p:pic>
        <p:nvPicPr>
          <p:cNvPr id="6150"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6250" y="0"/>
            <a:ext cx="4857750" cy="428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1" name="Picture 2" descr="http://www.syl.ru/misc/i/ai/70298/8046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500313"/>
            <a:ext cx="4286250" cy="4357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93738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«Перевёрнутый Урок»</a:t>
            </a:r>
            <a:endParaRPr lang="ru-RU" dirty="0"/>
          </a:p>
        </p:txBody>
      </p:sp>
      <p:sp>
        <p:nvSpPr>
          <p:cNvPr id="4" name="Текст 3"/>
          <p:cNvSpPr>
            <a:spLocks noGrp="1"/>
          </p:cNvSpPr>
          <p:nvPr>
            <p:ph type="body" idx="2"/>
          </p:nvPr>
        </p:nvSpPr>
        <p:spPr/>
        <p:txBody>
          <a:bodyPr>
            <a:normAutofit lnSpcReduction="10000"/>
          </a:bodyPr>
          <a:lstStyle/>
          <a:p>
            <a:r>
              <a:rPr lang="ru-RU" i="1" dirty="0" smtClean="0"/>
              <a:t>Особенно удачно эту технологию можно использовать в теме « Природные источники углеводородов» , когда хорошо владеющие знаниями, учащиеся самостоятельно планируют, подбирают нужный материал, используя различные образовательные платформы, готовят самостоятельно опережающий урок. В этом разделе органической химии можно рассмотреть несколько вариантов техногенных катастроф в виде урока- конференции , </a:t>
            </a:r>
            <a:r>
              <a:rPr lang="ru-RU" i="1" dirty="0" err="1" smtClean="0"/>
              <a:t>урока_</a:t>
            </a:r>
            <a:r>
              <a:rPr lang="ru-RU" i="1" dirty="0" smtClean="0"/>
              <a:t> дискуссии, сопровождая химизмом протекающих при этом реакций и их последствия, а так же возможные варианты их решения .Форма этого урока соответствует требованиям ФГОС СОО и реализует в полной мере </a:t>
            </a:r>
            <a:r>
              <a:rPr lang="ru-RU" i="1" dirty="0" err="1" smtClean="0"/>
              <a:t>метапредметные</a:t>
            </a:r>
            <a:r>
              <a:rPr lang="ru-RU" i="1" dirty="0" smtClean="0"/>
              <a:t> связи</a:t>
            </a:r>
            <a:endParaRPr lang="ru-RU" dirty="0"/>
          </a:p>
        </p:txBody>
      </p:sp>
      <p:pic>
        <p:nvPicPr>
          <p:cNvPr id="2051" name="Picture 3" descr="C:\Users\Валера\Downloads\slide-1 (1).jpg"/>
          <p:cNvPicPr>
            <a:picLocks noGrp="1" noChangeAspect="1" noChangeArrowheads="1"/>
          </p:cNvPicPr>
          <p:nvPr>
            <p:ph sz="half" idx="1"/>
          </p:nvPr>
        </p:nvPicPr>
        <p:blipFill>
          <a:blip r:embed="rId2" cstate="print"/>
          <a:stretch>
            <a:fillRect/>
          </a:stretch>
        </p:blipFill>
        <p:spPr bwMode="auto">
          <a:xfrm>
            <a:off x="3575050" y="1285196"/>
            <a:ext cx="5111750" cy="382882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1570186"/>
          </a:xfrm>
        </p:spPr>
        <p:txBody>
          <a:bodyPr>
            <a:normAutofit fontScale="90000"/>
          </a:bodyPr>
          <a:lstStyle/>
          <a:p>
            <a:r>
              <a:rPr lang="ru-RU" i="1" dirty="0" smtClean="0"/>
              <a:t>     </a:t>
            </a:r>
            <a:r>
              <a:rPr lang="ru-RU" sz="1800" i="1" dirty="0" smtClean="0"/>
              <a:t>Практика показала, что если использование нестандартных форм уроков, </a:t>
            </a:r>
            <a:r>
              <a:rPr lang="ru-RU" sz="1800" i="1" dirty="0" smtClean="0">
                <a:solidFill>
                  <a:srgbClr val="C00000"/>
                </a:solidFill>
              </a:rPr>
              <a:t>отражающих </a:t>
            </a:r>
            <a:r>
              <a:rPr lang="ru-RU" sz="1800" i="1" dirty="0" err="1" smtClean="0">
                <a:solidFill>
                  <a:srgbClr val="C00000"/>
                </a:solidFill>
              </a:rPr>
              <a:t>метапредметные</a:t>
            </a:r>
            <a:r>
              <a:rPr lang="ru-RU" sz="1800" i="1" dirty="0" smtClean="0">
                <a:solidFill>
                  <a:srgbClr val="C00000"/>
                </a:solidFill>
              </a:rPr>
              <a:t>  связи</a:t>
            </a:r>
            <a:r>
              <a:rPr lang="ru-RU" sz="1800" i="1" dirty="0" smtClean="0"/>
              <a:t>, носит не случайный, а систематический характер, тесно связанный с изучаемым материалом, то на фоне такой деятельности ученики легче будут понимать теоретический материал, </a:t>
            </a:r>
            <a:r>
              <a:rPr lang="ru-RU" dirty="0" smtClean="0"/>
              <a:t/>
            </a:r>
            <a:br>
              <a:rPr lang="ru-RU" dirty="0" smtClean="0"/>
            </a:br>
            <a:endParaRPr lang="ru-RU" dirty="0"/>
          </a:p>
        </p:txBody>
      </p:sp>
      <p:sp>
        <p:nvSpPr>
          <p:cNvPr id="6" name="Содержимое 5"/>
          <p:cNvSpPr>
            <a:spLocks noGrp="1"/>
          </p:cNvSpPr>
          <p:nvPr>
            <p:ph sz="half" idx="1"/>
          </p:nvPr>
        </p:nvSpPr>
        <p:spPr/>
        <p:txBody>
          <a:bodyPr>
            <a:normAutofit lnSpcReduction="10000"/>
          </a:bodyPr>
          <a:lstStyle/>
          <a:p>
            <a:r>
              <a:rPr lang="ru-RU" sz="2400" i="1" dirty="0" smtClean="0"/>
              <a:t>Нестандартные уроки лучше запоминаются, их особенно хорошо использовать на вводных и обобщающих уроках.  Но не стоит использовать их постоянно, потому что они хоть и интересны, но в некоторых случаях могут быть менее информативны и полезны.</a:t>
            </a:r>
            <a:endParaRPr lang="ru-RU" sz="2400" dirty="0" smtClean="0"/>
          </a:p>
          <a:p>
            <a:endParaRPr lang="ru-RU" dirty="0"/>
          </a:p>
        </p:txBody>
      </p:sp>
      <p:pic>
        <p:nvPicPr>
          <p:cNvPr id="3074" name="Picture 2" descr="C:\Users\Валера\Downloads\61530707f6518aeb4f4a05a8988c1f39.jpg"/>
          <p:cNvPicPr>
            <a:picLocks noGrp="1" noChangeAspect="1" noChangeArrowheads="1"/>
          </p:cNvPicPr>
          <p:nvPr>
            <p:ph sz="half" idx="2"/>
          </p:nvPr>
        </p:nvPicPr>
        <p:blipFill>
          <a:blip r:embed="rId2" cstate="print"/>
          <a:stretch>
            <a:fillRect/>
          </a:stretch>
        </p:blipFill>
        <p:spPr bwMode="auto">
          <a:xfrm>
            <a:off x="4648200" y="2348706"/>
            <a:ext cx="4038600" cy="30289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8206"/>
            <a:ext cx="9144702" cy="6866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7788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Риск возникновения техногенных чрезвычайных ситуаций в России</a:t>
            </a:r>
            <a:endParaRPr lang="ru-RU" dirty="0"/>
          </a:p>
        </p:txBody>
      </p:sp>
      <p:sp>
        <p:nvSpPr>
          <p:cNvPr id="4" name="Содержимое 3"/>
          <p:cNvSpPr>
            <a:spLocks noGrp="1"/>
          </p:cNvSpPr>
          <p:nvPr>
            <p:ph sz="half" idx="1"/>
          </p:nvPr>
        </p:nvSpPr>
        <p:spPr/>
        <p:txBody>
          <a:bodyPr>
            <a:normAutofit fontScale="62500" lnSpcReduction="20000"/>
          </a:bodyPr>
          <a:lstStyle/>
          <a:p>
            <a:r>
              <a:rPr lang="ru-RU" dirty="0" smtClean="0">
                <a:solidFill>
                  <a:srgbClr val="C00000"/>
                </a:solidFill>
              </a:rPr>
              <a:t>Сейчас насчитывается более трех тысяч шестисот химически опасных объектов, а сто сорок шесть городов с населением более ста тысяч человек расположены в зонах повышенной химической опасности. В их числе 3 600 объектов, имеющих значительные запасы аварийно химически опасных веществ (АХОВ), свыше 8 тысяч </a:t>
            </a:r>
            <a:r>
              <a:rPr lang="ru-RU" dirty="0" err="1" smtClean="0">
                <a:solidFill>
                  <a:srgbClr val="C00000"/>
                </a:solidFill>
              </a:rPr>
              <a:t>взрыво</a:t>
            </a:r>
            <a:r>
              <a:rPr lang="ru-RU" dirty="0" smtClean="0">
                <a:solidFill>
                  <a:srgbClr val="C00000"/>
                </a:solidFill>
              </a:rPr>
              <a:t>- и пожароопасных объектов, 10 АЭС с 30 ядерными энергетическими установками, 113 исследовательских ядерных установок, 12 предприятий ядерного топливного цикла, 16 специальных комбинатов по переработке и захоронению радиоактивных отходов.</a:t>
            </a:r>
            <a:endParaRPr lang="ru-RU" dirty="0">
              <a:solidFill>
                <a:srgbClr val="C00000"/>
              </a:solidFill>
            </a:endParaRPr>
          </a:p>
        </p:txBody>
      </p:sp>
      <p:sp>
        <p:nvSpPr>
          <p:cNvPr id="5" name="Содержимое 4"/>
          <p:cNvSpPr>
            <a:spLocks noGrp="1"/>
          </p:cNvSpPr>
          <p:nvPr>
            <p:ph sz="half" idx="2"/>
          </p:nvPr>
        </p:nvSpPr>
        <p:spPr/>
        <p:txBody>
          <a:bodyPr>
            <a:normAutofit fontScale="62500" lnSpcReduction="20000"/>
          </a:bodyPr>
          <a:lstStyle/>
          <a:p>
            <a:r>
              <a:rPr lang="ru-RU" sz="3200" i="1" dirty="0" smtClean="0">
                <a:solidFill>
                  <a:schemeClr val="accent5">
                    <a:lumMod val="50000"/>
                  </a:schemeClr>
                </a:solidFill>
              </a:rPr>
              <a:t>Преподавание химии призвано не только осмыслить глубокие научные понятия , но и заложить основы  таких знаний, которые способствуют выработке грамотного безопасного поведения, преодолению характерных для нашего времени иррациональных крайностей  сознания: от мистических предрассудков до неконструктивной технофобии и </a:t>
            </a:r>
            <a:r>
              <a:rPr lang="ru-RU" sz="3200" i="1" dirty="0" err="1" smtClean="0">
                <a:solidFill>
                  <a:schemeClr val="accent5">
                    <a:lumMod val="50000"/>
                  </a:schemeClr>
                </a:solidFill>
              </a:rPr>
              <a:t>хемофобии</a:t>
            </a:r>
            <a:r>
              <a:rPr lang="ru-RU" sz="3200" i="1" dirty="0" smtClean="0">
                <a:solidFill>
                  <a:schemeClr val="accent5">
                    <a:lumMod val="50000"/>
                  </a:schemeClr>
                </a:solidFill>
              </a:rPr>
              <a:t>. </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pPr algn="ctr"/>
            <a:r>
              <a:rPr lang="ru-RU" b="1" dirty="0" smtClean="0">
                <a:solidFill>
                  <a:srgbClr val="FF0000"/>
                </a:solidFill>
              </a:rPr>
              <a:t>Классификация аварий и катастроф</a:t>
            </a:r>
            <a:endParaRPr lang="ru-RU" b="1" dirty="0">
              <a:solidFill>
                <a:srgbClr val="FF0000"/>
              </a:solidFill>
            </a:endParaRPr>
          </a:p>
        </p:txBody>
      </p:sp>
      <p:sp>
        <p:nvSpPr>
          <p:cNvPr id="3" name="Содержимое 2"/>
          <p:cNvSpPr>
            <a:spLocks noGrp="1"/>
          </p:cNvSpPr>
          <p:nvPr>
            <p:ph idx="1"/>
          </p:nvPr>
        </p:nvSpPr>
        <p:spPr>
          <a:xfrm>
            <a:off x="457200" y="1600200"/>
            <a:ext cx="8382000" cy="5257800"/>
          </a:xfrm>
        </p:spPr>
        <p:txBody>
          <a:bodyPr>
            <a:normAutofit fontScale="62500" lnSpcReduction="20000"/>
          </a:bodyPr>
          <a:lstStyle/>
          <a:p>
            <a:r>
              <a:rPr lang="ru-RU" sz="3800" dirty="0" smtClean="0"/>
              <a:t>Транспортные аварии</a:t>
            </a:r>
          </a:p>
          <a:p>
            <a:r>
              <a:rPr lang="ru-RU" sz="3800" dirty="0" smtClean="0"/>
              <a:t>Пожары и взрывы</a:t>
            </a:r>
          </a:p>
          <a:p>
            <a:r>
              <a:rPr lang="ru-RU" sz="3800" dirty="0" smtClean="0"/>
              <a:t>Аварии с выбросом (угрозой выброса) аварийно химически опасных веществ (АХОВ)</a:t>
            </a:r>
          </a:p>
          <a:p>
            <a:r>
              <a:rPr lang="ru-RU" sz="3800" dirty="0" smtClean="0"/>
              <a:t>Аварии с выбросом (угрозой выброса) радиоактивных веществ</a:t>
            </a:r>
          </a:p>
          <a:p>
            <a:r>
              <a:rPr lang="ru-RU" sz="3800" dirty="0" smtClean="0"/>
              <a:t>Аварии с выбросом (угрозой выброса) биологически опасных веществ</a:t>
            </a:r>
          </a:p>
          <a:p>
            <a:r>
              <a:rPr lang="ru-RU" sz="3800" dirty="0" smtClean="0"/>
              <a:t>Внезапные обрушения зданий и сооружений</a:t>
            </a:r>
          </a:p>
          <a:p>
            <a:r>
              <a:rPr lang="ru-RU" sz="3800" dirty="0" smtClean="0"/>
              <a:t>Аварии на электроэнергетических системах и коммунальных системах жизнеобеспечения</a:t>
            </a:r>
          </a:p>
          <a:p>
            <a:r>
              <a:rPr lang="ru-RU" sz="3800" dirty="0" smtClean="0"/>
              <a:t>Аварии на промышленных очистных сооружениях</a:t>
            </a:r>
          </a:p>
          <a:p>
            <a:r>
              <a:rPr lang="ru-RU" sz="3800" dirty="0" smtClean="0"/>
              <a:t>Гидродинамические аварии (прорыв плотин, прорыв дамб)</a:t>
            </a:r>
          </a:p>
          <a:p>
            <a:endParaRPr lang="ru-RU" sz="3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err="1" smtClean="0">
                <a:solidFill>
                  <a:srgbClr val="C00000"/>
                </a:solidFill>
              </a:rPr>
              <a:t>Метапредметные</a:t>
            </a:r>
            <a:r>
              <a:rPr lang="ru-RU" dirty="0" smtClean="0">
                <a:solidFill>
                  <a:srgbClr val="C00000"/>
                </a:solidFill>
              </a:rPr>
              <a:t> связи уроков химии </a:t>
            </a:r>
            <a:r>
              <a:rPr lang="ru-RU" dirty="0" err="1" smtClean="0">
                <a:solidFill>
                  <a:srgbClr val="C00000"/>
                </a:solidFill>
              </a:rPr>
              <a:t>иОБЖ</a:t>
            </a:r>
            <a:endParaRPr lang="ru-RU" dirty="0">
              <a:solidFill>
                <a:srgbClr val="C00000"/>
              </a:solidFill>
            </a:endParaRPr>
          </a:p>
        </p:txBody>
      </p:sp>
      <p:sp>
        <p:nvSpPr>
          <p:cNvPr id="5" name="Содержимое 4"/>
          <p:cNvSpPr>
            <a:spLocks noGrp="1"/>
          </p:cNvSpPr>
          <p:nvPr>
            <p:ph sz="half" idx="1"/>
          </p:nvPr>
        </p:nvSpPr>
        <p:spPr/>
        <p:txBody>
          <a:bodyPr>
            <a:normAutofit fontScale="70000" lnSpcReduction="20000"/>
          </a:bodyPr>
          <a:lstStyle/>
          <a:p>
            <a:r>
              <a:rPr lang="ru-RU" b="1" i="1" dirty="0" smtClean="0"/>
              <a:t>Смена целевых ориентиров в образовании обусловила необходимость серьёзных изменений как в содержании, так и в технологии образовательной деятельности, поэтому всё чаще в профессиональном словаре современного педагога появляются такие понятия, как «</a:t>
            </a:r>
            <a:r>
              <a:rPr lang="ru-RU" b="1" i="1" dirty="0" err="1" smtClean="0"/>
              <a:t>метапредмет</a:t>
            </a:r>
            <a:r>
              <a:rPr lang="ru-RU" b="1" i="1" dirty="0" smtClean="0"/>
              <a:t>», «</a:t>
            </a:r>
            <a:r>
              <a:rPr lang="ru-RU" b="1" i="1" dirty="0" err="1" smtClean="0"/>
              <a:t>метапредметное</a:t>
            </a:r>
            <a:r>
              <a:rPr lang="ru-RU" b="1" i="1" dirty="0" smtClean="0"/>
              <a:t> обучение», «</a:t>
            </a:r>
            <a:r>
              <a:rPr lang="ru-RU" b="1" i="1" dirty="0" err="1" smtClean="0"/>
              <a:t>метапредметный</a:t>
            </a:r>
            <a:r>
              <a:rPr lang="ru-RU" b="1" i="1" dirty="0" smtClean="0"/>
              <a:t> подход», «</a:t>
            </a:r>
            <a:r>
              <a:rPr lang="ru-RU" b="1" i="1" dirty="0" err="1" smtClean="0"/>
              <a:t>метадеятельность</a:t>
            </a:r>
            <a:r>
              <a:rPr lang="ru-RU" b="1" i="1" dirty="0" smtClean="0"/>
              <a:t>», «</a:t>
            </a:r>
            <a:r>
              <a:rPr lang="ru-RU" b="1" i="1" dirty="0" err="1" smtClean="0"/>
              <a:t>надпредметная</a:t>
            </a:r>
            <a:r>
              <a:rPr lang="ru-RU" b="1" i="1" dirty="0" smtClean="0"/>
              <a:t> программа».</a:t>
            </a:r>
            <a:endParaRPr lang="ru-RU" dirty="0"/>
          </a:p>
        </p:txBody>
      </p:sp>
      <p:sp>
        <p:nvSpPr>
          <p:cNvPr id="6" name="Содержимое 5"/>
          <p:cNvSpPr>
            <a:spLocks noGrp="1"/>
          </p:cNvSpPr>
          <p:nvPr>
            <p:ph sz="half" idx="2"/>
          </p:nvPr>
        </p:nvSpPr>
        <p:spPr/>
        <p:txBody>
          <a:bodyPr>
            <a:normAutofit fontScale="70000" lnSpcReduction="20000"/>
          </a:bodyPr>
          <a:lstStyle/>
          <a:p>
            <a:r>
              <a:rPr lang="ru-RU" dirty="0" smtClean="0"/>
              <a:t>Результатом такого обучения является развитие мышления, понимания, коммуникации, рефлексии, действия, то есть всем арсеналом средств, позволяющих человеку успешно учиться в течение всей жизни, реализуя идею непрерывного образования и соответствуя вызовам XXI века.</a:t>
            </a:r>
            <a:br>
              <a:rPr lang="ru-RU" dirty="0" smtClean="0"/>
            </a:br>
            <a:r>
              <a:rPr lang="ru-RU" dirty="0" smtClean="0"/>
              <a:t>Учителя химии знают , что значительная часть чрезвычайных ситуаций, возникающих в самых различных областях (от бытовых до чрезвычайных) имеет по преимуществу химический характер</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23528" y="404664"/>
            <a:ext cx="8382000" cy="1152128"/>
          </a:xfrm>
        </p:spPr>
        <p:txBody>
          <a:bodyPr>
            <a:normAutofit fontScale="90000"/>
          </a:bodyPr>
          <a:lstStyle/>
          <a:p>
            <a:pPr eaLnBrk="1" hangingPunct="1"/>
            <a:r>
              <a:rPr lang="ru-RU" altLang="zh-CN" sz="3600" b="1" dirty="0" err="1" smtClean="0">
                <a:solidFill>
                  <a:srgbClr val="C00000"/>
                </a:solidFill>
                <a:cs typeface="华文新魏"/>
              </a:rPr>
              <a:t>Метапредметные</a:t>
            </a:r>
            <a:r>
              <a:rPr lang="ru-RU" altLang="zh-CN" sz="3600" b="1" dirty="0" smtClean="0">
                <a:solidFill>
                  <a:srgbClr val="C00000"/>
                </a:solidFill>
                <a:cs typeface="华文新魏"/>
              </a:rPr>
              <a:t> связи уроков включают в себя: </a:t>
            </a:r>
            <a:endParaRPr lang="ru-RU" altLang="ru-RU" sz="4000" dirty="0" smtClean="0">
              <a:solidFill>
                <a:srgbClr val="C00000"/>
              </a:solidFill>
            </a:endParaRPr>
          </a:p>
        </p:txBody>
      </p:sp>
      <p:sp>
        <p:nvSpPr>
          <p:cNvPr id="14338" name="Rectangle 3"/>
          <p:cNvSpPr>
            <a:spLocks noGrp="1" noChangeArrowheads="1"/>
          </p:cNvSpPr>
          <p:nvPr>
            <p:ph idx="1"/>
          </p:nvPr>
        </p:nvSpPr>
        <p:spPr>
          <a:xfrm>
            <a:off x="381000" y="457200"/>
            <a:ext cx="8610600" cy="6019800"/>
          </a:xfrm>
        </p:spPr>
        <p:txBody>
          <a:bodyPr>
            <a:normAutofit fontScale="92500" lnSpcReduction="10000"/>
          </a:bodyPr>
          <a:lstStyle/>
          <a:p>
            <a:pPr indent="449263" eaLnBrk="1" hangingPunct="1">
              <a:lnSpc>
                <a:spcPct val="115000"/>
              </a:lnSpc>
              <a:spcAft>
                <a:spcPts val="1000"/>
              </a:spcAft>
            </a:pPr>
            <a:endParaRPr lang="ru-RU" altLang="ru-RU" sz="2000" b="1" dirty="0" smtClean="0">
              <a:solidFill>
                <a:schemeClr val="bg1"/>
              </a:solidFill>
              <a:latin typeface="Times New Roman" pitchFamily="18" charset="0"/>
              <a:ea typeface="Calibri" pitchFamily="34" charset="0"/>
              <a:cs typeface="Times New Roman" pitchFamily="18" charset="0"/>
            </a:endParaRPr>
          </a:p>
          <a:p>
            <a:pPr indent="449263" eaLnBrk="1" hangingPunct="1">
              <a:lnSpc>
                <a:spcPct val="115000"/>
              </a:lnSpc>
              <a:spcAft>
                <a:spcPts val="1000"/>
              </a:spcAft>
            </a:pPr>
            <a:endParaRPr lang="ru-RU" altLang="ru-RU" sz="2000" b="1" dirty="0" smtClean="0">
              <a:solidFill>
                <a:schemeClr val="bg1"/>
              </a:solidFill>
              <a:latin typeface="Times New Roman" pitchFamily="18" charset="0"/>
              <a:ea typeface="Calibri" pitchFamily="34" charset="0"/>
              <a:cs typeface="Times New Roman" pitchFamily="18" charset="0"/>
            </a:endParaRPr>
          </a:p>
          <a:p>
            <a:pPr indent="449263" eaLnBrk="1" hangingPunct="1">
              <a:lnSpc>
                <a:spcPct val="115000"/>
              </a:lnSpc>
              <a:spcAft>
                <a:spcPts val="1000"/>
              </a:spcAft>
            </a:pPr>
            <a:r>
              <a:rPr lang="ru-RU" altLang="ru-RU" sz="2000" b="1" dirty="0" smtClean="0">
                <a:solidFill>
                  <a:schemeClr val="bg1"/>
                </a:solidFill>
                <a:latin typeface="Times New Roman" pitchFamily="18" charset="0"/>
                <a:ea typeface="Calibri" pitchFamily="34" charset="0"/>
                <a:cs typeface="Times New Roman" pitchFamily="18" charset="0"/>
              </a:rPr>
              <a:t>Метазнания - знания о знании, о том, как оно устроено и структурировано; знания о получении знаний, т.е. приёмы и методы познания (когнитивные умения) и о возможностях работы с ним. </a:t>
            </a:r>
            <a:endParaRPr lang="ru-RU" altLang="ru-RU" sz="2000" b="1" dirty="0" smtClean="0">
              <a:solidFill>
                <a:schemeClr val="bg1"/>
              </a:solidFill>
              <a:latin typeface="Calibri" pitchFamily="34" charset="0"/>
              <a:ea typeface="Calibri" pitchFamily="34" charset="0"/>
              <a:cs typeface="Times New Roman" pitchFamily="18" charset="0"/>
            </a:endParaRPr>
          </a:p>
          <a:p>
            <a:pPr indent="449263" eaLnBrk="1" hangingPunct="1">
              <a:lnSpc>
                <a:spcPct val="115000"/>
              </a:lnSpc>
              <a:spcAft>
                <a:spcPts val="1000"/>
              </a:spcAft>
            </a:pPr>
            <a:r>
              <a:rPr lang="ru-RU" altLang="ru-RU" sz="2000" b="1" dirty="0" smtClean="0">
                <a:solidFill>
                  <a:schemeClr val="tx1"/>
                </a:solidFill>
                <a:latin typeface="Times New Roman" pitchFamily="18" charset="0"/>
                <a:ea typeface="Calibri" pitchFamily="34" charset="0"/>
                <a:cs typeface="Times New Roman" pitchFamily="18" charset="0"/>
              </a:rPr>
              <a:t>     </a:t>
            </a:r>
            <a:r>
              <a:rPr lang="ru-RU" altLang="ru-RU" sz="2000" b="1" dirty="0" err="1" smtClean="0">
                <a:solidFill>
                  <a:schemeClr val="tx1"/>
                </a:solidFill>
                <a:latin typeface="Times New Roman" pitchFamily="18" charset="0"/>
                <a:ea typeface="Calibri" pitchFamily="34" charset="0"/>
                <a:cs typeface="Times New Roman" pitchFamily="18" charset="0"/>
              </a:rPr>
              <a:t>Метаспособы</a:t>
            </a:r>
            <a:r>
              <a:rPr lang="ru-RU" altLang="ru-RU" sz="2000" b="1" dirty="0" smtClean="0">
                <a:solidFill>
                  <a:schemeClr val="tx1"/>
                </a:solidFill>
                <a:latin typeface="Times New Roman" pitchFamily="18" charset="0"/>
                <a:ea typeface="Calibri" pitchFamily="34" charset="0"/>
                <a:cs typeface="Times New Roman" pitchFamily="18" charset="0"/>
              </a:rPr>
              <a:t> - методы, с помощью которых человек открывает новые способы решения задач, строит нестереотипные планы и программы, позволяющие отыскать содержательные способы решения задач.</a:t>
            </a:r>
            <a:endParaRPr lang="ru-RU" altLang="ru-RU" sz="2000" b="1" dirty="0" smtClean="0">
              <a:solidFill>
                <a:schemeClr val="tx1"/>
              </a:solidFill>
              <a:latin typeface="Calibri" pitchFamily="34" charset="0"/>
              <a:ea typeface="Calibri" pitchFamily="34" charset="0"/>
              <a:cs typeface="Times New Roman" pitchFamily="18" charset="0"/>
            </a:endParaRPr>
          </a:p>
          <a:p>
            <a:pPr indent="449263" algn="just" eaLnBrk="1" hangingPunct="1">
              <a:lnSpc>
                <a:spcPct val="115000"/>
              </a:lnSpc>
              <a:spcAft>
                <a:spcPts val="1000"/>
              </a:spcAft>
            </a:pPr>
            <a:r>
              <a:rPr lang="ru-RU" altLang="ru-RU" sz="2000" b="1" dirty="0" smtClean="0">
                <a:solidFill>
                  <a:schemeClr val="tx1"/>
                </a:solidFill>
                <a:latin typeface="Times New Roman" pitchFamily="18" charset="0"/>
                <a:ea typeface="Calibri" pitchFamily="34" charset="0"/>
                <a:cs typeface="Times New Roman" pitchFamily="18" charset="0"/>
              </a:rPr>
              <a:t>      </a:t>
            </a:r>
            <a:r>
              <a:rPr lang="ru-RU" altLang="ru-RU" sz="2000" b="1" dirty="0" err="1" smtClean="0">
                <a:solidFill>
                  <a:schemeClr val="tx1"/>
                </a:solidFill>
                <a:latin typeface="Times New Roman" pitchFamily="18" charset="0"/>
                <a:ea typeface="Calibri" pitchFamily="34" charset="0"/>
                <a:cs typeface="Times New Roman" pitchFamily="18" charset="0"/>
              </a:rPr>
              <a:t>Метаумения</a:t>
            </a:r>
            <a:r>
              <a:rPr lang="ru-RU" altLang="ru-RU" sz="2000" b="1" dirty="0" smtClean="0">
                <a:solidFill>
                  <a:schemeClr val="tx1"/>
                </a:solidFill>
                <a:latin typeface="Times New Roman" pitchFamily="18" charset="0"/>
                <a:ea typeface="Calibri" pitchFamily="34" charset="0"/>
                <a:cs typeface="Times New Roman" pitchFamily="18" charset="0"/>
              </a:rPr>
              <a:t> - присвоенные </a:t>
            </a:r>
            <a:r>
              <a:rPr lang="ru-RU" altLang="ru-RU" sz="2000" b="1" dirty="0" err="1" smtClean="0">
                <a:solidFill>
                  <a:schemeClr val="tx1"/>
                </a:solidFill>
                <a:latin typeface="Times New Roman" pitchFamily="18" charset="0"/>
                <a:ea typeface="Calibri" pitchFamily="34" charset="0"/>
                <a:cs typeface="Times New Roman" pitchFamily="18" charset="0"/>
              </a:rPr>
              <a:t>метаспособы</a:t>
            </a:r>
            <a:r>
              <a:rPr lang="ru-RU" altLang="ru-RU" sz="2000" b="1" dirty="0" smtClean="0">
                <a:solidFill>
                  <a:schemeClr val="tx1"/>
                </a:solidFill>
                <a:latin typeface="Times New Roman" pitchFamily="18" charset="0"/>
                <a:ea typeface="Calibri" pitchFamily="34" charset="0"/>
                <a:cs typeface="Times New Roman" pitchFamily="18" charset="0"/>
              </a:rPr>
              <a:t>, </a:t>
            </a:r>
            <a:r>
              <a:rPr lang="ru-RU" altLang="ru-RU" sz="2000" b="1" dirty="0" err="1" smtClean="0">
                <a:solidFill>
                  <a:schemeClr val="tx1"/>
                </a:solidFill>
                <a:latin typeface="Times New Roman" pitchFamily="18" charset="0"/>
                <a:ea typeface="Calibri" pitchFamily="34" charset="0"/>
                <a:cs typeface="Times New Roman" pitchFamily="18" charset="0"/>
              </a:rPr>
              <a:t>общеучебные</a:t>
            </a:r>
            <a:r>
              <a:rPr lang="ru-RU" altLang="ru-RU" sz="2000" b="1" dirty="0" smtClean="0">
                <a:solidFill>
                  <a:schemeClr val="tx1"/>
                </a:solidFill>
                <a:latin typeface="Times New Roman" pitchFamily="18" charset="0"/>
                <a:ea typeface="Calibri" pitchFamily="34" charset="0"/>
                <a:cs typeface="Times New Roman" pitchFamily="18" charset="0"/>
              </a:rPr>
              <a:t>, междисциплинарные (</a:t>
            </a:r>
            <a:r>
              <a:rPr lang="ru-RU" altLang="ru-RU" sz="2000" b="1" dirty="0" err="1" smtClean="0">
                <a:solidFill>
                  <a:schemeClr val="tx1"/>
                </a:solidFill>
                <a:latin typeface="Times New Roman" pitchFamily="18" charset="0"/>
                <a:ea typeface="Calibri" pitchFamily="34" charset="0"/>
                <a:cs typeface="Times New Roman" pitchFamily="18" charset="0"/>
              </a:rPr>
              <a:t>надпредметные</a:t>
            </a:r>
            <a:r>
              <a:rPr lang="ru-RU" altLang="ru-RU" sz="2000" b="1" dirty="0" smtClean="0">
                <a:solidFill>
                  <a:schemeClr val="tx1"/>
                </a:solidFill>
                <a:latin typeface="Times New Roman" pitchFamily="18" charset="0"/>
                <a:ea typeface="Calibri" pitchFamily="34" charset="0"/>
                <a:cs typeface="Times New Roman" pitchFamily="18" charset="0"/>
              </a:rPr>
              <a:t>) познавательные умения и навыки.</a:t>
            </a:r>
            <a:endParaRPr lang="ru-RU" altLang="ru-RU" sz="2000" b="1" dirty="0" smtClean="0">
              <a:solidFill>
                <a:schemeClr val="tx1"/>
              </a:solidFill>
              <a:latin typeface="Calibri" pitchFamily="34" charset="0"/>
              <a:ea typeface="Calibri" pitchFamily="34" charset="0"/>
              <a:cs typeface="Times New Roman" pitchFamily="18" charset="0"/>
            </a:endParaRPr>
          </a:p>
          <a:p>
            <a:pPr indent="449263" eaLnBrk="1" hangingPunct="1">
              <a:lnSpc>
                <a:spcPct val="115000"/>
              </a:lnSpc>
              <a:spcAft>
                <a:spcPts val="1000"/>
              </a:spcAft>
            </a:pPr>
            <a:r>
              <a:rPr lang="ru-RU" altLang="ru-RU" sz="2000" b="1" dirty="0" smtClean="0">
                <a:solidFill>
                  <a:schemeClr val="tx1"/>
                </a:solidFill>
                <a:latin typeface="Times New Roman" pitchFamily="18" charset="0"/>
                <a:ea typeface="Calibri" pitchFamily="34" charset="0"/>
                <a:cs typeface="Times New Roman" pitchFamily="18" charset="0"/>
              </a:rPr>
              <a:t>- навыки переработки информации</a:t>
            </a:r>
            <a:endParaRPr lang="ru-RU" altLang="ru-RU" sz="2000" b="1" dirty="0" smtClean="0">
              <a:solidFill>
                <a:schemeClr val="tx1"/>
              </a:solidFill>
              <a:latin typeface="Calibri" pitchFamily="34" charset="0"/>
              <a:ea typeface="Calibri" pitchFamily="34" charset="0"/>
              <a:cs typeface="Times New Roman" pitchFamily="18" charset="0"/>
            </a:endParaRPr>
          </a:p>
          <a:p>
            <a:pPr indent="449263" eaLnBrk="1" hangingPunct="1">
              <a:lnSpc>
                <a:spcPct val="115000"/>
              </a:lnSpc>
              <a:spcAft>
                <a:spcPts val="1000"/>
              </a:spcAft>
            </a:pPr>
            <a:r>
              <a:rPr lang="ru-RU" altLang="ru-RU" sz="2000" b="1" dirty="0" smtClean="0">
                <a:solidFill>
                  <a:schemeClr val="tx1"/>
                </a:solidFill>
                <a:latin typeface="Times New Roman" pitchFamily="18" charset="0"/>
                <a:ea typeface="Calibri" pitchFamily="34" charset="0"/>
                <a:cs typeface="Times New Roman" pitchFamily="18" charset="0"/>
              </a:rPr>
              <a:t>- критическое мышление</a:t>
            </a:r>
            <a:endParaRPr lang="ru-RU" altLang="ru-RU" sz="2000" b="1" dirty="0" smtClean="0">
              <a:solidFill>
                <a:schemeClr val="tx1"/>
              </a:solidFill>
              <a:latin typeface="Calibri" pitchFamily="34" charset="0"/>
              <a:ea typeface="Calibri" pitchFamily="34" charset="0"/>
              <a:cs typeface="Times New Roman" pitchFamily="18" charset="0"/>
            </a:endParaRPr>
          </a:p>
          <a:p>
            <a:pPr indent="449263" eaLnBrk="1" hangingPunct="1">
              <a:lnSpc>
                <a:spcPct val="115000"/>
              </a:lnSpc>
              <a:spcAft>
                <a:spcPts val="1000"/>
              </a:spcAft>
            </a:pPr>
            <a:r>
              <a:rPr lang="ru-RU" altLang="ru-RU" sz="2000" b="1" dirty="0" smtClean="0">
                <a:solidFill>
                  <a:schemeClr val="tx1"/>
                </a:solidFill>
                <a:latin typeface="Times New Roman" pitchFamily="18" charset="0"/>
                <a:ea typeface="Calibri" pitchFamily="34" charset="0"/>
                <a:cs typeface="Times New Roman" pitchFamily="18" charset="0"/>
              </a:rPr>
              <a:t>- творческое мышление</a:t>
            </a:r>
            <a:endParaRPr lang="ru-RU" altLang="ru-RU" sz="2000" b="1" dirty="0" smtClean="0">
              <a:solidFill>
                <a:schemeClr val="tx1"/>
              </a:solidFill>
              <a:latin typeface="Calibri" pitchFamily="34" charset="0"/>
              <a:ea typeface="Calibri" pitchFamily="34" charset="0"/>
              <a:cs typeface="Times New Roman" pitchFamily="18" charset="0"/>
            </a:endParaRPr>
          </a:p>
        </p:txBody>
      </p:sp>
      <p:pic>
        <p:nvPicPr>
          <p:cNvPr id="14340" name="Picture 4"/>
          <p:cNvPicPr>
            <a:picLocks noChangeAspect="1" noChangeArrowheads="1"/>
          </p:cNvPicPr>
          <p:nvPr/>
        </p:nvPicPr>
        <p:blipFill>
          <a:blip r:embed="rId2" cstate="print"/>
          <a:srcRect/>
          <a:stretch>
            <a:fillRect/>
          </a:stretch>
        </p:blipFill>
        <p:spPr bwMode="auto">
          <a:xfrm>
            <a:off x="7010400" y="4403725"/>
            <a:ext cx="1981200" cy="232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Заголовок 1"/>
          <p:cNvSpPr>
            <a:spLocks noGrp="1"/>
          </p:cNvSpPr>
          <p:nvPr>
            <p:ph type="title"/>
          </p:nvPr>
        </p:nvSpPr>
        <p:spPr/>
        <p:txBody>
          <a:bodyPr/>
          <a:lstStyle/>
          <a:p>
            <a:pPr eaLnBrk="1" hangingPunct="1"/>
            <a:endParaRPr lang="ru-RU" altLang="ru-RU" smtClean="0"/>
          </a:p>
        </p:txBody>
      </p:sp>
      <p:sp>
        <p:nvSpPr>
          <p:cNvPr id="20482" name="Объект 2"/>
          <p:cNvSpPr>
            <a:spLocks noGrp="1"/>
          </p:cNvSpPr>
          <p:nvPr>
            <p:ph idx="1"/>
          </p:nvPr>
        </p:nvSpPr>
        <p:spPr>
          <a:xfrm>
            <a:off x="241300" y="2674938"/>
            <a:ext cx="8597900" cy="3451225"/>
          </a:xfrm>
        </p:spPr>
        <p:txBody>
          <a:bodyPr>
            <a:normAutofit fontScale="92500" lnSpcReduction="10000"/>
          </a:bodyPr>
          <a:lstStyle/>
          <a:p>
            <a:pPr indent="0" eaLnBrk="1" hangingPunct="1">
              <a:lnSpc>
                <a:spcPct val="95000"/>
              </a:lnSpc>
              <a:spcAft>
                <a:spcPts val="1000"/>
              </a:spcAft>
              <a:buFont typeface="Symbol" pitchFamily="18" charset="2"/>
              <a:buNone/>
            </a:pPr>
            <a:r>
              <a:rPr lang="ru-RU" altLang="ru-RU" sz="2000" b="1" dirty="0" smtClean="0">
                <a:solidFill>
                  <a:srgbClr val="FFC000"/>
                </a:solidFill>
                <a:latin typeface="Times New Roman" pitchFamily="18" charset="0"/>
                <a:cs typeface="Times New Roman" pitchFamily="18" charset="0"/>
              </a:rPr>
              <a:t>В любой деятельности человек ставит перед собой вопросы и ищет на них ответы:</a:t>
            </a:r>
            <a:endParaRPr lang="ru-RU" altLang="ru-RU" sz="2000" b="1" dirty="0" smtClean="0">
              <a:solidFill>
                <a:srgbClr val="FFC000"/>
              </a:solidFill>
              <a:latin typeface="Calibri" pitchFamily="34" charset="0"/>
              <a:ea typeface="Calibri" pitchFamily="34" charset="0"/>
              <a:cs typeface="Times New Roman" pitchFamily="18" charset="0"/>
            </a:endParaRPr>
          </a:p>
          <a:p>
            <a:pPr indent="0" eaLnBrk="1" hangingPunct="1">
              <a:lnSpc>
                <a:spcPct val="95000"/>
              </a:lnSpc>
              <a:buSzPts val="1000"/>
              <a:buFont typeface="Symbol" pitchFamily="18" charset="2"/>
              <a:buChar char=""/>
            </a:pPr>
            <a:r>
              <a:rPr lang="ru-RU" altLang="ru-RU" sz="2000" b="1" dirty="0" smtClean="0">
                <a:latin typeface="Times New Roman" pitchFamily="18" charset="0"/>
                <a:ea typeface="Calibri" pitchFamily="34" charset="0"/>
                <a:cs typeface="Times New Roman" pitchFamily="18" charset="0"/>
              </a:rPr>
              <a:t>что я делаю? (предмет деятельности)</a:t>
            </a:r>
            <a:endParaRPr lang="ru-RU" altLang="ru-RU" sz="2000" b="1" dirty="0" smtClean="0">
              <a:latin typeface="Calibri" pitchFamily="34" charset="0"/>
              <a:cs typeface="Calibri" pitchFamily="34" charset="0"/>
            </a:endParaRPr>
          </a:p>
          <a:p>
            <a:pPr indent="0" eaLnBrk="1" hangingPunct="1">
              <a:lnSpc>
                <a:spcPct val="95000"/>
              </a:lnSpc>
              <a:buSzPts val="1000"/>
              <a:buFont typeface="Symbol" pitchFamily="18" charset="2"/>
              <a:buChar char=""/>
            </a:pPr>
            <a:r>
              <a:rPr lang="ru-RU" altLang="ru-RU" sz="2000" b="1" dirty="0" smtClean="0">
                <a:latin typeface="Times New Roman" pitchFamily="18" charset="0"/>
                <a:cs typeface="Times New Roman" pitchFamily="18" charset="0"/>
              </a:rPr>
              <a:t>для чего я это делаю? (какова цель)</a:t>
            </a:r>
            <a:endParaRPr lang="ru-RU" altLang="ru-RU" sz="2000" b="1" dirty="0" smtClean="0">
              <a:latin typeface="Calibri" pitchFamily="34" charset="0"/>
              <a:cs typeface="Calibri" pitchFamily="34" charset="0"/>
            </a:endParaRPr>
          </a:p>
          <a:p>
            <a:pPr indent="0" eaLnBrk="1" hangingPunct="1">
              <a:lnSpc>
                <a:spcPct val="95000"/>
              </a:lnSpc>
              <a:buSzPts val="1000"/>
              <a:buFont typeface="Symbol" pitchFamily="18" charset="2"/>
              <a:buChar char=""/>
            </a:pPr>
            <a:r>
              <a:rPr lang="ru-RU" altLang="ru-RU" sz="2000" b="1" dirty="0" smtClean="0">
                <a:latin typeface="Times New Roman" pitchFamily="18" charset="0"/>
                <a:cs typeface="Times New Roman" pitchFamily="18" charset="0"/>
              </a:rPr>
              <a:t>как я это делаю? (алгоритмы, формы, методы)</a:t>
            </a:r>
            <a:endParaRPr lang="ru-RU" altLang="ru-RU" sz="2000" b="1" dirty="0" smtClean="0">
              <a:latin typeface="Calibri" pitchFamily="34" charset="0"/>
              <a:cs typeface="Calibri" pitchFamily="34" charset="0"/>
            </a:endParaRPr>
          </a:p>
          <a:p>
            <a:pPr indent="0" eaLnBrk="1" hangingPunct="1">
              <a:lnSpc>
                <a:spcPct val="95000"/>
              </a:lnSpc>
              <a:buSzPts val="1000"/>
              <a:buFont typeface="Symbol" pitchFamily="18" charset="2"/>
              <a:buChar char=""/>
            </a:pPr>
            <a:r>
              <a:rPr lang="ru-RU" altLang="ru-RU" sz="2000" b="1" dirty="0" smtClean="0">
                <a:latin typeface="Times New Roman" pitchFamily="18" charset="0"/>
                <a:cs typeface="Times New Roman" pitchFamily="18" charset="0"/>
              </a:rPr>
              <a:t>какой это дает результат?</a:t>
            </a:r>
            <a:endParaRPr lang="ru-RU" altLang="ru-RU" sz="2000" b="1" dirty="0" smtClean="0">
              <a:latin typeface="Calibri" pitchFamily="34" charset="0"/>
              <a:cs typeface="Calibri" pitchFamily="34" charset="0"/>
            </a:endParaRPr>
          </a:p>
          <a:p>
            <a:pPr indent="0" eaLnBrk="1" hangingPunct="1">
              <a:lnSpc>
                <a:spcPct val="95000"/>
              </a:lnSpc>
              <a:buSzPts val="1000"/>
              <a:buFont typeface="Symbol" pitchFamily="18" charset="2"/>
              <a:buChar char=""/>
            </a:pPr>
            <a:r>
              <a:rPr lang="ru-RU" altLang="ru-RU" sz="2000" b="1" dirty="0" smtClean="0">
                <a:latin typeface="Times New Roman" pitchFamily="18" charset="0"/>
                <a:cs typeface="Times New Roman" pitchFamily="18" charset="0"/>
              </a:rPr>
              <a:t>за счет чего этот результат достигнут?</a:t>
            </a:r>
            <a:endParaRPr lang="ru-RU" altLang="ru-RU" sz="2000" b="1" dirty="0" smtClean="0">
              <a:latin typeface="Calibri" pitchFamily="34" charset="0"/>
              <a:cs typeface="Calibri" pitchFamily="34" charset="0"/>
            </a:endParaRPr>
          </a:p>
          <a:p>
            <a:pPr indent="0" eaLnBrk="1" hangingPunct="1">
              <a:lnSpc>
                <a:spcPct val="95000"/>
              </a:lnSpc>
              <a:buSzPts val="1000"/>
              <a:buFont typeface="Symbol" pitchFamily="18" charset="2"/>
              <a:buNone/>
            </a:pPr>
            <a:r>
              <a:rPr lang="ru-RU" altLang="ru-RU" sz="2000" b="1" dirty="0" smtClean="0">
                <a:latin typeface="Times New Roman" pitchFamily="18" charset="0"/>
                <a:cs typeface="Times New Roman" pitchFamily="18" charset="0"/>
              </a:rPr>
              <a:t> </a:t>
            </a:r>
            <a:endParaRPr lang="ru-RU" altLang="ru-RU" sz="2000" b="1" dirty="0" smtClean="0">
              <a:latin typeface="Calibri" pitchFamily="34" charset="0"/>
              <a:cs typeface="Calibri" pitchFamily="34" charset="0"/>
            </a:endParaRPr>
          </a:p>
          <a:p>
            <a:pPr indent="0" eaLnBrk="1" hangingPunct="1">
              <a:lnSpc>
                <a:spcPct val="95000"/>
              </a:lnSpc>
              <a:buSzPts val="1000"/>
              <a:buFont typeface="Symbol" pitchFamily="18" charset="2"/>
              <a:buNone/>
            </a:pPr>
            <a:r>
              <a:rPr lang="ru-RU" altLang="ru-RU" sz="2000" b="1" dirty="0" smtClean="0">
                <a:solidFill>
                  <a:srgbClr val="FFFF00"/>
                </a:solidFill>
                <a:latin typeface="Times New Roman" pitchFamily="18" charset="0"/>
                <a:cs typeface="Times New Roman" pitchFamily="18" charset="0"/>
              </a:rPr>
              <a:t>Конечно, прежде всего мы работаем на результат.</a:t>
            </a:r>
            <a:endParaRPr lang="ru-RU" altLang="ru-RU" sz="2000" b="1" dirty="0" smtClean="0">
              <a:solidFill>
                <a:srgbClr val="FFFF00"/>
              </a:solidFill>
              <a:latin typeface="Calibri" pitchFamily="34" charset="0"/>
              <a:cs typeface="Calibri" pitchFamily="34" charset="0"/>
            </a:endParaRPr>
          </a:p>
          <a:p>
            <a:pPr indent="0" eaLnBrk="1" hangingPunct="1">
              <a:lnSpc>
                <a:spcPct val="80000"/>
              </a:lnSpc>
              <a:buFont typeface="Symbol" pitchFamily="18" charset="2"/>
              <a:buNone/>
            </a:pPr>
            <a:r>
              <a:rPr lang="ru-RU" altLang="ru-RU" sz="2000" dirty="0" smtClean="0">
                <a:solidFill>
                  <a:srgbClr val="000000"/>
                </a:solidFill>
                <a:latin typeface="Times New Roman" pitchFamily="18" charset="0"/>
                <a:cs typeface="Times New Roman" pitchFamily="18" charset="0"/>
              </a:rPr>
              <a:t/>
            </a:r>
            <a:br>
              <a:rPr lang="ru-RU" altLang="ru-RU" sz="2000" dirty="0" smtClean="0">
                <a:solidFill>
                  <a:srgbClr val="000000"/>
                </a:solidFill>
                <a:latin typeface="Times New Roman" pitchFamily="18" charset="0"/>
                <a:cs typeface="Times New Roman" pitchFamily="18" charset="0"/>
              </a:rPr>
            </a:br>
            <a:endParaRPr lang="ru-RU" altLang="ru-RU" sz="2000" dirty="0" smtClean="0"/>
          </a:p>
        </p:txBody>
      </p:sp>
      <p:pic>
        <p:nvPicPr>
          <p:cNvPr id="20484" name="Picture 4"/>
          <p:cNvPicPr>
            <a:picLocks noChangeAspect="1" noChangeArrowheads="1"/>
          </p:cNvPicPr>
          <p:nvPr/>
        </p:nvPicPr>
        <p:blipFill>
          <a:blip r:embed="rId2" cstate="print"/>
          <a:srcRect/>
          <a:stretch>
            <a:fillRect/>
          </a:stretch>
        </p:blipFill>
        <p:spPr bwMode="auto">
          <a:xfrm>
            <a:off x="241300" y="228600"/>
            <a:ext cx="87249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457200" y="228600"/>
            <a:ext cx="8382000" cy="5562600"/>
          </a:xfrm>
          <a:prstGeom prst="rect">
            <a:avLst/>
          </a:prstGeom>
        </p:spPr>
        <p:txBody>
          <a:bodyPr>
            <a:noAutofit/>
          </a:bodyPr>
          <a:lstStyle/>
          <a:p>
            <a:pPr marL="421200" indent="-385200">
              <a:buClr>
                <a:schemeClr val="accent1"/>
              </a:buClr>
              <a:buSzPct val="80000"/>
              <a:buFont typeface="Wingdings 2" pitchFamily="18" charset="2"/>
              <a:buChar char=""/>
            </a:pPr>
            <a:r>
              <a:rPr lang="ru-RU" sz="2800" b="1" dirty="0" smtClean="0">
                <a:solidFill>
                  <a:srgbClr val="C00000"/>
                </a:solidFill>
              </a:rPr>
              <a:t>ХИМИЧЕСКАЯ АВАРИЯ</a:t>
            </a:r>
            <a:r>
              <a:rPr lang="ru-RU" sz="2800" dirty="0" smtClean="0">
                <a:solidFill>
                  <a:srgbClr val="C00000"/>
                </a:solidFill>
              </a:rPr>
              <a:t> </a:t>
            </a:r>
            <a:r>
              <a:rPr lang="ru-RU" sz="2800" dirty="0" smtClean="0"/>
              <a:t>– это нарушение технологических процессов на производстве, повреждение трубопроводов, емкостей, хранилищ, транспортных средств, приводящее к выбросу аварийных химически опасных веществ (АХОВ) в атмосферу в количествах, представляющих опасность для жизни и здоровья людей, функционирования биосферы.</a:t>
            </a:r>
          </a:p>
          <a:p>
            <a:pPr>
              <a:buClr>
                <a:schemeClr val="accent1"/>
              </a:buClr>
              <a:buSzPct val="80000"/>
            </a:pPr>
            <a:endParaRPr lang="ru-RU" sz="2800" dirty="0" smtClean="0"/>
          </a:p>
        </p:txBody>
      </p:sp>
      <p:pic>
        <p:nvPicPr>
          <p:cNvPr id="30722" name="Picture 2" descr="https://pressa.tv/uploads/posts/2019-06/1559377429_pressa_tv_1.jpg"/>
          <p:cNvPicPr>
            <a:picLocks noChangeAspect="1" noChangeArrowheads="1"/>
          </p:cNvPicPr>
          <p:nvPr/>
        </p:nvPicPr>
        <p:blipFill>
          <a:blip r:embed="rId2" cstate="print"/>
          <a:srcRect/>
          <a:stretch>
            <a:fillRect/>
          </a:stretch>
        </p:blipFill>
        <p:spPr bwMode="auto">
          <a:xfrm>
            <a:off x="5281268" y="3962400"/>
            <a:ext cx="3862731" cy="2895600"/>
          </a:xfrm>
          <a:prstGeom prst="rect">
            <a:avLst/>
          </a:prstGeom>
          <a:noFill/>
        </p:spPr>
      </p:pic>
      <p:pic>
        <p:nvPicPr>
          <p:cNvPr id="30724" name="Picture 4" descr="https://ohranatryda.ru/wp-content/uploads/2019/08/2-promyshlennaja-avarija-s-pozharom.jpg"/>
          <p:cNvPicPr>
            <a:picLocks noChangeAspect="1" noChangeArrowheads="1"/>
          </p:cNvPicPr>
          <p:nvPr/>
        </p:nvPicPr>
        <p:blipFill>
          <a:blip r:embed="rId3" cstate="print"/>
          <a:srcRect/>
          <a:stretch>
            <a:fillRect/>
          </a:stretch>
        </p:blipFill>
        <p:spPr bwMode="auto">
          <a:xfrm>
            <a:off x="0" y="4191000"/>
            <a:ext cx="3998501" cy="2667000"/>
          </a:xfrm>
          <a:prstGeom prst="rect">
            <a:avLst/>
          </a:prstGeom>
          <a:noFill/>
        </p:spPr>
      </p:pic>
      <p:pic>
        <p:nvPicPr>
          <p:cNvPr id="30726" name="Picture 6" descr="https://kikonline.ru/wp-content/upload/2020/11/mchs-5.jpg"/>
          <p:cNvPicPr>
            <a:picLocks noChangeAspect="1" noChangeArrowheads="1"/>
          </p:cNvPicPr>
          <p:nvPr/>
        </p:nvPicPr>
        <p:blipFill>
          <a:blip r:embed="rId4" cstate="print"/>
          <a:srcRect/>
          <a:stretch>
            <a:fillRect/>
          </a:stretch>
        </p:blipFill>
        <p:spPr bwMode="auto">
          <a:xfrm>
            <a:off x="2667000" y="4732433"/>
            <a:ext cx="3190345" cy="21255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r>
              <a:rPr lang="ru-RU" sz="1800" dirty="0" err="1" smtClean="0">
                <a:solidFill>
                  <a:srgbClr val="C00000"/>
                </a:solidFill>
              </a:rPr>
              <a:t>Метапредметные</a:t>
            </a:r>
            <a:r>
              <a:rPr lang="ru-RU" sz="1800" dirty="0" smtClean="0">
                <a:solidFill>
                  <a:srgbClr val="C00000"/>
                </a:solidFill>
              </a:rPr>
              <a:t> связи хорошо реализуются при проведении нестандартных уроков , при этом  р</a:t>
            </a:r>
            <a:r>
              <a:rPr lang="ru-RU" sz="2000" dirty="0" smtClean="0">
                <a:solidFill>
                  <a:srgbClr val="C00000"/>
                </a:solidFill>
              </a:rPr>
              <a:t>оль учителя — в основном сопровождающая, он вооружает учеников технологией деятельности и соответствующими способами работы.</a:t>
            </a:r>
            <a:endParaRPr lang="ru-RU" sz="2000" dirty="0">
              <a:solidFill>
                <a:srgbClr val="C00000"/>
              </a:solidFill>
            </a:endParaRPr>
          </a:p>
        </p:txBody>
      </p:sp>
      <p:sp>
        <p:nvSpPr>
          <p:cNvPr id="3" name="Содержимое 2"/>
          <p:cNvSpPr>
            <a:spLocks noGrp="1"/>
          </p:cNvSpPr>
          <p:nvPr>
            <p:ph sz="half" idx="1"/>
          </p:nvPr>
        </p:nvSpPr>
        <p:spPr/>
        <p:txBody>
          <a:bodyPr>
            <a:normAutofit fontScale="55000" lnSpcReduction="20000"/>
          </a:bodyPr>
          <a:lstStyle/>
          <a:p>
            <a:r>
              <a:rPr lang="ru-RU" dirty="0" smtClean="0"/>
              <a:t>В воскресенье, 4 июля 2021 года на ООО "</a:t>
            </a:r>
            <a:r>
              <a:rPr lang="ru-RU" dirty="0" err="1" smtClean="0"/>
              <a:t>Алхим</a:t>
            </a:r>
            <a:r>
              <a:rPr lang="ru-RU" dirty="0" smtClean="0"/>
              <a:t>" в </a:t>
            </a:r>
            <a:r>
              <a:rPr lang="ru-RU" dirty="0" err="1" smtClean="0"/>
              <a:t>промзоне</a:t>
            </a:r>
            <a:r>
              <a:rPr lang="ru-RU" dirty="0" smtClean="0"/>
              <a:t> Тольятти (ул. </a:t>
            </a:r>
            <a:r>
              <a:rPr lang="ru-RU" dirty="0" err="1" smtClean="0"/>
              <a:t>Новозаводская</a:t>
            </a:r>
            <a:r>
              <a:rPr lang="ru-RU" dirty="0" smtClean="0"/>
              <a:t>, 2А) произошла техногенная авария. Из-за жары и крайней изношенности одна из 4-х больших емкостей для хранения серной кислоты дала сильную течь, металл не выдержал внутреннего давления. Кислота пошла наружу, переполнила аварийный уловитель, и потекла по земле, заполняя территорию предприятия. На момент аварии на предприятии не было никого! Сообщение об аварии сделал сотрудник соседнего предприятия, который уловил резкий запах кислоты и забил тревогу.</a:t>
            </a:r>
          </a:p>
          <a:p>
            <a:r>
              <a:rPr lang="ru-RU" dirty="0" smtClean="0"/>
              <a:t>Возможна ли в Челябинске похожая т</a:t>
            </a:r>
            <a:br>
              <a:rPr lang="ru-RU" dirty="0" smtClean="0"/>
            </a:br>
            <a:r>
              <a:rPr lang="ru-RU" dirty="0" err="1" smtClean="0"/>
              <a:t>ехногенная</a:t>
            </a:r>
            <a:r>
              <a:rPr lang="ru-RU" dirty="0" smtClean="0"/>
              <a:t> ситуация? </a:t>
            </a:r>
          </a:p>
          <a:p>
            <a:r>
              <a:rPr lang="ru-RU" dirty="0" smtClean="0"/>
              <a:t>( найти материал из разделов ОБЖ про объекты  ХОО и какие чрезвычайные ситуации они создают?</a:t>
            </a:r>
            <a:endParaRPr lang="ru-RU" dirty="0"/>
          </a:p>
        </p:txBody>
      </p:sp>
      <p:sp>
        <p:nvSpPr>
          <p:cNvPr id="4" name="Содержимое 3"/>
          <p:cNvSpPr>
            <a:spLocks noGrp="1"/>
          </p:cNvSpPr>
          <p:nvPr>
            <p:ph sz="half" idx="2"/>
          </p:nvPr>
        </p:nvSpPr>
        <p:spPr/>
        <p:txBody>
          <a:bodyPr>
            <a:normAutofit fontScale="55000" lnSpcReduction="20000"/>
          </a:bodyPr>
          <a:lstStyle/>
          <a:p>
            <a:r>
              <a:rPr lang="ru-RU" dirty="0" err="1" smtClean="0"/>
              <a:t>Метапредметные</a:t>
            </a:r>
            <a:r>
              <a:rPr lang="ru-RU" dirty="0" smtClean="0"/>
              <a:t> связи уроков химии и ОБЖ хорошо реализуются на уроках, содержащих проблемные ситуации  связанные с техногенными катастрофами, они вызывают интерес учащихся, способствуют развитию любознательности, интеграции знаний, побуждают использовать дополнительные источники, способствуют повышению интереса к учебе в целом. </a:t>
            </a:r>
          </a:p>
          <a:p>
            <a:endParaRPr lang="ru-RU" dirty="0" smtClean="0"/>
          </a:p>
          <a:p>
            <a:r>
              <a:rPr lang="ru-RU" dirty="0" smtClean="0"/>
              <a:t>При подаче материала в такой форме усваивается около 90% информации. Активность учащихся проявляется ярко, носит продолжительный характер и «заставляет их быть активными»</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781</TotalTime>
  <Words>1283</Words>
  <Application>Microsoft Office PowerPoint</Application>
  <PresentationFormat>Экран (4:3)</PresentationFormat>
  <Paragraphs>88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Техногенные катастрофы. Химия.ОБЖ.  Метапредметные связи уроков.    Презентацию выполнила: учитель химии и биологии МБОУ СОШ№22  Лахно Г.А.  г. Челябинск   </vt:lpstr>
      <vt:lpstr>Слайд 2</vt:lpstr>
      <vt:lpstr>Риск возникновения техногенных чрезвычайных ситуаций в России</vt:lpstr>
      <vt:lpstr>Классификация аварий и катастроф</vt:lpstr>
      <vt:lpstr>Метапредметные связи уроков химии иОБЖ</vt:lpstr>
      <vt:lpstr>Метапредметные связи уроков включают в себя: </vt:lpstr>
      <vt:lpstr>Слайд 7</vt:lpstr>
      <vt:lpstr>Слайд 8</vt:lpstr>
      <vt:lpstr>Метапредметные связи хорошо реализуются при проведении нестандартных уроков , при этом  роль учителя — в основном сопровождающая, он вооружает учеников технологией деятельности и соответствующими способами работы.</vt:lpstr>
      <vt:lpstr> при подготовке и проведении уроков, содержащих метапредметные связи можно использовать различные дополнительные источники .Отбор материала из Интернета( видеоролики  и каналы You tube,презентаций  , статьи и даже мультфильмы (Смешарики «Пин Код» и др.) все рано требуют контроля со стороны учителей химии и ОБЖ.</vt:lpstr>
      <vt:lpstr>Слайд 11</vt:lpstr>
      <vt:lpstr> Метапредметные связи дают возможность проработать материал, показывающий связь  не только ОБЖ и химии, а также  с математикой ,физикой, экологией .Накопленный учениками материал  предметных знаний  можно использовать частично в виде краткого рапорта, видеоролика, небольшой презентации в которых он сам  видит способ своей работы с этим материалом. </vt:lpstr>
      <vt:lpstr>  </vt:lpstr>
      <vt:lpstr>Слайд 14</vt:lpstr>
      <vt:lpstr>Сформированность умений выполнять различные по уровню сложности эвристические задания и задачи способствует формированию познавательных продуктов личностных умений и умений применять интеллектуальные решения</vt:lpstr>
      <vt:lpstr>В настоящее время именно хлор является наиболее частой причиной несчастных случаев при авариях и катастрофах на промышленных объектах и транспорте.</vt:lpstr>
      <vt:lpstr>Слайд 17</vt:lpstr>
      <vt:lpstr>«Перевёрнутый Урок»</vt:lpstr>
      <vt:lpstr>     Практика показала, что если использование нестандартных форм уроков, отражающих метапредметные  связи, носит не случайный, а систематический характер, тесно связанный с изучаемым материалом, то на фоне такой деятельности ученики легче будут понимать теоретический материал,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Валера</dc:creator>
  <cp:lastModifiedBy>Валера</cp:lastModifiedBy>
  <cp:revision>118</cp:revision>
  <dcterms:created xsi:type="dcterms:W3CDTF">2021-11-30T13:53:41Z</dcterms:created>
  <dcterms:modified xsi:type="dcterms:W3CDTF">2021-12-07T05:50:26Z</dcterms:modified>
</cp:coreProperties>
</file>