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2" r:id="rId2"/>
    <p:sldId id="294" r:id="rId3"/>
    <p:sldId id="333" r:id="rId4"/>
    <p:sldId id="334" r:id="rId5"/>
    <p:sldId id="319" r:id="rId6"/>
    <p:sldId id="335" r:id="rId7"/>
    <p:sldId id="336" r:id="rId8"/>
    <p:sldId id="337" r:id="rId9"/>
    <p:sldId id="338" r:id="rId10"/>
    <p:sldId id="339" r:id="rId11"/>
    <p:sldId id="340" r:id="rId12"/>
    <p:sldId id="296" r:id="rId13"/>
    <p:sldId id="300" r:id="rId14"/>
    <p:sldId id="341" r:id="rId15"/>
    <p:sldId id="323" r:id="rId16"/>
    <p:sldId id="344" r:id="rId17"/>
    <p:sldId id="343" r:id="rId18"/>
    <p:sldId id="345" r:id="rId19"/>
    <p:sldId id="350" r:id="rId20"/>
    <p:sldId id="347" r:id="rId21"/>
    <p:sldId id="348" r:id="rId22"/>
    <p:sldId id="349" r:id="rId23"/>
    <p:sldId id="325" r:id="rId24"/>
    <p:sldId id="329" r:id="rId25"/>
    <p:sldId id="33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1D3"/>
    <a:srgbClr val="00CC00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747" autoAdjust="0"/>
  </p:normalViewPr>
  <p:slideViewPr>
    <p:cSldViewPr>
      <p:cViewPr>
        <p:scale>
          <a:sx n="70" d="100"/>
          <a:sy n="70" d="100"/>
        </p:scale>
        <p:origin x="-2856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1F60-73E3-4678-BE81-EC6B5D0298A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9028-14F9-4BD5-B97B-725CDAD2B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7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D0E43-4919-488F-87FB-F009B4F6DEC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1103A-2170-4C11-A7AE-D022CF308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0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9144000" cy="37496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3796E10-35CC-43D8-A9B2-89ABCCEBB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F0D7-16B8-4CBA-B571-0AD349F7F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44CF4-6F19-41DA-810F-4734271AB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38C14F-D523-45CE-A54A-82621E50A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44C7-A78E-4BD6-9BB3-B1BBC11D9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0A19-DA29-43DD-8FD9-30609FAFC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1FCF-07E0-461B-ADFF-AA84D0218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9612-4069-4756-ADAB-10F102EA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F0DB-87DE-4DF2-8EA2-EA76A1D22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2488-08B4-4476-AA8F-07B764D71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0DE9-7916-4F73-8F99-78B1004EA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D2139-2C38-4E01-B7AF-670959C6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44624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-27384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7EBD4-713E-4DD4-9887-BD2308C366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gray">
          <a:xfrm>
            <a:off x="-36512" y="6793309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@cro74.ru" TargetMode="External"/><Relationship Id="rId2" Type="http://schemas.openxmlformats.org/officeDocument/2006/relationships/hyperlink" Target="http://cro.chel-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11099" b="8374"/>
          <a:stretch>
            <a:fillRect/>
          </a:stretch>
        </p:blipFill>
        <p:spPr bwMode="auto">
          <a:xfrm>
            <a:off x="0" y="0"/>
            <a:ext cx="9182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4" descr="Рисунок1юю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1492"/>
          <a:stretch>
            <a:fillRect/>
          </a:stretch>
        </p:blipFill>
        <p:spPr bwMode="auto">
          <a:xfrm>
            <a:off x="0" y="3357563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9" descr="жж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71437"/>
            <a:ext cx="9324976" cy="7641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  <p:pic>
        <p:nvPicPr>
          <p:cNvPr id="30725" name="Рисунок 9" descr="жж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6199187"/>
            <a:ext cx="9259888" cy="638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  <p:pic>
        <p:nvPicPr>
          <p:cNvPr id="30726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50069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10"/>
          <p:cNvSpPr txBox="1">
            <a:spLocks noChangeArrowheads="1"/>
          </p:cNvSpPr>
          <p:nvPr/>
        </p:nvSpPr>
        <p:spPr bwMode="auto">
          <a:xfrm>
            <a:off x="519113" y="3596085"/>
            <a:ext cx="8229600" cy="7362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/>
              <a:t>«Школа молодого учителя»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43" y="6469063"/>
            <a:ext cx="500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6199188"/>
            <a:ext cx="500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179512" y="4337868"/>
            <a:ext cx="8964488" cy="1122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dirty="0"/>
              <a:t>Конкурсы профессионального мастерства как механизм профессионального развития педагога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7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656184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ПЕДАГОГИЧЕСКИЙ ПРОРЫВ</a:t>
            </a: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124744"/>
            <a:ext cx="8467405" cy="5400600"/>
          </a:xfrm>
          <a:prstGeom prst="rect">
            <a:avLst/>
          </a:prstGeom>
        </p:spPr>
        <p:txBody>
          <a:bodyPr anchor="t">
            <a:normAutofit fontScale="4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r>
              <a:rPr lang="ru-RU" sz="1050" dirty="0"/>
              <a:t>первый этап (заявительный) с 24 февраля по 01 марта 2021 года;</a:t>
            </a:r>
          </a:p>
          <a:p>
            <a:pPr lvl="0"/>
            <a:r>
              <a:rPr lang="ru-RU" sz="1050" dirty="0"/>
              <a:t>второй этап (отборочный) заочный с 15 марта по 10 апреля 2021 года;</a:t>
            </a:r>
          </a:p>
          <a:p>
            <a:pPr algn="l">
              <a:lnSpc>
                <a:spcPct val="170000"/>
              </a:lnSpc>
            </a:pPr>
            <a:r>
              <a:rPr lang="ru-RU" sz="9600" b="1" dirty="0" smtClean="0">
                <a:solidFill>
                  <a:schemeClr val="tx1"/>
                </a:solidFill>
              </a:rPr>
              <a:t>Основной этап </a:t>
            </a:r>
          </a:p>
          <a:p>
            <a:pPr algn="l">
              <a:lnSpc>
                <a:spcPct val="170000"/>
              </a:lnSpc>
            </a:pPr>
            <a:r>
              <a:rPr lang="ru-RU" sz="9600" b="1" dirty="0" smtClean="0">
                <a:solidFill>
                  <a:schemeClr val="tx1"/>
                </a:solidFill>
              </a:rPr>
              <a:t>до 20 </a:t>
            </a:r>
            <a:r>
              <a:rPr lang="ru-RU" sz="9600" dirty="0" smtClean="0">
                <a:solidFill>
                  <a:schemeClr val="tx1"/>
                </a:solidFill>
              </a:rPr>
              <a:t>по </a:t>
            </a:r>
            <a:r>
              <a:rPr lang="ru-RU" sz="9600" b="1" dirty="0" smtClean="0">
                <a:solidFill>
                  <a:schemeClr val="tx1"/>
                </a:solidFill>
              </a:rPr>
              <a:t>24 апреля </a:t>
            </a:r>
            <a:r>
              <a:rPr lang="ru-RU" sz="9600" dirty="0" smtClean="0">
                <a:solidFill>
                  <a:schemeClr val="tx1"/>
                </a:solidFill>
              </a:rPr>
              <a:t>2021 года</a:t>
            </a:r>
          </a:p>
          <a:p>
            <a:pPr algn="l"/>
            <a:endParaRPr lang="ru-RU" sz="6700" dirty="0" smtClean="0">
              <a:solidFill>
                <a:schemeClr val="tx1"/>
              </a:solidFill>
            </a:endParaRPr>
          </a:p>
          <a:p>
            <a:endParaRPr lang="ru-RU" sz="6700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ru-RU" sz="6700" b="1" dirty="0" smtClean="0">
                <a:solidFill>
                  <a:schemeClr val="tx1"/>
                </a:solidFill>
              </a:rPr>
              <a:t>Публичное </a:t>
            </a:r>
            <a:r>
              <a:rPr lang="ru-RU" sz="6700" b="1" dirty="0">
                <a:solidFill>
                  <a:schemeClr val="tx1"/>
                </a:solidFill>
              </a:rPr>
              <a:t>выступление </a:t>
            </a:r>
            <a:endParaRPr lang="ru-RU" sz="6700" b="1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ru-RU" sz="6700" b="1" dirty="0" smtClean="0">
                <a:solidFill>
                  <a:schemeClr val="tx1"/>
                </a:solidFill>
              </a:rPr>
              <a:t>«</a:t>
            </a:r>
            <a:r>
              <a:rPr lang="ru-RU" sz="6700" b="1" dirty="0">
                <a:solidFill>
                  <a:schemeClr val="tx1"/>
                </a:solidFill>
              </a:rPr>
              <a:t>Мое педагогическое кредо</a:t>
            </a:r>
            <a:r>
              <a:rPr lang="ru-RU" sz="6700" b="1" dirty="0" smtClean="0">
                <a:solidFill>
                  <a:schemeClr val="tx1"/>
                </a:solidFill>
              </a:rPr>
              <a:t>»</a:t>
            </a:r>
            <a:endParaRPr lang="ru-RU" sz="67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67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94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656184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124744"/>
            <a:ext cx="8467405" cy="540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r>
              <a:rPr lang="ru-RU" sz="1050" dirty="0"/>
              <a:t>первый этап (заявительный) с 24 февраля по 01 марта 2021 года;</a:t>
            </a:r>
          </a:p>
          <a:p>
            <a:pPr lvl="0"/>
            <a:r>
              <a:rPr lang="ru-RU" sz="1050" dirty="0"/>
              <a:t>второй этап (отборочный) заочный с 15 марта по 10 апреля 2021 года;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67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178" y="0"/>
            <a:ext cx="10729192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ru-RU" sz="4400" b="1" dirty="0">
                <a:solidFill>
                  <a:srgbClr val="0D1259"/>
                </a:solidFill>
              </a:rPr>
              <a:t>Публичное выступление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751025"/>
              </p:ext>
            </p:extLst>
          </p:nvPr>
        </p:nvGraphicFramePr>
        <p:xfrm>
          <a:off x="31319" y="1107440"/>
          <a:ext cx="9051822" cy="575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598"/>
                <a:gridCol w="65882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b="1" dirty="0" smtClean="0"/>
                        <a:t>Профессиональная компетентность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определение основных педагогических принципов и идей</a:t>
                      </a:r>
                    </a:p>
                  </a:txBody>
                  <a:tcPr marL="6350" marR="635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степень адекватности педагогических принципов современным целям и задачам развития образования</a:t>
                      </a:r>
                    </a:p>
                  </a:txBody>
                  <a:tcPr marL="6350" marR="635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актуальность представленной темы</a:t>
                      </a:r>
                    </a:p>
                  </a:txBody>
                  <a:tcPr marL="6350" marR="63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эрудиция, глубина и нестандартность педагогического мышления</a:t>
                      </a:r>
                    </a:p>
                  </a:txBody>
                  <a:tcPr marL="6350" marR="6350" marT="0" marB="0" anchor="b"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ru-RU" b="1" dirty="0" smtClean="0"/>
                        <a:t>Коммуникативная компетентность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владение и целесообразное использование научно-понятийного аппарата</a:t>
                      </a:r>
                    </a:p>
                  </a:txBody>
                  <a:tcPr marL="6350" marR="635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логичность выступления</a:t>
                      </a:r>
                    </a:p>
                  </a:txBody>
                  <a:tcPr marL="6350" marR="63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культура</a:t>
                      </a:r>
                    </a:p>
                  </a:txBody>
                  <a:tcPr marL="6350" marR="63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ораторское искусство</a:t>
                      </a:r>
                    </a:p>
                  </a:txBody>
                  <a:tcPr marL="6350" marR="635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воздействие на аудиторию</a:t>
                      </a:r>
                    </a:p>
                  </a:txBody>
                  <a:tcPr marL="6350" marR="635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Информационная компетентность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эффективный отбор и структурирование информации</a:t>
                      </a:r>
                    </a:p>
                  </a:txBody>
                  <a:tcPr marL="6350" marR="635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целесообразность используемых средств решения проблемы</a:t>
                      </a: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04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1"/>
            <a:ext cx="9144000" cy="19168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22899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Конкурс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«Педагогический дебют»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8376" y="1935138"/>
            <a:ext cx="8147248" cy="4662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Сроки </a:t>
            </a: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проведения</a:t>
            </a: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октябрь – декабрь 2021 года</a:t>
            </a:r>
            <a:br>
              <a:rPr lang="ru-RU" sz="3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19442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42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07375" cy="586581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http://www.chel-edu.ru/</a:t>
            </a:r>
            <a:endParaRPr lang="ru-RU" sz="4400" u="sng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3475" r="14728" b="4594"/>
          <a:stretch/>
        </p:blipFill>
        <p:spPr bwMode="auto">
          <a:xfrm>
            <a:off x="251520" y="908720"/>
            <a:ext cx="8064896" cy="594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55576" y="4365104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6015" r="7640" b="4058"/>
          <a:stretch/>
        </p:blipFill>
        <p:spPr bwMode="auto">
          <a:xfrm>
            <a:off x="292463" y="1079898"/>
            <a:ext cx="8712967" cy="560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92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1"/>
            <a:ext cx="9144000" cy="19168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22899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Конкурс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«Педагогический дебют»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8376" y="1935138"/>
            <a:ext cx="8147248" cy="4662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Конкурсные испытания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b="1" dirty="0" smtClean="0"/>
              <a:t>Публичное выступление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b="1" dirty="0" smtClean="0"/>
              <a:t>Учебное занятие и его самоанализ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b="1" dirty="0" smtClean="0"/>
              <a:t> Мастер-класс «Это у меня хорошо получается»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b="1" dirty="0" smtClean="0"/>
              <a:t>Педагогический проект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r>
              <a:rPr lang="ru-RU" b="1" dirty="0" smtClean="0"/>
              <a:t>Круглый стол образовательных политиков</a:t>
            </a:r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endParaRPr lang="ru-RU" sz="3600" b="1" dirty="0" smtClean="0"/>
          </a:p>
          <a:p>
            <a:pPr marL="285750" indent="-285750">
              <a:buClr>
                <a:schemeClr val="accent1"/>
              </a:buClr>
              <a:buFont typeface="Courier New" pitchFamily="49" charset="0"/>
              <a:buChar char="o"/>
            </a:pPr>
            <a:endParaRPr lang="ru-RU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19442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95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-13692" y="-72006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latin typeface="Arial Narrow" pitchFamily="34" charset="0"/>
              </a:rPr>
              <a:t>Мастер-класс</a:t>
            </a: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5820" y="1340768"/>
            <a:ext cx="8784976" cy="548859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Мастер-класс - </a:t>
            </a:r>
            <a:r>
              <a:rPr lang="ru-RU" altLang="ru-RU" sz="2800" dirty="0"/>
              <a:t>современная форма проведения обучающего тренинга для отработки практических навыков по различным методикам и технологиям с целью повышения профессионального уровня и обмена опытом участников, расширения кругозора или приобщения к новейшим областям знания.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Продолжительность </a:t>
            </a:r>
            <a:r>
              <a:rPr lang="ru-RU" sz="2800" i="1" dirty="0"/>
              <a:t>- до 20 </a:t>
            </a:r>
            <a:r>
              <a:rPr lang="ru-RU" sz="2800" i="1" dirty="0" smtClean="0"/>
              <a:t>минут</a:t>
            </a:r>
          </a:p>
          <a:p>
            <a:pPr marL="0" indent="0">
              <a:buNone/>
            </a:pPr>
            <a:r>
              <a:rPr lang="ru-RU" sz="2800" i="1" dirty="0" smtClean="0"/>
              <a:t>   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72007"/>
            <a:ext cx="12442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65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-13692" y="-72006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latin typeface="Arial Narrow" pitchFamily="34" charset="0"/>
              </a:rPr>
              <a:t>Мастер-класс</a:t>
            </a: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5820" y="1340768"/>
            <a:ext cx="8784976" cy="5488597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0099"/>
                </a:solidFill>
              </a:rPr>
              <a:t>Миссия мастер-класса – интерактивность</a:t>
            </a:r>
            <a:r>
              <a:rPr lang="ru-RU" altLang="ru-RU" sz="2800" b="1" dirty="0" smtClean="0">
                <a:solidFill>
                  <a:srgbClr val="000099"/>
                </a:solidFill>
              </a:rPr>
              <a:t>:</a:t>
            </a:r>
          </a:p>
          <a:p>
            <a:endParaRPr lang="ru-RU" altLang="ru-RU" sz="2800" b="1" dirty="0" smtClean="0">
              <a:solidFill>
                <a:srgbClr val="000099"/>
              </a:solidFill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b="1" kern="1200" dirty="0" err="1">
                <a:solidFill>
                  <a:srgbClr val="000099"/>
                </a:solidFill>
                <a:latin typeface="Calibri"/>
              </a:rPr>
              <a:t>Взаимообучение</a:t>
            </a:r>
            <a:r>
              <a:rPr lang="ru-RU" altLang="ru-RU" b="1" kern="1200" dirty="0">
                <a:solidFill>
                  <a:srgbClr val="000099"/>
                </a:solidFill>
                <a:latin typeface="Calibri"/>
              </a:rPr>
              <a:t>. 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b="1" kern="1200" dirty="0" err="1">
                <a:solidFill>
                  <a:srgbClr val="000099"/>
                </a:solidFill>
                <a:latin typeface="Calibri"/>
              </a:rPr>
              <a:t>Взаимосовершенствование</a:t>
            </a:r>
            <a:r>
              <a:rPr lang="ru-RU" altLang="ru-RU" b="1" kern="1200" dirty="0">
                <a:solidFill>
                  <a:srgbClr val="000099"/>
                </a:solidFill>
                <a:latin typeface="Calibri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Arial Narrow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72007"/>
            <a:ext cx="12442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59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-13692" y="-72006"/>
            <a:ext cx="9144000" cy="105273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2009"/>
            <a:ext cx="7128792" cy="864096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latin typeface="Arial Narrow" pitchFamily="34" charset="0"/>
              </a:rPr>
              <a:t>Мастер-класс</a:t>
            </a:r>
            <a:endParaRPr lang="ru-RU" sz="44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485" y="1772816"/>
            <a:ext cx="8993646" cy="4840525"/>
          </a:xfrm>
        </p:spPr>
        <p:txBody>
          <a:bodyPr>
            <a:noAutofit/>
          </a:bodyPr>
          <a:lstStyle/>
          <a:p>
            <a:pPr marL="0" indent="442913" algn="just">
              <a:lnSpc>
                <a:spcPct val="90000"/>
              </a:lnSpc>
              <a:buNone/>
            </a:pPr>
            <a:r>
              <a:rPr lang="ru-RU" altLang="ru-RU" sz="2000" dirty="0" smtClean="0"/>
              <a:t>1.</a:t>
            </a:r>
            <a:r>
              <a:rPr lang="ru-RU" altLang="ru-RU" sz="2000" b="1" dirty="0" smtClean="0">
                <a:solidFill>
                  <a:srgbClr val="000099"/>
                </a:solidFill>
              </a:rPr>
              <a:t> </a:t>
            </a:r>
            <a:r>
              <a:rPr lang="ru-RU" altLang="ru-RU" sz="2200" b="1" dirty="0" smtClean="0"/>
              <a:t>эффективная </a:t>
            </a:r>
            <a:r>
              <a:rPr lang="ru-RU" altLang="ru-RU" sz="2200" b="1" dirty="0"/>
              <a:t>форма </a:t>
            </a:r>
            <a:r>
              <a:rPr lang="ru-RU" altLang="ru-RU" sz="2200" dirty="0"/>
              <a:t>передачи знаний и умений, обмена опытом обучения и воспитания, центральным звеном которой является </a:t>
            </a:r>
            <a:r>
              <a:rPr lang="ru-RU" altLang="ru-RU" sz="2200" b="1" dirty="0"/>
              <a:t>демонстрация оригинальных методов </a:t>
            </a:r>
            <a:r>
              <a:rPr lang="ru-RU" altLang="ru-RU" sz="2200" dirty="0"/>
              <a:t>освоения определенного </a:t>
            </a:r>
            <a:r>
              <a:rPr lang="ru-RU" altLang="ru-RU" sz="2200" b="1" dirty="0"/>
              <a:t>методического содержания </a:t>
            </a:r>
            <a:r>
              <a:rPr lang="ru-RU" altLang="ru-RU" sz="2200" dirty="0"/>
              <a:t>при активной роли всех участников </a:t>
            </a:r>
            <a:r>
              <a:rPr lang="ru-RU" altLang="ru-RU" sz="2200" dirty="0" smtClean="0"/>
              <a:t>мастер-класса;</a:t>
            </a:r>
            <a:endParaRPr lang="ru-RU" altLang="ru-RU" sz="2200" dirty="0"/>
          </a:p>
          <a:p>
            <a:pPr marL="0" indent="442913" algn="just">
              <a:lnSpc>
                <a:spcPct val="90000"/>
              </a:lnSpc>
              <a:buNone/>
            </a:pPr>
            <a:r>
              <a:rPr lang="ru-RU" altLang="ru-RU" sz="2200" dirty="0"/>
              <a:t>2. особая </a:t>
            </a:r>
            <a:r>
              <a:rPr lang="ru-RU" altLang="ru-RU" sz="2200" dirty="0" smtClean="0"/>
              <a:t>форма, </a:t>
            </a:r>
            <a:r>
              <a:rPr lang="ru-RU" altLang="ru-RU" sz="2200" dirty="0"/>
              <a:t>которая </a:t>
            </a:r>
            <a:r>
              <a:rPr lang="ru-RU" altLang="ru-RU" sz="2200" b="1" dirty="0"/>
              <a:t>основана на практических действиях </a:t>
            </a:r>
            <a:r>
              <a:rPr lang="ru-RU" altLang="ru-RU" sz="2200" dirty="0"/>
              <a:t>показа и демонстрации творческого решения определенной познавательной и проблемной </a:t>
            </a:r>
            <a:r>
              <a:rPr lang="ru-RU" altLang="ru-RU" sz="2200" b="1" dirty="0"/>
              <a:t>педагогической задачи;</a:t>
            </a:r>
          </a:p>
          <a:p>
            <a:pPr marL="0" indent="265113" algn="just">
              <a:lnSpc>
                <a:spcPct val="80000"/>
              </a:lnSpc>
              <a:buNone/>
              <a:defRPr/>
            </a:pPr>
            <a:r>
              <a:rPr lang="ru-RU" altLang="ru-RU" sz="2200" dirty="0"/>
              <a:t>3. </a:t>
            </a:r>
            <a:r>
              <a:rPr lang="ru-RU" altLang="ru-RU" sz="2200" dirty="0" smtClean="0"/>
              <a:t>форма, </a:t>
            </a:r>
            <a:r>
              <a:rPr lang="ru-RU" altLang="ru-RU" sz="2200" dirty="0"/>
              <a:t>в которой не сообщаются знания, а формируется способ самостоятельного их построения с помощью всех </a:t>
            </a:r>
            <a:r>
              <a:rPr lang="ru-RU" altLang="ru-RU" sz="2200" dirty="0" smtClean="0"/>
              <a:t>участников;</a:t>
            </a:r>
            <a:endParaRPr lang="ru-RU" altLang="ru-RU" sz="2200" dirty="0"/>
          </a:p>
          <a:p>
            <a:pPr marL="0" indent="265113" algn="just">
              <a:lnSpc>
                <a:spcPct val="80000"/>
              </a:lnSpc>
              <a:buNone/>
              <a:defRPr/>
            </a:pPr>
            <a:r>
              <a:rPr lang="ru-RU" altLang="ru-RU" sz="2200" dirty="0"/>
              <a:t>4. особый  жанр </a:t>
            </a:r>
            <a:r>
              <a:rPr lang="ru-RU" altLang="ru-RU" sz="2200" b="1" dirty="0"/>
              <a:t>обобщения и распространения педагогического опыта</a:t>
            </a:r>
            <a:r>
              <a:rPr lang="ru-RU" altLang="ru-RU" sz="2200" dirty="0"/>
              <a:t>, представляющий собой фундаментально разработанный </a:t>
            </a:r>
            <a:r>
              <a:rPr lang="ru-RU" altLang="ru-RU" sz="2200" b="1" dirty="0"/>
              <a:t>оригинальный метод </a:t>
            </a:r>
            <a:r>
              <a:rPr lang="ru-RU" altLang="ru-RU" sz="2200" dirty="0"/>
              <a:t>или </a:t>
            </a:r>
            <a:r>
              <a:rPr lang="ru-RU" altLang="ru-RU" sz="2200" b="1" dirty="0"/>
              <a:t>авторскую методику</a:t>
            </a:r>
            <a:r>
              <a:rPr lang="ru-RU" altLang="ru-RU" sz="2200" dirty="0"/>
              <a:t>, опирающийся на свои принципы и имеющий определенную </a:t>
            </a:r>
            <a:r>
              <a:rPr lang="ru-RU" altLang="ru-RU" sz="2200" dirty="0" smtClean="0"/>
              <a:t>структуру                         </a:t>
            </a:r>
            <a:endParaRPr lang="ru-RU" sz="2200" dirty="0">
              <a:latin typeface="Arial Narrow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72007"/>
            <a:ext cx="12442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01358" y="955380"/>
            <a:ext cx="7010400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99"/>
                </a:solidFill>
                <a:latin typeface="+mn-lt"/>
              </a:rPr>
              <a:t>Несколько важных посылов, или что лежит в основе</a:t>
            </a:r>
          </a:p>
        </p:txBody>
      </p:sp>
    </p:spTree>
    <p:extLst>
      <p:ext uri="{BB962C8B-B14F-4D97-AF65-F5344CB8AC3E}">
        <p14:creationId xmlns:p14="http://schemas.microsoft.com/office/powerpoint/2010/main" val="2540421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-34100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50"/>
            <a:ext cx="9144000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 по подготовке демонстрационного мастер-класса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712968" cy="4536504"/>
          </a:xfrm>
        </p:spPr>
        <p:txBody>
          <a:bodyPr/>
          <a:lstStyle/>
          <a:p>
            <a:pPr marL="0" indent="354013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600" b="1" dirty="0" smtClean="0"/>
              <a:t>1</a:t>
            </a:r>
            <a:r>
              <a:rPr lang="ru-RU" altLang="ru-RU" sz="2600" dirty="0" smtClean="0"/>
              <a:t>. </a:t>
            </a:r>
            <a:r>
              <a:rPr lang="ru-RU" altLang="ru-RU" dirty="0" smtClean="0"/>
              <a:t>Выбор ведущей педагогической идеи и темы мастер-класса</a:t>
            </a:r>
          </a:p>
          <a:p>
            <a:pPr marL="0" indent="354013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2. Определение цели и задачи мастер-класса</a:t>
            </a:r>
          </a:p>
          <a:p>
            <a:pPr marL="0" indent="354013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3. Выбор проблемы, вопроса, парадокса, вводящих в тему занятия, мотивирующих к деятельности и представляющих интерес</a:t>
            </a:r>
          </a:p>
          <a:p>
            <a:pPr marL="0" indent="354013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/>
              <a:t>4. Подбор технических средств (минимально) и различных форм работы по достижению целей и задач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13820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-34100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50"/>
            <a:ext cx="9144000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 по подготовке демонстрационного мастер-класса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4961384"/>
          </a:xfrm>
        </p:spPr>
        <p:txBody>
          <a:bodyPr/>
          <a:lstStyle/>
          <a:p>
            <a:pPr marL="0" indent="354013" algn="just">
              <a:lnSpc>
                <a:spcPct val="90000"/>
              </a:lnSpc>
              <a:buNone/>
              <a:defRPr/>
            </a:pPr>
            <a:r>
              <a:rPr lang="ru-RU" altLang="ru-RU" sz="2600" dirty="0"/>
              <a:t>5.</a:t>
            </a:r>
            <a:r>
              <a:rPr lang="ru-RU" altLang="ru-RU" sz="2600" dirty="0">
                <a:solidFill>
                  <a:srgbClr val="000099"/>
                </a:solidFill>
              </a:rPr>
              <a:t> </a:t>
            </a:r>
            <a:r>
              <a:rPr lang="ru-RU" altLang="ru-RU" dirty="0"/>
              <a:t>Определение форм работы с неожиданными предметами или с открытиями в обычном удивительного, которые раскрывают ведущую педагогическую </a:t>
            </a:r>
            <a:r>
              <a:rPr lang="ru-RU" altLang="ru-RU" dirty="0" smtClean="0"/>
              <a:t>идею</a:t>
            </a:r>
            <a:endParaRPr lang="ru-RU" altLang="ru-RU" dirty="0"/>
          </a:p>
          <a:p>
            <a:pPr marL="0" indent="354013" algn="just">
              <a:lnSpc>
                <a:spcPct val="90000"/>
              </a:lnSpc>
              <a:buNone/>
              <a:defRPr/>
            </a:pPr>
            <a:r>
              <a:rPr lang="ru-RU" altLang="ru-RU" dirty="0"/>
              <a:t>6. Составление подробного </a:t>
            </a:r>
            <a:r>
              <a:rPr lang="ru-RU" altLang="ru-RU" dirty="0" smtClean="0"/>
              <a:t>план</a:t>
            </a:r>
            <a:endParaRPr lang="ru-RU" altLang="ru-RU" dirty="0"/>
          </a:p>
          <a:p>
            <a:pPr marL="0" indent="354013" algn="just">
              <a:lnSpc>
                <a:spcPct val="90000"/>
              </a:lnSpc>
              <a:buNone/>
              <a:defRPr/>
            </a:pPr>
            <a:r>
              <a:rPr lang="ru-RU" altLang="ru-RU" dirty="0"/>
              <a:t>7. Определение пространства для проведения </a:t>
            </a:r>
            <a:r>
              <a:rPr lang="ru-RU" altLang="ru-RU" dirty="0" smtClean="0"/>
              <a:t>мастер-класса</a:t>
            </a:r>
            <a:endParaRPr lang="ru-RU" altLang="ru-RU" dirty="0"/>
          </a:p>
          <a:p>
            <a:pPr marL="0" indent="354013" algn="just">
              <a:lnSpc>
                <a:spcPct val="90000"/>
              </a:lnSpc>
              <a:buNone/>
              <a:defRPr/>
            </a:pPr>
            <a:r>
              <a:rPr lang="ru-RU" altLang="ru-RU" dirty="0"/>
              <a:t>8. Подготовка дидактических </a:t>
            </a:r>
            <a:r>
              <a:rPr lang="ru-RU" altLang="ru-RU" dirty="0" smtClean="0"/>
              <a:t>материалов</a:t>
            </a:r>
            <a:endParaRPr lang="ru-RU" altLang="ru-RU" dirty="0"/>
          </a:p>
          <a:p>
            <a:pPr marL="0" indent="354013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4673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 bwMode="auto">
          <a:xfrm>
            <a:off x="3491880" y="5085184"/>
            <a:ext cx="1907163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876256" y="836888"/>
            <a:ext cx="1752096" cy="1944040"/>
          </a:xfrm>
          <a:prstGeom prst="ellipse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Овал 3"/>
          <p:cNvSpPr/>
          <p:nvPr/>
        </p:nvSpPr>
        <p:spPr>
          <a:xfrm>
            <a:off x="619540" y="896119"/>
            <a:ext cx="1864228" cy="1728000"/>
          </a:xfrm>
          <a:prstGeom prst="ellipse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 descr="C:\Users\svetlana.zaykova\Desktop\Эмблема КЛАССНЫЙ_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6336"/>
            <a:ext cx="2328160" cy="22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782645" y="141833"/>
            <a:ext cx="1581443" cy="1558975"/>
          </a:xfrm>
          <a:prstGeom prst="ellipse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5482"/>
            <a:ext cx="1656185" cy="152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58" y="2938297"/>
            <a:ext cx="8467405" cy="1463624"/>
          </a:xfrm>
        </p:spPr>
        <p:txBody>
          <a:bodyPr anchor="t">
            <a:normAutofit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Сроки проведения: октябрь – декабрь 2021 года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82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-34100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010400" cy="563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Что ожидают </a:t>
            </a:r>
            <a:br>
              <a:rPr lang="ru-RU" altLang="ru-RU" b="1" dirty="0" smtClean="0"/>
            </a:br>
            <a:r>
              <a:rPr lang="ru-RU" altLang="ru-RU" b="1" dirty="0" smtClean="0"/>
              <a:t>от мастер-класса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26488" cy="4968552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altLang="ru-RU" sz="2600" dirty="0" smtClean="0"/>
              <a:t>- понимания </a:t>
            </a:r>
            <a:r>
              <a:rPr lang="ru-RU" sz="2600" dirty="0" smtClean="0"/>
              <a:t>сущность </a:t>
            </a:r>
            <a:r>
              <a:rPr lang="ru-RU" sz="2600" dirty="0"/>
              <a:t>предлагаемой проблемы, ее </a:t>
            </a:r>
            <a:r>
              <a:rPr lang="ru-RU" sz="2600" dirty="0" smtClean="0"/>
              <a:t>значимости </a:t>
            </a:r>
            <a:r>
              <a:rPr lang="ru-RU" sz="2600" dirty="0"/>
              <a:t>и </a:t>
            </a:r>
            <a:r>
              <a:rPr lang="ru-RU" sz="2600" dirty="0" smtClean="0"/>
              <a:t>актуальности</a:t>
            </a:r>
            <a:endParaRPr lang="ru-RU" sz="2600" dirty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2600" dirty="0"/>
              <a:t>- </a:t>
            </a:r>
            <a:r>
              <a:rPr lang="ru-RU" sz="2600" dirty="0" smtClean="0"/>
              <a:t>понимания </a:t>
            </a:r>
            <a:r>
              <a:rPr lang="ru-RU" sz="2600" dirty="0"/>
              <a:t>ценностных аспектов образования через комплексное достижение результатов </a:t>
            </a:r>
            <a:r>
              <a:rPr lang="ru-RU" sz="2600" dirty="0" smtClean="0"/>
              <a:t>(личностных, </a:t>
            </a:r>
            <a:r>
              <a:rPr lang="ru-RU" sz="2600" dirty="0" err="1"/>
              <a:t>метапредметных</a:t>
            </a:r>
            <a:r>
              <a:rPr lang="ru-RU" sz="2600" dirty="0" smtClean="0"/>
              <a:t>, предметных)</a:t>
            </a:r>
            <a:endParaRPr lang="ru-RU" sz="2600" dirty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2600" dirty="0"/>
              <a:t>- </a:t>
            </a:r>
            <a:r>
              <a:rPr lang="ru-RU" sz="2600" dirty="0" smtClean="0"/>
              <a:t>оригинальности </a:t>
            </a:r>
            <a:r>
              <a:rPr lang="ru-RU" sz="2600" dirty="0"/>
              <a:t>использования технологий, методов и приёмов решения предлагаемой </a:t>
            </a:r>
            <a:r>
              <a:rPr lang="ru-RU" sz="2600" dirty="0" smtClean="0"/>
              <a:t>проблемы</a:t>
            </a:r>
            <a:endParaRPr lang="ru-RU" sz="2600" dirty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2600" dirty="0"/>
              <a:t>- </a:t>
            </a:r>
            <a:r>
              <a:rPr lang="ru-RU" sz="2600" dirty="0" smtClean="0"/>
              <a:t>способности </a:t>
            </a:r>
            <a:r>
              <a:rPr lang="ru-RU" sz="2600" dirty="0"/>
              <a:t>к методическому </a:t>
            </a:r>
            <a:r>
              <a:rPr lang="ru-RU" sz="2600" dirty="0" smtClean="0"/>
              <a:t>обобщению</a:t>
            </a:r>
            <a:endParaRPr lang="ru-RU" sz="2600" dirty="0"/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sz="2600" dirty="0"/>
              <a:t>- </a:t>
            </a:r>
            <a:r>
              <a:rPr lang="ru-RU" sz="2600" dirty="0" smtClean="0"/>
              <a:t>технологичности </a:t>
            </a:r>
            <a:r>
              <a:rPr lang="ru-RU" sz="2600" dirty="0"/>
              <a:t>представляемого </a:t>
            </a:r>
            <a:r>
              <a:rPr lang="ru-RU" sz="2600" dirty="0" smtClean="0"/>
              <a:t>мастер-класса</a:t>
            </a:r>
            <a:endParaRPr lang="ru-RU" altLang="ru-RU" sz="2600" dirty="0" smtClean="0"/>
          </a:p>
          <a:p>
            <a:pPr algn="just">
              <a:buFontTx/>
              <a:buChar char="-"/>
              <a:tabLst>
                <a:tab pos="0" algn="l"/>
              </a:tabLst>
              <a:defRPr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31736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-34100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16076"/>
            <a:ext cx="7010400" cy="563563"/>
          </a:xfrm>
        </p:spPr>
        <p:txBody>
          <a:bodyPr/>
          <a:lstStyle/>
          <a:p>
            <a:r>
              <a:rPr lang="ru-RU" altLang="ru-RU" b="1" dirty="0"/>
              <a:t>Что ожидают 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от </a:t>
            </a:r>
            <a:r>
              <a:rPr lang="ru-RU" altLang="ru-RU" b="1" dirty="0"/>
              <a:t>мастер-класса</a:t>
            </a:r>
            <a:endParaRPr lang="ru-RU" altLang="ru-RU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700808"/>
            <a:ext cx="8610600" cy="4968552"/>
          </a:xfrm>
        </p:spPr>
        <p:txBody>
          <a:bodyPr/>
          <a:lstStyle/>
          <a:p>
            <a:pPr marL="0" indent="265113"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- мотивации </a:t>
            </a:r>
            <a:r>
              <a:rPr lang="ru-RU" sz="2800" dirty="0"/>
              <a:t>участников </a:t>
            </a:r>
            <a:r>
              <a:rPr lang="ru-RU" sz="2800" dirty="0" smtClean="0"/>
              <a:t>мастер-класса к деятельности</a:t>
            </a:r>
            <a:endParaRPr lang="ru-RU" sz="2800" dirty="0"/>
          </a:p>
          <a:p>
            <a:pPr marL="0" indent="265113" algn="just">
              <a:buFont typeface="Wingdings" panose="05000000000000000000" pitchFamily="2" charset="2"/>
              <a:buNone/>
              <a:defRPr/>
            </a:pPr>
            <a:r>
              <a:rPr lang="ru-RU" sz="2800" dirty="0"/>
              <a:t>- </a:t>
            </a:r>
            <a:r>
              <a:rPr lang="ru-RU" sz="2800" dirty="0" smtClean="0"/>
              <a:t>композиционного построения </a:t>
            </a:r>
            <a:r>
              <a:rPr lang="ru-RU" sz="2800" dirty="0"/>
              <a:t>выступления, </a:t>
            </a:r>
            <a:r>
              <a:rPr lang="ru-RU" sz="2800" dirty="0" smtClean="0"/>
              <a:t>личного имиджа, выразительности </a:t>
            </a:r>
            <a:r>
              <a:rPr lang="ru-RU" sz="2800" dirty="0"/>
              <a:t>и </a:t>
            </a:r>
            <a:r>
              <a:rPr lang="ru-RU" sz="2800" dirty="0" smtClean="0"/>
              <a:t>артистизма</a:t>
            </a:r>
            <a:endParaRPr lang="ru-RU" sz="2800" dirty="0"/>
          </a:p>
          <a:p>
            <a:pPr marL="0" indent="265113"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- способности </a:t>
            </a:r>
            <a:r>
              <a:rPr lang="ru-RU" sz="2800" dirty="0"/>
              <a:t>к </a:t>
            </a:r>
            <a:r>
              <a:rPr lang="ru-RU" sz="2800" dirty="0" smtClean="0"/>
              <a:t>импровизации</a:t>
            </a:r>
          </a:p>
          <a:p>
            <a:pPr marL="0" indent="265113"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- культуру </a:t>
            </a:r>
            <a:r>
              <a:rPr lang="ru-RU" sz="2800" dirty="0"/>
              <a:t>речи,  </a:t>
            </a:r>
            <a:r>
              <a:rPr lang="ru-RU" sz="2800" dirty="0" smtClean="0"/>
              <a:t>корректности </a:t>
            </a:r>
            <a:r>
              <a:rPr lang="ru-RU" sz="2800" dirty="0"/>
              <a:t>использования научно-понятийного </a:t>
            </a:r>
            <a:r>
              <a:rPr lang="ru-RU" sz="2800" dirty="0" smtClean="0"/>
              <a:t>аппарата</a:t>
            </a:r>
            <a:endParaRPr lang="ru-RU" altLang="ru-RU" sz="2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23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-18453" y="77940"/>
            <a:ext cx="9144000" cy="11521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9199"/>
            <a:ext cx="7010400" cy="563563"/>
          </a:xfrm>
        </p:spPr>
        <p:txBody>
          <a:bodyPr/>
          <a:lstStyle/>
          <a:p>
            <a:r>
              <a:rPr lang="ru-RU" altLang="ru-RU" b="1" dirty="0"/>
              <a:t>Что ожидают 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от </a:t>
            </a:r>
            <a:r>
              <a:rPr lang="ru-RU" altLang="ru-RU" b="1" dirty="0"/>
              <a:t>мастер-класса</a:t>
            </a:r>
            <a:endParaRPr lang="ru-RU" altLang="ru-RU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97888" cy="4114800"/>
          </a:xfrm>
        </p:spPr>
        <p:txBody>
          <a:bodyPr/>
          <a:lstStyle/>
          <a:p>
            <a:pPr marL="0" indent="176213" algn="just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/>
              <a:t>- </a:t>
            </a:r>
            <a:r>
              <a:rPr lang="ru-RU" sz="2800" dirty="0" smtClean="0"/>
              <a:t>эффективного  отбора </a:t>
            </a:r>
            <a:r>
              <a:rPr lang="ru-RU" sz="2800" dirty="0"/>
              <a:t>информации с использованием разных источников и в разных форматах (текстовом, графическом, электронном и др</a:t>
            </a:r>
            <a:r>
              <a:rPr lang="ru-RU" sz="2800" dirty="0" smtClean="0"/>
              <a:t>.)</a:t>
            </a:r>
            <a:endParaRPr lang="ru-RU" sz="2800" dirty="0"/>
          </a:p>
          <a:p>
            <a:pPr marL="0" indent="176213" algn="just">
              <a:buFont typeface="Wingdings" panose="05000000000000000000" pitchFamily="2" charset="2"/>
              <a:buNone/>
              <a:defRPr/>
            </a:pPr>
            <a:r>
              <a:rPr lang="ru-RU" sz="2800" dirty="0"/>
              <a:t>- </a:t>
            </a:r>
            <a:r>
              <a:rPr lang="ru-RU" sz="2800" dirty="0" smtClean="0"/>
              <a:t>рационального использования </a:t>
            </a:r>
            <a:r>
              <a:rPr lang="ru-RU" sz="2800" dirty="0"/>
              <a:t>образовательного пространства и средств проведения </a:t>
            </a:r>
            <a:r>
              <a:rPr lang="ru-RU" sz="2800" dirty="0" smtClean="0"/>
              <a:t>мастер-класса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8678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-13692" y="-72006"/>
            <a:ext cx="9144000" cy="105273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pPr lvl="0"/>
            <a:r>
              <a:rPr lang="ru-RU" sz="4200" b="1" dirty="0"/>
              <a:t>Педагогический проект </a:t>
            </a:r>
            <a:endParaRPr lang="ru-RU" sz="42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5820" y="1124745"/>
            <a:ext cx="8582644" cy="573325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Педагогический проект </a:t>
            </a:r>
            <a:r>
              <a:rPr lang="ru-RU" sz="2800" dirty="0"/>
              <a:t>- разработанная система и структура действий педагога для реализации конкретной педагогической задачи с уточнением роли и места каждого действия, времени осуществления этих действий, их участников и условий, необходимых для эффективности всей системы действий, в условиях имеющихся (привлеченных) </a:t>
            </a:r>
            <a:r>
              <a:rPr lang="ru-RU" sz="2800" dirty="0" smtClean="0"/>
              <a:t>ресурсов</a:t>
            </a:r>
          </a:p>
          <a:p>
            <a:endParaRPr lang="ru-RU" sz="2800" i="1" dirty="0"/>
          </a:p>
          <a:p>
            <a:r>
              <a:rPr lang="ru-RU" sz="2800" i="1" dirty="0" smtClean="0"/>
              <a:t>Продолжительность </a:t>
            </a:r>
            <a:r>
              <a:rPr lang="ru-RU" sz="2800" i="1" dirty="0"/>
              <a:t>- 15 минут + 5 минут ответы на вопросы жюри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5" y="-99393"/>
            <a:ext cx="1166530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27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-13692" y="-72006"/>
            <a:ext cx="9144000" cy="9807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14" y="-13691"/>
            <a:ext cx="8244408" cy="864096"/>
          </a:xfrm>
        </p:spPr>
        <p:txBody>
          <a:bodyPr>
            <a:noAutofit/>
          </a:bodyPr>
          <a:lstStyle/>
          <a:p>
            <a:pPr lvl="0" algn="l"/>
            <a:r>
              <a:rPr lang="ru-RU" sz="3400" b="1" dirty="0">
                <a:latin typeface="Arial Narrow" pitchFamily="34" charset="0"/>
              </a:rPr>
              <a:t>Круглый стол образовательных политиков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2970" y="1628800"/>
            <a:ext cx="8870676" cy="42484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kern="150" dirty="0">
                <a:ea typeface="Calibri"/>
                <a:cs typeface="Times New Roman"/>
              </a:rPr>
              <a:t>Беседа на актуальную тему, </a:t>
            </a:r>
            <a:r>
              <a:rPr lang="ru-RU" sz="2800" kern="150" dirty="0" smtClean="0">
                <a:ea typeface="Calibri"/>
                <a:cs typeface="Times New Roman"/>
              </a:rPr>
              <a:t>демонстрирующая </a:t>
            </a:r>
            <a:r>
              <a:rPr lang="ru-RU" sz="2800" kern="150" dirty="0">
                <a:ea typeface="Calibri"/>
                <a:cs typeface="Times New Roman"/>
              </a:rPr>
              <a:t>авторскую </a:t>
            </a:r>
            <a:r>
              <a:rPr lang="ru-RU" sz="2800" kern="150" dirty="0" smtClean="0">
                <a:ea typeface="Calibri"/>
                <a:cs typeface="Times New Roman"/>
              </a:rPr>
              <a:t>позицию </a:t>
            </a:r>
            <a:r>
              <a:rPr lang="ru-RU" sz="2800" kern="150" dirty="0">
                <a:ea typeface="Calibri"/>
                <a:cs typeface="Times New Roman"/>
              </a:rPr>
              <a:t>каждого </a:t>
            </a:r>
            <a:r>
              <a:rPr lang="ru-RU" sz="2800" kern="150" dirty="0" smtClean="0">
                <a:ea typeface="Calibri"/>
                <a:cs typeface="Times New Roman"/>
              </a:rPr>
              <a:t>победителя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kern="150" dirty="0">
                <a:ea typeface="Calibri"/>
                <a:cs typeface="Times New Roman"/>
              </a:rPr>
              <a:t>Тема «круглого стола» </a:t>
            </a:r>
            <a:r>
              <a:rPr lang="ru-RU" sz="2800" kern="150" dirty="0" smtClean="0">
                <a:ea typeface="Calibri"/>
                <a:cs typeface="Times New Roman"/>
              </a:rPr>
              <a:t>определяется </a:t>
            </a:r>
            <a:r>
              <a:rPr lang="ru-RU" sz="2800" kern="150" dirty="0">
                <a:ea typeface="Calibri"/>
                <a:cs typeface="Times New Roman"/>
              </a:rPr>
              <a:t>Оргкомитетом </a:t>
            </a:r>
            <a:r>
              <a:rPr lang="ru-RU" sz="2800" kern="150" dirty="0" smtClean="0">
                <a:ea typeface="Calibri"/>
              </a:rPr>
              <a:t>конкурса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17"/>
            <a:ext cx="105918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64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-19031" y="-153034"/>
            <a:ext cx="9144000" cy="1844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454094" cy="31683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400" b="1" dirty="0">
                <a:solidFill>
                  <a:srgbClr val="0D1259"/>
                </a:solidFill>
              </a:rPr>
              <a:t>Дерзайте, мыслите, </a:t>
            </a:r>
            <a:r>
              <a:rPr lang="ru-RU" sz="5400" b="1" dirty="0" smtClean="0">
                <a:solidFill>
                  <a:srgbClr val="0D1259"/>
                </a:solidFill>
              </a:rPr>
              <a:t>творите, побеждайте!</a:t>
            </a:r>
            <a:endParaRPr lang="ru-RU" sz="5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0401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Сроки проведения: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МАРТ </a:t>
            </a: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АПРЕЛЬ </a:t>
            </a: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2021 года</a:t>
            </a: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656184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ПЕДАГОГИЧЕСКИЙ ПРОРЫВ</a:t>
            </a: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3642" y="2132856"/>
            <a:ext cx="8467405" cy="2448272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r>
              <a:rPr lang="ru-RU" sz="1050" dirty="0"/>
              <a:t>первый этап (заявительный) с 24 февраля по 01 марта 2021 года;</a:t>
            </a:r>
          </a:p>
          <a:p>
            <a:pPr lvl="0"/>
            <a:r>
              <a:rPr lang="ru-RU" sz="1050" dirty="0"/>
              <a:t>второй этап (отборочный) заочный с 15 марта по 10 апреля 2021 года;</a:t>
            </a:r>
          </a:p>
          <a:p>
            <a:pPr algn="l">
              <a:lnSpc>
                <a:spcPct val="170000"/>
              </a:lnSpc>
            </a:pPr>
            <a:r>
              <a:rPr lang="ru-RU" sz="9600" dirty="0" smtClean="0">
                <a:solidFill>
                  <a:schemeClr val="tx1"/>
                </a:solidFill>
              </a:rPr>
              <a:t>- первый </a:t>
            </a:r>
            <a:r>
              <a:rPr lang="ru-RU" sz="9600" dirty="0">
                <a:solidFill>
                  <a:schemeClr val="tx1"/>
                </a:solidFill>
              </a:rPr>
              <a:t>этап (заявительный) с </a:t>
            </a:r>
            <a:r>
              <a:rPr lang="ru-RU" sz="9600" b="1" dirty="0">
                <a:solidFill>
                  <a:schemeClr val="tx1"/>
                </a:solidFill>
              </a:rPr>
              <a:t>24 февраля по 01 </a:t>
            </a:r>
            <a:r>
              <a:rPr lang="ru-RU" sz="9600" dirty="0">
                <a:solidFill>
                  <a:schemeClr val="tx1"/>
                </a:solidFill>
              </a:rPr>
              <a:t>марта 2021 </a:t>
            </a:r>
            <a:r>
              <a:rPr lang="ru-RU" sz="9600" dirty="0" smtClean="0">
                <a:solidFill>
                  <a:schemeClr val="tx1"/>
                </a:solidFill>
              </a:rPr>
              <a:t>года</a:t>
            </a:r>
          </a:p>
          <a:p>
            <a:pPr lvl="0" algn="l">
              <a:lnSpc>
                <a:spcPct val="170000"/>
              </a:lnSpc>
            </a:pPr>
            <a:r>
              <a:rPr lang="ru-RU" sz="9600" dirty="0" smtClean="0">
                <a:solidFill>
                  <a:schemeClr val="tx1"/>
                </a:solidFill>
              </a:rPr>
              <a:t>- второй </a:t>
            </a:r>
            <a:r>
              <a:rPr lang="ru-RU" sz="9600" dirty="0">
                <a:solidFill>
                  <a:schemeClr val="tx1"/>
                </a:solidFill>
              </a:rPr>
              <a:t>этап (отборочный) заочный с </a:t>
            </a:r>
            <a:r>
              <a:rPr lang="ru-RU" sz="9600" b="1" dirty="0">
                <a:solidFill>
                  <a:schemeClr val="tx1"/>
                </a:solidFill>
              </a:rPr>
              <a:t>15 марта по 10 апреля 2021 </a:t>
            </a:r>
            <a:r>
              <a:rPr lang="ru-RU" sz="9600" b="1" dirty="0" smtClean="0">
                <a:solidFill>
                  <a:schemeClr val="tx1"/>
                </a:solidFill>
              </a:rPr>
              <a:t>года</a:t>
            </a:r>
          </a:p>
          <a:p>
            <a:pPr lvl="0" algn="l">
              <a:lnSpc>
                <a:spcPct val="170000"/>
              </a:lnSpc>
            </a:pPr>
            <a:r>
              <a:rPr lang="ru-RU" sz="9600" smtClean="0">
                <a:solidFill>
                  <a:schemeClr val="tx1"/>
                </a:solidFill>
              </a:rPr>
              <a:t>- третий </a:t>
            </a:r>
            <a:r>
              <a:rPr lang="ru-RU" sz="9600" dirty="0">
                <a:solidFill>
                  <a:schemeClr val="tx1"/>
                </a:solidFill>
              </a:rPr>
              <a:t>этап (основной) очный с </a:t>
            </a:r>
            <a:r>
              <a:rPr lang="ru-RU" sz="9600" b="1" dirty="0">
                <a:solidFill>
                  <a:schemeClr val="tx1"/>
                </a:solidFill>
              </a:rPr>
              <a:t>20 по 24 апреля 2021 </a:t>
            </a:r>
            <a:r>
              <a:rPr lang="ru-RU" sz="9600" dirty="0" smtClean="0">
                <a:solidFill>
                  <a:schemeClr val="tx1"/>
                </a:solidFill>
              </a:rPr>
              <a:t>года</a:t>
            </a:r>
            <a:endParaRPr lang="ru-RU" sz="9600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7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76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656184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ПЕДАГОГИЧЕСКИЙ ПРОРЫВ</a:t>
            </a: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124744"/>
            <a:ext cx="8467405" cy="5400600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r>
              <a:rPr lang="ru-RU" sz="1050" dirty="0"/>
              <a:t>первый этап (заявительный) с 24 февраля по 01 марта 2021 года;</a:t>
            </a:r>
          </a:p>
          <a:p>
            <a:pPr lvl="0"/>
            <a:r>
              <a:rPr lang="ru-RU" sz="1050" dirty="0"/>
              <a:t>второй этап (отборочный) заочный с 15 марта по 10 апреля 2021 года;</a:t>
            </a:r>
          </a:p>
          <a:p>
            <a:pPr algn="l">
              <a:lnSpc>
                <a:spcPct val="170000"/>
              </a:lnSpc>
            </a:pPr>
            <a:r>
              <a:rPr lang="ru-RU" sz="9600" b="1" dirty="0" smtClean="0">
                <a:solidFill>
                  <a:schemeClr val="tx1"/>
                </a:solidFill>
              </a:rPr>
              <a:t>Заявительный этап </a:t>
            </a:r>
          </a:p>
          <a:p>
            <a:pPr algn="l">
              <a:lnSpc>
                <a:spcPct val="170000"/>
              </a:lnSpc>
            </a:pPr>
            <a:r>
              <a:rPr lang="ru-RU" sz="9600" b="1" dirty="0" smtClean="0">
                <a:solidFill>
                  <a:schemeClr val="tx1"/>
                </a:solidFill>
              </a:rPr>
              <a:t>до 01 </a:t>
            </a:r>
            <a:r>
              <a:rPr lang="ru-RU" sz="9600" dirty="0" smtClean="0">
                <a:solidFill>
                  <a:schemeClr val="tx1"/>
                </a:solidFill>
              </a:rPr>
              <a:t>марта 2021 года</a:t>
            </a:r>
          </a:p>
          <a:p>
            <a:pPr algn="l"/>
            <a:endParaRPr lang="ru-RU" sz="3200" dirty="0" smtClean="0">
              <a:solidFill>
                <a:schemeClr val="tx1"/>
              </a:solidFill>
            </a:endParaRPr>
          </a:p>
          <a:p>
            <a:endParaRPr lang="ru-RU" sz="7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7200" dirty="0" smtClean="0">
                <a:solidFill>
                  <a:schemeClr val="tx1"/>
                </a:solidFill>
              </a:rPr>
              <a:t>1) </a:t>
            </a:r>
            <a:r>
              <a:rPr lang="ru-RU" sz="8000" dirty="0" smtClean="0">
                <a:solidFill>
                  <a:schemeClr val="tx1"/>
                </a:solidFill>
              </a:rPr>
              <a:t>пройти </a:t>
            </a:r>
            <a:r>
              <a:rPr lang="ru-RU" sz="8000" u="sng" dirty="0" err="1">
                <a:solidFill>
                  <a:schemeClr val="tx1"/>
                </a:solidFill>
              </a:rPr>
              <a:t>on-line</a:t>
            </a:r>
            <a:r>
              <a:rPr lang="ru-RU" sz="8000" dirty="0">
                <a:solidFill>
                  <a:schemeClr val="tx1"/>
                </a:solidFill>
              </a:rPr>
              <a:t> регистрацию на сайте МБУ ДПО ЦРО в разделе «Анкетирование»/ анкета «Регистрация на конкурс «Педагогический прорыв» по адресу </a:t>
            </a:r>
            <a:r>
              <a:rPr lang="ru-RU" sz="8000" u="sng" dirty="0">
                <a:solidFill>
                  <a:schemeClr val="tx1"/>
                </a:solidFill>
                <a:hlinkClick r:id="rId2"/>
              </a:rPr>
              <a:t>http://c</a:t>
            </a:r>
            <a:r>
              <a:rPr lang="en-US" sz="8000" u="sng" dirty="0" err="1">
                <a:solidFill>
                  <a:schemeClr val="tx1"/>
                </a:solidFill>
                <a:hlinkClick r:id="rId2"/>
              </a:rPr>
              <a:t>ro</a:t>
            </a:r>
            <a:r>
              <a:rPr lang="ru-RU" sz="8000" u="sng" dirty="0">
                <a:solidFill>
                  <a:schemeClr val="tx1"/>
                </a:solidFill>
                <a:hlinkClick r:id="rId2"/>
              </a:rPr>
              <a:t>.chel-edu.ru</a:t>
            </a:r>
            <a:r>
              <a:rPr lang="ru-RU" sz="8000" u="sng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8000" u="sng" dirty="0" smtClean="0">
              <a:solidFill>
                <a:schemeClr val="tx1"/>
              </a:solidFill>
            </a:endParaRPr>
          </a:p>
          <a:p>
            <a:pPr marL="1143000" indent="-1143000" algn="just">
              <a:lnSpc>
                <a:spcPct val="120000"/>
              </a:lnSpc>
              <a:buAutoNum type="arabicParenR"/>
            </a:pPr>
            <a:endParaRPr lang="ru-RU" sz="8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8000" dirty="0">
                <a:solidFill>
                  <a:schemeClr val="tx1"/>
                </a:solidFill>
              </a:rPr>
              <a:t>2) </a:t>
            </a:r>
            <a:r>
              <a:rPr lang="ru-RU" sz="8000" u="sng" dirty="0">
                <a:solidFill>
                  <a:schemeClr val="tx1"/>
                </a:solidFill>
              </a:rPr>
              <a:t>представить в МБУ ДПО ЦРО на электронный адрес </a:t>
            </a:r>
            <a:r>
              <a:rPr lang="ru-RU" sz="8000" u="sng" dirty="0" err="1">
                <a:solidFill>
                  <a:schemeClr val="tx1"/>
                </a:solidFill>
                <a:hlinkClick r:id="rId3"/>
              </a:rPr>
              <a:t>konkurs</a:t>
            </a:r>
            <a:r>
              <a:rPr lang="ru-RU" sz="8000" u="sng" dirty="0">
                <a:solidFill>
                  <a:schemeClr val="tx1"/>
                </a:solidFill>
                <a:hlinkClick r:id="rId3"/>
              </a:rPr>
              <a:t>@</a:t>
            </a:r>
            <a:r>
              <a:rPr lang="en-US" sz="8000" u="sng" dirty="0" err="1">
                <a:solidFill>
                  <a:schemeClr val="tx1"/>
                </a:solidFill>
                <a:hlinkClick r:id="rId3"/>
              </a:rPr>
              <a:t>cro</a:t>
            </a:r>
            <a:r>
              <a:rPr lang="ru-RU" sz="8000" u="sng" dirty="0">
                <a:solidFill>
                  <a:schemeClr val="tx1"/>
                </a:solidFill>
                <a:hlinkClick r:id="rId3"/>
              </a:rPr>
              <a:t>74.ru</a:t>
            </a:r>
            <a:r>
              <a:rPr lang="ru-RU" sz="8000" dirty="0">
                <a:solidFill>
                  <a:schemeClr val="tx1"/>
                </a:solidFill>
              </a:rPr>
              <a:t>  пакет заявительных </a:t>
            </a:r>
            <a:r>
              <a:rPr lang="ru-RU" sz="8000" dirty="0" smtClean="0">
                <a:solidFill>
                  <a:schemeClr val="tx1"/>
                </a:solidFill>
              </a:rPr>
              <a:t>документов:</a:t>
            </a:r>
            <a:endParaRPr lang="ru-RU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- заявка </a:t>
            </a:r>
            <a:r>
              <a:rPr lang="ru-RU" sz="8000" dirty="0">
                <a:solidFill>
                  <a:schemeClr val="tx1"/>
                </a:solidFill>
              </a:rPr>
              <a:t>на участие в Конкурсе, подписанная руководителем общеобразовательной организации (скан</a:t>
            </a:r>
            <a:r>
              <a:rPr lang="ru-RU" sz="8000" dirty="0" smtClean="0">
                <a:solidFill>
                  <a:schemeClr val="tx1"/>
                </a:solidFill>
              </a:rPr>
              <a:t>);</a:t>
            </a:r>
            <a:endParaRPr lang="ru-RU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- анкета </a:t>
            </a:r>
            <a:r>
              <a:rPr lang="ru-RU" sz="8000" dirty="0">
                <a:solidFill>
                  <a:schemeClr val="tx1"/>
                </a:solidFill>
              </a:rPr>
              <a:t>участника Конкурса (скан и </a:t>
            </a:r>
            <a:r>
              <a:rPr lang="en-US" sz="8000" dirty="0">
                <a:solidFill>
                  <a:schemeClr val="tx1"/>
                </a:solidFill>
              </a:rPr>
              <a:t>Word</a:t>
            </a:r>
            <a:r>
              <a:rPr lang="ru-RU" sz="8000" dirty="0" smtClean="0">
                <a:solidFill>
                  <a:schemeClr val="tx1"/>
                </a:solidFill>
              </a:rPr>
              <a:t>);</a:t>
            </a:r>
            <a:endParaRPr lang="ru-RU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- согласие </a:t>
            </a:r>
            <a:r>
              <a:rPr lang="ru-RU" sz="8000" dirty="0">
                <a:solidFill>
                  <a:schemeClr val="tx1"/>
                </a:solidFill>
              </a:rPr>
              <a:t>на обработку персональных данных (скан</a:t>
            </a:r>
            <a:r>
              <a:rPr lang="ru-RU" sz="8000" dirty="0" smtClean="0">
                <a:solidFill>
                  <a:schemeClr val="tx1"/>
                </a:solidFill>
              </a:rPr>
              <a:t>);</a:t>
            </a:r>
            <a:endParaRPr lang="ru-RU" sz="80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- ссылка </a:t>
            </a:r>
            <a:r>
              <a:rPr lang="ru-RU" sz="8000" dirty="0">
                <a:solidFill>
                  <a:schemeClr val="tx1"/>
                </a:solidFill>
              </a:rPr>
              <a:t>на видео учебного занятия, видеозапись учебного занятия, размещенного в сети </a:t>
            </a:r>
            <a:r>
              <a:rPr lang="en-US" sz="8000" u="sng" dirty="0">
                <a:solidFill>
                  <a:schemeClr val="tx1"/>
                </a:solidFill>
                <a:hlinkClick r:id="rId4"/>
              </a:rPr>
              <a:t>www</a:t>
            </a:r>
            <a:r>
              <a:rPr lang="ru-RU" sz="8000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8000" u="sng" dirty="0" err="1">
                <a:solidFill>
                  <a:schemeClr val="tx1"/>
                </a:solidFill>
                <a:hlinkClick r:id="rId4"/>
              </a:rPr>
              <a:t>youtube</a:t>
            </a:r>
            <a:r>
              <a:rPr lang="ru-RU" sz="8000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8000" u="sng" dirty="0">
                <a:solidFill>
                  <a:schemeClr val="tx1"/>
                </a:solidFill>
                <a:hlinkClick r:id="rId4"/>
              </a:rPr>
              <a:t>com</a:t>
            </a:r>
            <a:r>
              <a:rPr lang="ru-RU" sz="8000" dirty="0" smtClean="0">
                <a:solidFill>
                  <a:schemeClr val="tx1"/>
                </a:solidFill>
              </a:rPr>
              <a:t>.;</a:t>
            </a:r>
            <a:endParaRPr lang="ru-RU" sz="8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- технологическая </a:t>
            </a:r>
            <a:r>
              <a:rPr lang="ru-RU" sz="8000" dirty="0">
                <a:solidFill>
                  <a:schemeClr val="tx1"/>
                </a:solidFill>
              </a:rPr>
              <a:t>карта данного учебного занятия </a:t>
            </a:r>
            <a:endParaRPr lang="ru-RU" sz="8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endParaRPr lang="ru-RU" sz="8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8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7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8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44625"/>
            <a:ext cx="9144000" cy="115212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5987008" cy="1084982"/>
          </a:xfrm>
        </p:spPr>
        <p:txBody>
          <a:bodyPr>
            <a:noAutofit/>
          </a:bodyPr>
          <a:lstStyle/>
          <a:p>
            <a:r>
              <a:rPr lang="en-US" b="1" dirty="0"/>
              <a:t>http</a:t>
            </a:r>
            <a:r>
              <a:rPr lang="en-US" b="1" dirty="0" smtClean="0"/>
              <a:t>://cro.chel-edu.ru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"/>
            <a:ext cx="1322068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7177" r="10584" b="6561"/>
          <a:stretch/>
        </p:blipFill>
        <p:spPr bwMode="auto">
          <a:xfrm>
            <a:off x="251520" y="1196752"/>
            <a:ext cx="8568952" cy="54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4427984" y="1844824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65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656184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ПЕДАГОГИЧЕСКИЙ ПРОРЫВ</a:t>
            </a: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124744"/>
            <a:ext cx="8467405" cy="5400600"/>
          </a:xfrm>
          <a:prstGeom prst="rect">
            <a:avLst/>
          </a:prstGeom>
        </p:spPr>
        <p:txBody>
          <a:bodyPr anchor="t">
            <a:normAutofit fontScale="3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r>
              <a:rPr lang="ru-RU" sz="1050" dirty="0"/>
              <a:t>первый этап (заявительный) с 24 февраля по 01 марта 2021 года;</a:t>
            </a:r>
          </a:p>
          <a:p>
            <a:pPr lvl="0"/>
            <a:r>
              <a:rPr lang="ru-RU" sz="1050" dirty="0"/>
              <a:t>второй этап (отборочный) заочный с 15 марта по 10 апреля 2021 года;</a:t>
            </a:r>
          </a:p>
          <a:p>
            <a:pPr algn="l">
              <a:lnSpc>
                <a:spcPct val="170000"/>
              </a:lnSpc>
            </a:pPr>
            <a:r>
              <a:rPr lang="ru-RU" sz="9600" b="1" dirty="0" smtClean="0">
                <a:solidFill>
                  <a:schemeClr val="tx1"/>
                </a:solidFill>
              </a:rPr>
              <a:t>Отборочный этап </a:t>
            </a:r>
          </a:p>
          <a:p>
            <a:pPr algn="l">
              <a:lnSpc>
                <a:spcPct val="170000"/>
              </a:lnSpc>
            </a:pPr>
            <a:r>
              <a:rPr lang="ru-RU" sz="9600" b="1" dirty="0" smtClean="0">
                <a:solidFill>
                  <a:schemeClr val="tx1"/>
                </a:solidFill>
              </a:rPr>
              <a:t>до 15 </a:t>
            </a:r>
            <a:r>
              <a:rPr lang="ru-RU" sz="9600" dirty="0" smtClean="0">
                <a:solidFill>
                  <a:schemeClr val="tx1"/>
                </a:solidFill>
              </a:rPr>
              <a:t>марта по </a:t>
            </a:r>
            <a:r>
              <a:rPr lang="ru-RU" sz="9600" b="1" dirty="0" smtClean="0">
                <a:solidFill>
                  <a:schemeClr val="tx1"/>
                </a:solidFill>
              </a:rPr>
              <a:t>10 апреля </a:t>
            </a:r>
            <a:r>
              <a:rPr lang="ru-RU" sz="9600" dirty="0" smtClean="0">
                <a:solidFill>
                  <a:schemeClr val="tx1"/>
                </a:solidFill>
              </a:rPr>
              <a:t>2021 года</a:t>
            </a:r>
          </a:p>
          <a:p>
            <a:pPr algn="l"/>
            <a:endParaRPr lang="ru-RU" sz="3200" dirty="0" smtClean="0">
              <a:solidFill>
                <a:schemeClr val="tx1"/>
              </a:solidFill>
            </a:endParaRPr>
          </a:p>
          <a:p>
            <a:endParaRPr lang="ru-RU" sz="5000" dirty="0" smtClean="0">
              <a:solidFill>
                <a:schemeClr val="tx1"/>
              </a:solidFill>
            </a:endParaRPr>
          </a:p>
          <a:p>
            <a:pPr lvl="0" algn="l"/>
            <a:r>
              <a:rPr lang="ru-RU" sz="8000" b="1" i="1" dirty="0" smtClean="0">
                <a:solidFill>
                  <a:schemeClr val="tx1"/>
                </a:solidFill>
              </a:rPr>
              <a:t>экспертиза </a:t>
            </a:r>
            <a:r>
              <a:rPr lang="ru-RU" sz="8000" b="1" i="1" dirty="0">
                <a:solidFill>
                  <a:schemeClr val="tx1"/>
                </a:solidFill>
              </a:rPr>
              <a:t>конкурсных материалов</a:t>
            </a:r>
            <a:r>
              <a:rPr lang="ru-RU" sz="8000" b="1" i="1" dirty="0" smtClean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ru-RU" sz="8000" dirty="0">
              <a:solidFill>
                <a:schemeClr val="tx1"/>
              </a:solidFill>
            </a:endParaRPr>
          </a:p>
          <a:p>
            <a:pPr lvl="0" algn="l"/>
            <a:r>
              <a:rPr lang="ru-RU" sz="8000" dirty="0" smtClean="0">
                <a:solidFill>
                  <a:schemeClr val="tx1"/>
                </a:solidFill>
              </a:rPr>
              <a:t>- видеозапись </a:t>
            </a:r>
            <a:r>
              <a:rPr lang="ru-RU" sz="8000" dirty="0">
                <a:solidFill>
                  <a:schemeClr val="tx1"/>
                </a:solidFill>
              </a:rPr>
              <a:t>урока (учебного занятия); </a:t>
            </a:r>
            <a:endParaRPr lang="ru-RU" sz="8000" dirty="0" smtClean="0">
              <a:solidFill>
                <a:schemeClr val="tx1"/>
              </a:solidFill>
            </a:endParaRPr>
          </a:p>
          <a:p>
            <a:pPr lvl="0" algn="l"/>
            <a:endParaRPr lang="ru-RU" sz="8000" dirty="0">
              <a:solidFill>
                <a:schemeClr val="tx1"/>
              </a:solidFill>
            </a:endParaRPr>
          </a:p>
          <a:p>
            <a:pPr lvl="0" algn="l"/>
            <a:r>
              <a:rPr lang="ru-RU" sz="8000" dirty="0" smtClean="0">
                <a:solidFill>
                  <a:schemeClr val="tx1"/>
                </a:solidFill>
              </a:rPr>
              <a:t>- технологическая </a:t>
            </a:r>
            <a:r>
              <a:rPr lang="ru-RU" sz="8000" dirty="0">
                <a:solidFill>
                  <a:schemeClr val="tx1"/>
                </a:solidFill>
              </a:rPr>
              <a:t>карта данного учебного занятия. </a:t>
            </a:r>
          </a:p>
          <a:p>
            <a:pPr algn="l">
              <a:lnSpc>
                <a:spcPct val="120000"/>
              </a:lnSpc>
            </a:pPr>
            <a:endParaRPr lang="ru-RU" sz="5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5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99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512168"/>
          </a:xfrm>
          <a:prstGeom prst="rect">
            <a:avLst/>
          </a:prstGeom>
        </p:spPr>
        <p:txBody>
          <a:bodyPr anchor="t"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ПЕДАГОГИЧЕСКИЙ ПРОРЫВ</a:t>
            </a: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124744"/>
            <a:ext cx="8467405" cy="5400600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r>
              <a:rPr lang="ru-RU" sz="1050" dirty="0"/>
              <a:t>первый этап (заявительный) с 24 февраля по 01 марта 2021 года;</a:t>
            </a:r>
          </a:p>
          <a:p>
            <a:pPr lvl="0"/>
            <a:r>
              <a:rPr lang="ru-RU" sz="1050" dirty="0" smtClean="0"/>
              <a:t>ля </a:t>
            </a:r>
            <a:r>
              <a:rPr lang="ru-RU" sz="1050" dirty="0"/>
              <a:t>2021 года;</a:t>
            </a:r>
          </a:p>
          <a:p>
            <a:pPr algn="l">
              <a:lnSpc>
                <a:spcPct val="170000"/>
              </a:lnSpc>
            </a:pPr>
            <a:r>
              <a:rPr lang="ru-RU" sz="5700" b="1" dirty="0" smtClean="0">
                <a:solidFill>
                  <a:schemeClr val="tx1"/>
                </a:solidFill>
              </a:rPr>
              <a:t>Критерии</a:t>
            </a:r>
          </a:p>
          <a:p>
            <a:pPr marL="571500" indent="-571500"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1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Профессиональная компетентность </a:t>
            </a:r>
            <a:endParaRPr lang="ru-RU" sz="4100" dirty="0">
              <a:latin typeface="+mn-lt"/>
              <a:ea typeface="Times New Roman"/>
              <a:cs typeface="Times New Roman"/>
            </a:endParaRPr>
          </a:p>
          <a:p>
            <a:pPr marL="571500" indent="-571500"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1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Информационная компетентность </a:t>
            </a:r>
            <a:endParaRPr lang="ru-RU" sz="4100" dirty="0">
              <a:latin typeface="+mn-lt"/>
              <a:ea typeface="Times New Roman"/>
              <a:cs typeface="Times New Roman"/>
            </a:endParaRPr>
          </a:p>
          <a:p>
            <a:pPr marL="571500" indent="-571500" algn="l"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1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Коммуникативная компетентность </a:t>
            </a:r>
            <a:endParaRPr lang="ru-RU" sz="4100" dirty="0">
              <a:solidFill>
                <a:schemeClr val="tx1"/>
              </a:solidFill>
              <a:latin typeface="+mn-lt"/>
            </a:endParaRPr>
          </a:p>
          <a:p>
            <a:pPr marL="571500" indent="-5715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41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Методическая компетентность </a:t>
            </a:r>
            <a:endParaRPr lang="ru-RU" sz="410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50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5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47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3" y="-387424"/>
            <a:ext cx="8467405" cy="1512168"/>
          </a:xfrm>
          <a:prstGeom prst="rect">
            <a:avLst/>
          </a:prstGeom>
        </p:spPr>
        <p:txBody>
          <a:bodyPr anchor="t">
            <a:normAutofit fontScale="6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000000"/>
                </a:solidFill>
                <a:ea typeface="Times New Roman"/>
                <a:cs typeface="Times New Roman"/>
              </a:rPr>
              <a:t>Профессиональная компетентность </a:t>
            </a: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7" y="692696"/>
            <a:ext cx="8467405" cy="540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endParaRPr lang="ru-RU" sz="5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17619"/>
              </p:ext>
            </p:extLst>
          </p:nvPr>
        </p:nvGraphicFramePr>
        <p:xfrm>
          <a:off x="-15844" y="836712"/>
          <a:ext cx="8827444" cy="590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  <a:gridCol w="1626644"/>
              </a:tblGrid>
              <a:tr h="561009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соответствие содержания урока современным требованиям образования в условиях реализации ФГОС ОО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0-3 балла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соответствие содержания урока поставленным целям и задачам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561009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владение педагогом современными образовательными технологиями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561009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эффективное и грамотное использование современных средств обучения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глубина и оригинальность раскрытия темы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561009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соответствие используемых приемов организации образовательной деятельности достижению личностных 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метапредметных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результатов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561009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оптимальность объема материала, выбора структуры учебного занятия, форм и методов обучения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целесообразность смены видов деятельности обучающихся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достижения поставленных целей и задач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реализации воспитательного потенциала урока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эффективность контроля деятельности учащихся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соответствие содержания урока технологической карте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грамотность оформления технологической карты урока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898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467405" cy="788810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8597" y="2490851"/>
            <a:ext cx="8467405" cy="936104"/>
          </a:xfrm>
          <a:prstGeom prst="rect">
            <a:avLst/>
          </a:prstGeom>
        </p:spPr>
        <p:txBody>
          <a:bodyPr anchor="t">
            <a:normAutofit fontScale="4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6900" b="1" dirty="0">
                <a:solidFill>
                  <a:srgbClr val="000000"/>
                </a:solidFill>
                <a:ea typeface="Times New Roman"/>
                <a:cs typeface="Times New Roman"/>
              </a:rPr>
              <a:t>Коммуникативная компетентность </a:t>
            </a:r>
            <a:endParaRPr lang="ru-RU" sz="6900" b="1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7" y="692696"/>
            <a:ext cx="8467405" cy="540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/>
            <a:endParaRPr lang="ru-RU" sz="5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96188"/>
              </p:ext>
            </p:extLst>
          </p:nvPr>
        </p:nvGraphicFramePr>
        <p:xfrm>
          <a:off x="195376" y="865777"/>
          <a:ext cx="8827444" cy="165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  <a:gridCol w="1626644"/>
              </a:tblGrid>
              <a:tr h="561009">
                <a:tc>
                  <a:txBody>
                    <a:bodyPr/>
                    <a:lstStyle/>
                    <a:p>
                      <a:pPr marL="60325" marR="259080"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Кол-во баллов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7452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эффективный отбор и структурирование информации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561009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целесообразность использования мультимедийных презентаций, дидактических и наглядных материалов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-171400"/>
            <a:ext cx="8467405" cy="1052736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000000"/>
                </a:solidFill>
                <a:ea typeface="Times New Roman"/>
                <a:cs typeface="Times New Roman"/>
              </a:rPr>
              <a:t>Информационная компетентность </a:t>
            </a: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91687"/>
              </p:ext>
            </p:extLst>
          </p:nvPr>
        </p:nvGraphicFramePr>
        <p:xfrm>
          <a:off x="211035" y="3392996"/>
          <a:ext cx="876382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10"/>
                <a:gridCol w="1491012"/>
              </a:tblGrid>
              <a:tr h="296856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стиль общения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0-3 балла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культура</a:t>
                      </a:r>
                      <a:endParaRPr lang="ru-RU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  <a:tr h="487536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психологической атмосферы урока</a:t>
                      </a:r>
                      <a:endParaRPr lang="ru-RU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00394" y="4653136"/>
            <a:ext cx="8467405" cy="864096"/>
          </a:xfrm>
          <a:prstGeom prst="rect">
            <a:avLst/>
          </a:prstGeom>
        </p:spPr>
        <p:txBody>
          <a:bodyPr anchor="t">
            <a:normAutofit fontScale="4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69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Методическая </a:t>
            </a:r>
            <a:r>
              <a:rPr lang="ru-RU" sz="6900" b="1" dirty="0">
                <a:solidFill>
                  <a:srgbClr val="000000"/>
                </a:solidFill>
                <a:ea typeface="Times New Roman"/>
                <a:cs typeface="Times New Roman"/>
              </a:rPr>
              <a:t>компетентность </a:t>
            </a:r>
            <a:endParaRPr lang="ru-RU" sz="6900" b="1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400" b="1" dirty="0">
              <a:ea typeface="Times New Roman"/>
              <a:cs typeface="Times New Roman"/>
            </a:endParaRPr>
          </a:p>
          <a:p>
            <a:pPr algn="l">
              <a:spcBef>
                <a:spcPts val="1200"/>
              </a:spcBef>
            </a:pPr>
            <a:endParaRPr lang="ru-RU" sz="53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36656"/>
              </p:ext>
            </p:extLst>
          </p:nvPr>
        </p:nvGraphicFramePr>
        <p:xfrm>
          <a:off x="179511" y="5517232"/>
          <a:ext cx="882744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7"/>
                <a:gridCol w="1482629"/>
              </a:tblGrid>
              <a:tr h="576064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методическая ценность работы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0-3 балла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60325" marR="25908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использования коллегами в деятельности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0-3 балла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96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4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84</Template>
  <TotalTime>785</TotalTime>
  <Words>1132</Words>
  <Application>Microsoft Office PowerPoint</Application>
  <PresentationFormat>Экран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84</vt:lpstr>
      <vt:lpstr>Презентация PowerPoint</vt:lpstr>
      <vt:lpstr>Сроки проведения: октябрь – декабрь 2021 года </vt:lpstr>
      <vt:lpstr>Сроки проведения: МАРТ – АПРЕЛЬ 2021 года    </vt:lpstr>
      <vt:lpstr>  </vt:lpstr>
      <vt:lpstr>http://cro.chel-edu.ru</vt:lpstr>
      <vt:lpstr>  </vt:lpstr>
      <vt:lpstr> </vt:lpstr>
      <vt:lpstr> </vt:lpstr>
      <vt:lpstr> </vt:lpstr>
      <vt:lpstr>  </vt:lpstr>
      <vt:lpstr>  </vt:lpstr>
      <vt:lpstr>Конкурс «Педагогический дебют»</vt:lpstr>
      <vt:lpstr>Презентация PowerPoint</vt:lpstr>
      <vt:lpstr>Конкурс «Педагогический дебют»</vt:lpstr>
      <vt:lpstr>Мастер-класс</vt:lpstr>
      <vt:lpstr>Мастер-класс</vt:lpstr>
      <vt:lpstr>Мастер-класс</vt:lpstr>
      <vt:lpstr>Рекомендации по подготовке демонстрационного мастер-класса</vt:lpstr>
      <vt:lpstr>Рекомендации по подготовке демонстрационного мастер-класса</vt:lpstr>
      <vt:lpstr>Что ожидают  от мастер-класса</vt:lpstr>
      <vt:lpstr>Что ожидают  от мастер-класса</vt:lpstr>
      <vt:lpstr>Что ожидают  от мастер-класса</vt:lpstr>
      <vt:lpstr>Педагогический проект </vt:lpstr>
      <vt:lpstr>Круглый стол образовательных политиков</vt:lpstr>
      <vt:lpstr>Презентация PowerPoint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user</cp:lastModifiedBy>
  <cp:revision>104</cp:revision>
  <cp:lastPrinted>2017-09-19T04:05:40Z</cp:lastPrinted>
  <dcterms:created xsi:type="dcterms:W3CDTF">2013-02-15T12:25:49Z</dcterms:created>
  <dcterms:modified xsi:type="dcterms:W3CDTF">2021-02-25T06:57:23Z</dcterms:modified>
</cp:coreProperties>
</file>