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7" r:id="rId2"/>
    <p:sldId id="310" r:id="rId3"/>
    <p:sldId id="305" r:id="rId4"/>
    <p:sldId id="306" r:id="rId5"/>
    <p:sldId id="312" r:id="rId6"/>
    <p:sldId id="313" r:id="rId7"/>
    <p:sldId id="314" r:id="rId8"/>
    <p:sldId id="315" r:id="rId9"/>
    <p:sldId id="317" r:id="rId10"/>
    <p:sldId id="316" r:id="rId11"/>
    <p:sldId id="311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cokio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inobr74.ru/activity/staff/pedat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o.chel-ed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o.chel-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r.rcokio.ru/" TargetMode="External"/><Relationship Id="rId2" Type="http://schemas.openxmlformats.org/officeDocument/2006/relationships/hyperlink" Target="http://cro.chel-edu.ru/services/attestatsiya_1/avtomatizirovannaya_informatsionna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cokio.ru/" TargetMode="External"/><Relationship Id="rId2" Type="http://schemas.openxmlformats.org/officeDocument/2006/relationships/hyperlink" Target="http://cro.chel-edu.ru/services/attestatsiya_1/avtomatizirovannaya_informatsionna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231832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Автоматизированная информационная система «Аттестация педагогических работников»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373216"/>
            <a:ext cx="3168352" cy="86409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Начальник ОПК</a:t>
            </a:r>
          </a:p>
          <a:p>
            <a:r>
              <a:rPr lang="ru-RU" sz="1800" dirty="0" smtClean="0"/>
              <a:t>МБУ ДПО ЦРО</a:t>
            </a:r>
          </a:p>
          <a:p>
            <a:r>
              <a:rPr lang="ru-RU" sz="1800" dirty="0" smtClean="0"/>
              <a:t>Щербакова Ю.В.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94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4" cy="100811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Разработаны методические рекомендации:</a:t>
            </a:r>
            <a:b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 </a:t>
            </a: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главной странице личного </a:t>
            </a: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7851" t="4221" r="11647" b="9063"/>
          <a:stretch/>
        </p:blipFill>
        <p:spPr bwMode="auto">
          <a:xfrm>
            <a:off x="899592" y="1700808"/>
            <a:ext cx="7560840" cy="4968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5580112" y="4005064"/>
            <a:ext cx="100811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2088232"/>
          </a:xfrm>
        </p:spPr>
        <p:txBody>
          <a:bodyPr>
            <a:noAutofit/>
          </a:bodyPr>
          <a:lstStyle/>
          <a:p>
            <a:pPr marL="263525" indent="273050"/>
            <a:r>
              <a:rPr lang="ru-RU" sz="2400" b="1" u="sng" kern="50" dirty="0">
                <a:solidFill>
                  <a:schemeClr val="bg2">
                    <a:lumMod val="25000"/>
                  </a:schemeClr>
                </a:solidFill>
                <a:ea typeface="AR PL KaitiM GB"/>
              </a:rPr>
              <a:t>Специалист образовательной организации, отвечающий за кадровое делопроизводство (кадровый работник ОО): </a:t>
            </a:r>
            <a:r>
              <a:rPr lang="ru-RU" sz="2400" b="1" u="sng" kern="50" dirty="0" smtClean="0">
                <a:ea typeface="AR PL KaitiM GB"/>
              </a:rPr>
              <a:t/>
            </a:r>
            <a:br>
              <a:rPr lang="ru-RU" sz="2400" b="1" u="sng" kern="50" dirty="0" smtClean="0">
                <a:ea typeface="AR PL KaitiM GB"/>
              </a:rPr>
            </a:br>
            <a:r>
              <a:rPr lang="ru-RU" sz="2000" kern="50" dirty="0" smtClean="0">
                <a:solidFill>
                  <a:schemeClr val="tx1"/>
                </a:solidFill>
                <a:ea typeface="AR PL KaitiM GB"/>
              </a:rPr>
              <a:t></a:t>
            </a:r>
            <a:r>
              <a:rPr lang="ru-RU" sz="2000" kern="50" dirty="0">
                <a:solidFill>
                  <a:schemeClr val="tx1"/>
                </a:solidFill>
                <a:ea typeface="AR PL KaitiM GB"/>
              </a:rPr>
              <a:t>	Заполняет ПРОФИЛЬ ОО</a:t>
            </a:r>
            <a:br>
              <a:rPr lang="ru-RU" sz="2000" kern="50" dirty="0">
                <a:solidFill>
                  <a:schemeClr val="tx1"/>
                </a:solidFill>
                <a:ea typeface="AR PL KaitiM GB"/>
              </a:rPr>
            </a:br>
            <a:r>
              <a:rPr lang="ru-RU" sz="2000" kern="50" dirty="0">
                <a:solidFill>
                  <a:schemeClr val="tx1"/>
                </a:solidFill>
                <a:ea typeface="AR PL KaitiM GB"/>
              </a:rPr>
              <a:t>	Заполняет карточки работников (основные сведения и затем сведения о занимаемой </a:t>
            </a:r>
            <a:r>
              <a:rPr lang="ru-RU" sz="2000" kern="50" dirty="0" smtClean="0">
                <a:solidFill>
                  <a:schemeClr val="tx1"/>
                </a:solidFill>
                <a:ea typeface="AR PL KaitiM GB"/>
              </a:rPr>
              <a:t>должности)</a:t>
            </a:r>
            <a:endParaRPr lang="ru-RU" sz="2000" kern="50" dirty="0">
              <a:solidFill>
                <a:schemeClr val="tx1"/>
              </a:solidFill>
              <a:ea typeface="AR PL KaitiM GB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7776864" cy="39966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962" y="4221088"/>
            <a:ext cx="21330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3" y="669298"/>
            <a:ext cx="8964488" cy="2088232"/>
          </a:xfrm>
        </p:spPr>
        <p:txBody>
          <a:bodyPr>
            <a:noAutofit/>
          </a:bodyPr>
          <a:lstStyle/>
          <a:p>
            <a:pPr marL="263525" indent="273050"/>
            <a:r>
              <a:rPr lang="ru-RU" sz="2400" b="1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Специалист образовательной организации, отвечающий за кадровое делопроизводство (кадровый работник ОО</a:t>
            </a:r>
            <a:r>
              <a:rPr lang="ru-RU" sz="2400" b="1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):</a:t>
            </a:r>
            <a:r>
              <a:rPr lang="ru-RU" sz="2400" u="sng" kern="50" dirty="0" smtClean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400" u="sng" kern="50" dirty="0" smtClean="0">
                <a:latin typeface="Trebuchet MS" panose="020B0603020202020204" pitchFamily="34" charset="0"/>
                <a:ea typeface="AR PL KaitiM GB"/>
              </a:rPr>
            </a:br>
            <a:r>
              <a:rPr lang="ru-RU" sz="20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</a:t>
            </a:r>
            <a:r>
              <a:rPr lang="ru-RU" sz="20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	Заполняет ПРОФИЛЬ ОО</a:t>
            </a:r>
            <a:br>
              <a:rPr lang="ru-RU" sz="20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0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Заполняет карточки работников (основные сведения и затем сведения о занимаемой должности!)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81720"/>
            <a:ext cx="8568952" cy="3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8255"/>
            <a:ext cx="9144000" cy="2254681"/>
          </a:xfrm>
        </p:spPr>
        <p:txBody>
          <a:bodyPr>
            <a:noAutofit/>
          </a:bodyPr>
          <a:lstStyle/>
          <a:p>
            <a:pPr marL="263525" indent="273050"/>
            <a:r>
              <a:rPr lang="ru-RU" sz="2400" b="1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Специалист образовательной организации, отвечающий за организацию и проведение аттестации педагогических работников (Заместитель директора ОО): </a:t>
            </a:r>
            <a:r>
              <a:rPr lang="ru-RU" sz="2400" b="1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400" b="1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0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</a:t>
            </a:r>
            <a:r>
              <a:rPr lang="ru-RU" sz="20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	Проверяет данные внесенные в карточку работника</a:t>
            </a:r>
            <a:br>
              <a:rPr lang="ru-RU" sz="20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0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Заполняет карточки работников (сведения о профессиональной деятельности!)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02065"/>
            <a:ext cx="6899978" cy="3826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92" y="3543150"/>
            <a:ext cx="2071464" cy="3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5904656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b="1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Специалист, привлекаемый для осуществления всестороннего анализа профессиональной деятельности педагогических работников (Эксперты): </a:t>
            </a:r>
            <a:r>
              <a:rPr lang="ru-RU" sz="2300" u="sng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300" u="sng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При входе в систему редактирует профиль (вносит электронную личную почту). На электронную почту приходит уведомление о назначении специалистом, привлекаемого к осуществлению всестороннего анализа профессиональной деятельности педагогического работника. Необходимо подтвердить свое участие, нажав «Подтвердить» (2 рабочих дня).</a:t>
            </a:r>
            <a:b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AR PL KaitiM GB"/>
              </a:rPr>
              <a:t>	Просматривает информацию о профессиональной деятельности педагогического работника  </a:t>
            </a:r>
            <a:br>
              <a:rPr lang="ru-RU" sz="2300" kern="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AR PL KaitiM GB"/>
              </a:rPr>
              <a:t>	Заполняет экспертное заключение на педагогического работника.</a:t>
            </a:r>
            <a:br>
              <a:rPr lang="ru-RU" sz="2300" kern="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Если специалист, не работал с заявлением более 5 дней, то заявление будет выделено красным цветом и направлено другому специалисту.</a:t>
            </a:r>
          </a:p>
        </p:txBody>
      </p:sp>
    </p:spTree>
    <p:extLst>
      <p:ext uri="{BB962C8B-B14F-4D97-AF65-F5344CB8AC3E}">
        <p14:creationId xmlns:p14="http://schemas.microsoft.com/office/powerpoint/2010/main" val="24179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833" y="404664"/>
            <a:ext cx="9144000" cy="6309320"/>
          </a:xfrm>
        </p:spPr>
        <p:txBody>
          <a:bodyPr>
            <a:noAutofit/>
          </a:bodyPr>
          <a:lstStyle/>
          <a:p>
            <a:pPr marL="263525" indent="273050"/>
            <a:r>
              <a:rPr lang="ru-RU" sz="2800" b="1" u="sng" kern="50" dirty="0">
                <a:latin typeface="Trebuchet MS" panose="020B0603020202020204" pitchFamily="34" charset="0"/>
                <a:ea typeface="AR PL KaitiM GB"/>
              </a:rPr>
              <a:t>Педагогический работник ОО:</a:t>
            </a:r>
            <a:br>
              <a:rPr lang="ru-RU" sz="2800" b="1" u="sng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u="sng" kern="50" dirty="0">
                <a:latin typeface="Trebuchet MS" panose="020B0603020202020204" pitchFamily="34" charset="0"/>
                <a:ea typeface="AR PL KaitiM GB"/>
              </a:rPr>
              <a:t>	Проверяет данные внесенные в карточку работника</a:t>
            </a:r>
            <a:br>
              <a:rPr lang="ru-RU" sz="2800" u="sng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u="sng" kern="50" dirty="0">
                <a:latin typeface="Trebuchet MS" panose="020B0603020202020204" pitchFamily="34" charset="0"/>
                <a:ea typeface="AR PL KaitiM GB"/>
              </a:rPr>
              <a:t>	Подает заявление на аттестацию</a:t>
            </a: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- вход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в информационную систему </a:t>
            </a:r>
            <a:r>
              <a:rPr lang="ru-RU" sz="2800" kern="5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AR PL KaitiM GB"/>
              </a:rPr>
              <a:t>https://apr.rcokio.ru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(автоматически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попадаете на главную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страницу</a:t>
            </a:r>
            <a:b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- введение имени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пользователя и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пароля.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b="1" u="sng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Имя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 - это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СНИЛС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педагога (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пример: 001- 111-111-01),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b="1" u="sng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Пароль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 - дата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рождения педагога (пример: 01.01.1970).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Пароль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набирается без пробелов.</a:t>
            </a:r>
            <a:b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На </a:t>
            </a: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главной </a:t>
            </a:r>
            <a:r>
              <a:rPr lang="ru-RU" sz="28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необходимо заполнить и сохранить </a:t>
            </a:r>
            <a:r>
              <a:rPr lang="ru-RU" sz="2800" u="sng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«Профиль </a:t>
            </a:r>
            <a:r>
              <a:rPr lang="ru-RU" sz="2800" u="sng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пользователя</a:t>
            </a:r>
            <a:r>
              <a:rPr lang="ru-RU" sz="2800" u="sng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».</a:t>
            </a:r>
            <a:endParaRPr lang="ru-RU" sz="2800" u="sng" kern="50" dirty="0">
              <a:solidFill>
                <a:schemeClr val="tx1"/>
              </a:solidFill>
              <a:latin typeface="Trebuchet MS" panose="020B0603020202020204" pitchFamily="34" charset="0"/>
              <a:ea typeface="AR PL KaitiM GB"/>
            </a:endParaRPr>
          </a:p>
        </p:txBody>
      </p:sp>
    </p:spTree>
    <p:extLst>
      <p:ext uri="{BB962C8B-B14F-4D97-AF65-F5344CB8AC3E}">
        <p14:creationId xmlns:p14="http://schemas.microsoft.com/office/powerpoint/2010/main" val="40274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6309320"/>
          </a:xfrm>
        </p:spPr>
        <p:txBody>
          <a:bodyPr>
            <a:noAutofit/>
          </a:bodyPr>
          <a:lstStyle/>
          <a:p>
            <a:pPr marL="263525" indent="273050"/>
            <a:r>
              <a:rPr lang="ru-RU" sz="2800" b="1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Педагогический работник ОО:</a:t>
            </a:r>
            <a:br>
              <a:rPr lang="ru-RU" sz="2800" b="1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>В </a:t>
            </a: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>«Карточке работника» педагог может просмотреть следующие сведения: </a:t>
            </a:r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 smtClean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Данные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работника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Отметка о смене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ФИО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Сведения о занимаемой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должности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Сведения об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образовании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Успехи в профессиональной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деятельности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Повышение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квалификации/переподготовка 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Аттестация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Тарификации</a:t>
            </a: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5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Профессиональная </a:t>
            </a:r>
            <a: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деятельность</a:t>
            </a:r>
            <a:br>
              <a:rPr lang="ru-RU" sz="25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4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4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> Сам профиль педагог не </a:t>
            </a:r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>может корректировать</a:t>
            </a:r>
            <a:endParaRPr lang="ru-RU" sz="2800" kern="50" dirty="0">
              <a:latin typeface="Trebuchet MS" panose="020B0603020202020204" pitchFamily="34" charset="0"/>
              <a:ea typeface="AR PL KaitiM GB"/>
            </a:endParaRPr>
          </a:p>
        </p:txBody>
      </p:sp>
    </p:spTree>
    <p:extLst>
      <p:ext uri="{BB962C8B-B14F-4D97-AF65-F5344CB8AC3E}">
        <p14:creationId xmlns:p14="http://schemas.microsoft.com/office/powerpoint/2010/main" val="1647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448272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kern="50" dirty="0">
                <a:latin typeface="Trebuchet MS" panose="020B0603020202020204" pitchFamily="34" charset="0"/>
                <a:ea typeface="AR PL KaitiM GB"/>
              </a:rPr>
              <a:t>Для подачи заявления на присвоение категории (первой или высшей) педагогическому работнику необходимо зайти в главное меню о вкладку «Аттестация». Далее откроется страница «Список педагогов», где будет указана Ф.И.О. и наименование образовательной организации. </a:t>
            </a:r>
            <a:br>
              <a:rPr lang="ru-RU" sz="2300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latin typeface="Trebuchet MS" panose="020B0603020202020204" pitchFamily="34" charset="0"/>
                <a:ea typeface="AR PL KaitiM GB"/>
              </a:rPr>
              <a:t>Нажимаем на значок («Аттестация»)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85" y="2978371"/>
            <a:ext cx="8234629" cy="34609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1880" y="5589240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512168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kern="50" dirty="0" smtClean="0">
                <a:latin typeface="Trebuchet MS" panose="020B0603020202020204" pitchFamily="34" charset="0"/>
                <a:ea typeface="AR PL KaitiM GB"/>
              </a:rPr>
              <a:t>Откроется </a:t>
            </a:r>
            <a:r>
              <a:rPr lang="ru-RU" sz="2300" kern="50" dirty="0">
                <a:latin typeface="Trebuchet MS" panose="020B0603020202020204" pitchFamily="34" charset="0"/>
                <a:ea typeface="AR PL KaitiM GB"/>
              </a:rPr>
              <a:t>вкладка «Заявление педагога» и нажимаете кнопку «Подать заявление»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871" t="28490" r="26096" b="25834"/>
          <a:stretch/>
        </p:blipFill>
        <p:spPr bwMode="auto">
          <a:xfrm>
            <a:off x="-144016" y="2240868"/>
            <a:ext cx="9324528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199" y="2967878"/>
            <a:ext cx="2016224" cy="461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9" y="4437112"/>
            <a:ext cx="282867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45878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kern="50" dirty="0">
                <a:latin typeface="Trebuchet MS" panose="020B0603020202020204" pitchFamily="34" charset="0"/>
                <a:ea typeface="AR PL KaitiM GB"/>
              </a:rPr>
              <a:t>Откроется страница ПОДАЧА ЗАЯВКИ ФИО. Необходимо заполнить предложенные поля и нажать «ОТПРАВИТЬ»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3" y="1630318"/>
            <a:ext cx="6055123" cy="52692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1711679"/>
            <a:ext cx="2952328" cy="165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40" y="2420889"/>
            <a:ext cx="3723027" cy="3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08912" cy="5760640"/>
          </a:xfrm>
        </p:spPr>
        <p:txBody>
          <a:bodyPr>
            <a:noAutofit/>
          </a:bodyPr>
          <a:lstStyle/>
          <a:p>
            <a:pPr marL="263525" indent="273050" algn="just"/>
            <a:r>
              <a:rPr lang="ru-RU" sz="3200" dirty="0"/>
              <a:t>В период ограничительных мероприятий по нераспространению новой коронавирусной инфекции на территории Челябинской области с 06.04.2020 г. подача заявления на аттестацию возможна только через электронную систему АИС «Аттестация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88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11711" cy="3024336"/>
          </a:xfrm>
        </p:spPr>
        <p:txBody>
          <a:bodyPr>
            <a:noAutofit/>
          </a:bodyPr>
          <a:lstStyle/>
          <a:p>
            <a:pPr marL="263525" indent="273050"/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>После подачи заявления во вкладке «Аттестация» отображается статус заявления </a:t>
            </a:r>
            <a:r>
              <a:rPr lang="ru-RU" sz="2800" u="sng" kern="50" dirty="0" smtClean="0">
                <a:latin typeface="Trebuchet MS" panose="020B0603020202020204" pitchFamily="34" charset="0"/>
                <a:ea typeface="AR PL KaitiM GB"/>
              </a:rPr>
              <a:t>«Зарегистрировано»</a:t>
            </a:r>
            <a:r>
              <a:rPr lang="ru-RU" sz="2800" u="sng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u="sng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>Педагогический работник после подачи заявления может просматривать его статус в разделе </a:t>
            </a:r>
            <a:r>
              <a:rPr lang="ru-RU" sz="2800" u="sng" kern="50" dirty="0">
                <a:latin typeface="Trebuchet MS" panose="020B0603020202020204" pitchFamily="34" charset="0"/>
                <a:ea typeface="AR PL KaitiM GB"/>
              </a:rPr>
              <a:t>«Аттестация</a:t>
            </a:r>
            <a:r>
              <a:rPr lang="ru-RU" sz="2800" u="sng" kern="50" dirty="0" smtClean="0">
                <a:latin typeface="Trebuchet MS" panose="020B0603020202020204" pitchFamily="34" charset="0"/>
                <a:ea typeface="AR PL KaitiM GB"/>
              </a:rPr>
              <a:t>»</a:t>
            </a:r>
            <a:endParaRPr lang="ru-RU" sz="2800" u="sng" kern="50" dirty="0">
              <a:latin typeface="Trebuchet MS" panose="020B0603020202020204" pitchFamily="34" charset="0"/>
              <a:ea typeface="AR PL KaitiM G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11711" cy="16673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4658707"/>
            <a:ext cx="1872208" cy="282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658707"/>
            <a:ext cx="1872208" cy="282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6048672"/>
          </a:xfrm>
        </p:spPr>
        <p:txBody>
          <a:bodyPr>
            <a:noAutofit/>
          </a:bodyPr>
          <a:lstStyle/>
          <a:p>
            <a:pPr marL="263525" indent="273050" algn="just"/>
            <a:r>
              <a:rPr lang="ru-RU" sz="28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Основные ошибки пользователей АИС «Аттестация</a:t>
            </a:r>
            <a:r>
              <a:rPr lang="ru-RU" sz="2800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»:</a:t>
            </a:r>
            <a:br>
              <a:rPr lang="ru-RU" sz="2800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800" u="sng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u="sng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>	кадровый работник не подтвердил заполненные карточки, что не дает возможность корректно отображаться внесенной информации в </a:t>
            </a:r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>систему</a:t>
            </a: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>	данные по вновь пришедшим педагогическим работникам должны быть внесены в </a:t>
            </a:r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>систему</a:t>
            </a: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>
                <a:latin typeface="Trebuchet MS" panose="020B0603020202020204" pitchFamily="34" charset="0"/>
                <a:ea typeface="AR PL KaitiM GB"/>
              </a:rPr>
            </a:b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>	данные по уволенным работникам, удалены из системы через обращение в техническую поддержку </a:t>
            </a:r>
            <a:r>
              <a:rPr lang="ru-RU" sz="2800" kern="50" dirty="0" smtClean="0">
                <a:latin typeface="Trebuchet MS" panose="020B0603020202020204" pitchFamily="34" charset="0"/>
                <a:ea typeface="AR PL KaitiM GB"/>
              </a:rPr>
              <a:t>РЦОКИО </a:t>
            </a:r>
            <a:r>
              <a:rPr lang="ru-RU" sz="2800" kern="50" dirty="0"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800" kern="50" dirty="0">
                <a:latin typeface="Trebuchet MS" panose="020B0603020202020204" pitchFamily="34" charset="0"/>
                <a:ea typeface="AR PL KaitiM GB"/>
              </a:rPr>
            </a:br>
            <a:endParaRPr lang="ru-RU" sz="2800" kern="50" dirty="0">
              <a:latin typeface="Trebuchet MS" panose="020B0603020202020204" pitchFamily="34" charset="0"/>
              <a:ea typeface="AR PL KaitiM GB"/>
            </a:endParaRPr>
          </a:p>
        </p:txBody>
      </p:sp>
    </p:spTree>
    <p:extLst>
      <p:ext uri="{BB962C8B-B14F-4D97-AF65-F5344CB8AC3E}">
        <p14:creationId xmlns:p14="http://schemas.microsoft.com/office/powerpoint/2010/main" val="7331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2304256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Техническая поддержка </a:t>
            </a:r>
            <a: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ГБУ ДПО </a:t>
            </a:r>
            <a:r>
              <a:rPr lang="ru-RU" sz="2300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РЦОКИО</a:t>
            </a:r>
            <a:br>
              <a:rPr lang="ru-RU" sz="2300" u="sng" kern="5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/>
            </a:r>
            <a:b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</a:t>
            </a:r>
            <a:r>
              <a:rPr lang="ru-RU" sz="23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телефон </a:t>
            </a: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отдела сопровождения аттестации педагогических работников ГБУ ДПО РЦОКИО</a:t>
            </a:r>
            <a:b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Телефон: 8 (351) 217-30-89 (доб. 310), 8(351) 217-40-51;</a:t>
            </a:r>
            <a:b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	</a:t>
            </a:r>
            <a:r>
              <a:rPr lang="ru-RU" sz="23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сайт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://rcokio.ru/</a:t>
            </a:r>
            <a:endParaRPr lang="ru-RU" sz="2300" kern="50" dirty="0">
              <a:solidFill>
                <a:schemeClr val="tx1"/>
              </a:solidFill>
              <a:latin typeface="Trebuchet MS" panose="020B0603020202020204" pitchFamily="34" charset="0"/>
              <a:ea typeface="AR PL KaitiM G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852936"/>
            <a:ext cx="4608512" cy="40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656184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Техническая поддержка ГБУ ДПО РЦОКИО</a:t>
            </a:r>
            <a:b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 smtClean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</a:t>
            </a:r>
            <a:r>
              <a:rPr lang="ru-RU" sz="2300" kern="50" dirty="0">
                <a:solidFill>
                  <a:schemeClr val="tx1"/>
                </a:solidFill>
                <a:latin typeface="Trebuchet MS" panose="020B0603020202020204" pitchFamily="34" charset="0"/>
                <a:ea typeface="AR PL KaitiM GB"/>
              </a:rPr>
              <a:t>	через личный кабинет АИС «Аттестация»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5" y="2060848"/>
            <a:ext cx="8820849" cy="39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656184"/>
          </a:xfrm>
        </p:spPr>
        <p:txBody>
          <a:bodyPr>
            <a:noAutofit/>
          </a:bodyPr>
          <a:lstStyle/>
          <a:p>
            <a:pPr marL="263525" indent="273050"/>
            <a: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  <a:t>Техническая поддержка ГБУ ДПО РЦОКИО</a:t>
            </a:r>
            <a:br>
              <a:rPr lang="ru-RU" sz="2300" u="sng" kern="5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AR PL KaitiM GB"/>
              </a:rPr>
            </a:br>
            <a:r>
              <a:rPr lang="ru-RU" sz="2300" kern="50" dirty="0" smtClean="0">
                <a:solidFill>
                  <a:schemeClr val="tx1"/>
                </a:solidFill>
                <a:latin typeface="Times New Roman" panose="02020603050405020304" pitchFamily="18" charset="0"/>
                <a:ea typeface="AR PL KaitiM GB"/>
              </a:rPr>
              <a:t></a:t>
            </a:r>
            <a:r>
              <a:rPr lang="ru-RU" sz="2300" kern="50" dirty="0">
                <a:solidFill>
                  <a:schemeClr val="tx1"/>
                </a:solidFill>
                <a:latin typeface="Times New Roman" panose="02020603050405020304" pitchFamily="18" charset="0"/>
                <a:ea typeface="AR PL KaitiM GB"/>
              </a:rPr>
              <a:t>	через личный кабинет АИС «Аттестация»</a:t>
            </a:r>
            <a:br>
              <a:rPr lang="ru-RU" sz="2300" kern="50" dirty="0">
                <a:solidFill>
                  <a:schemeClr val="tx1"/>
                </a:solidFill>
                <a:latin typeface="Times New Roman" panose="02020603050405020304" pitchFamily="18" charset="0"/>
                <a:ea typeface="AR PL KaitiM GB"/>
              </a:rPr>
            </a:br>
            <a:r>
              <a:rPr lang="ru-RU" sz="2300" kern="50" dirty="0">
                <a:solidFill>
                  <a:schemeClr val="tx1"/>
                </a:solidFill>
                <a:latin typeface="Times New Roman" panose="02020603050405020304" pitchFamily="18" charset="0"/>
                <a:ea typeface="AR PL KaitiM GB"/>
              </a:rPr>
              <a:t>Нажимаем на вкладку «Обратная связь» и заполняем предложенную форму.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2204864"/>
            <a:ext cx="6840760" cy="4574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3212976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869160"/>
            <a:ext cx="1296144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144016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Приказы </a:t>
            </a:r>
            <a:r>
              <a:rPr lang="ru-RU" sz="2400" b="1" u="sng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о присвоении квалификационной категории </a:t>
            </a:r>
            <a:r>
              <a:rPr lang="ru-RU" sz="24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16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b="1" dirty="0"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2400" dirty="0">
                <a:solidFill>
                  <a:schemeClr val="tx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образования и науки Челябинской области </a:t>
            </a:r>
            <a:r>
              <a:rPr lang="en-US" sz="2400" dirty="0">
                <a:hlinkClick r:id="rId2"/>
              </a:rPr>
              <a:t>http://minobr74.ru/activity/staff/pedatt</a:t>
            </a:r>
            <a:endParaRPr lang="ru-RU" sz="2300" u="sng" kern="50" dirty="0">
              <a:latin typeface="Times New Roman" panose="02020603050405020304" pitchFamily="18" charset="0"/>
              <a:ea typeface="AR PL KaitiM G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737" t="19894" r="11664" b="7993"/>
          <a:stretch/>
        </p:blipFill>
        <p:spPr>
          <a:xfrm>
            <a:off x="179512" y="2081808"/>
            <a:ext cx="7848873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264" t="42263" r="35973" b="26531"/>
          <a:stretch/>
        </p:blipFill>
        <p:spPr>
          <a:xfrm>
            <a:off x="5444" y="4941168"/>
            <a:ext cx="5976664" cy="22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9100"/>
            <a:ext cx="8712968" cy="208823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Приказы </a:t>
            </a:r>
            <a:r>
              <a:rPr lang="ru-RU" sz="2400" b="1" u="sng" dirty="0">
                <a:solidFill>
                  <a:schemeClr val="tx1"/>
                </a:solidFill>
                <a:ea typeface="Times New Roman" panose="02020603050405020304" pitchFamily="18" charset="0"/>
              </a:rPr>
              <a:t>о присвоении квалификационной </a:t>
            </a:r>
            <a:r>
              <a:rPr lang="ru-RU" sz="2400" b="1" u="sng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категории</a:t>
            </a:r>
            <a: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МБУ </a:t>
            </a: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ДПО «Центр развития образования города Челябинска» </a:t>
            </a:r>
            <a:r>
              <a:rPr lang="ru-RU" sz="2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http://cro.chel-edu.ru/services/attestatsiya_1/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u="sng" kern="50" dirty="0">
              <a:ea typeface="AR PL KaitiM G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1" r="6157"/>
          <a:stretch/>
        </p:blipFill>
        <p:spPr>
          <a:xfrm>
            <a:off x="187352" y="1988840"/>
            <a:ext cx="8352928" cy="50978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78724" y="5875850"/>
            <a:ext cx="3861556" cy="994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1301"/>
            <a:ext cx="6768752" cy="6971707"/>
          </a:xfrm>
        </p:spPr>
      </p:pic>
    </p:spTree>
    <p:extLst>
      <p:ext uri="{BB962C8B-B14F-4D97-AF65-F5344CB8AC3E}">
        <p14:creationId xmlns:p14="http://schemas.microsoft.com/office/powerpoint/2010/main" val="94605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52928" cy="5832648"/>
          </a:xfrm>
        </p:spPr>
        <p:txBody>
          <a:bodyPr>
            <a:noAutofit/>
          </a:bodyPr>
          <a:lstStyle/>
          <a:p>
            <a:pPr marL="263525" indent="273050" algn="just"/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Нормативная основа данной системы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>	Приказ Министерства образования и науки Российской Федерации от 07.04.2014 № 276 «Об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	Приказ Министерства  образования  и науки Челябинской области  от  05.02.2018 №01/314 «О вводе в промышленную эксплуатацию автоматизированной информационной системы «Аттестация педагогических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36519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52928" cy="5832648"/>
          </a:xfrm>
        </p:spPr>
        <p:txBody>
          <a:bodyPr>
            <a:noAutofit/>
          </a:bodyPr>
          <a:lstStyle/>
          <a:p>
            <a:pPr marL="263525" indent="273050" algn="just"/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Нормативная основа данной системы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>	</a:t>
            </a:r>
            <a:r>
              <a:rPr lang="ru-RU" sz="2400" dirty="0" smtClean="0"/>
              <a:t>Приказ </a:t>
            </a:r>
            <a:r>
              <a:rPr lang="ru-RU" sz="2400" dirty="0"/>
              <a:t>Министерства  образования  и науки Челябинской области  от  22.02.2018 №01/474 «Об утверждении регламента ввода в промышленную эксплуатацию автоматизированной информационной системы «Аттестация педагогических работников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	Приказ Комитета по делам образования города Челябинска от  03.08.2018 №1529/1-у «Об утверждении положения и регламента работы в автоматизированной информационной системе «Аттестация педагогических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2308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12" y="692696"/>
            <a:ext cx="8569460" cy="5832648"/>
          </a:xfrm>
        </p:spPr>
        <p:txBody>
          <a:bodyPr>
            <a:noAutofit/>
          </a:bodyPr>
          <a:lstStyle/>
          <a:p>
            <a:pPr marL="263525" indent="273050"/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</a:rPr>
              <a:t>Технология проведения процедуры аттестации педагогов с использованием ИС «Аттестация педагогических работников» направлена на:</a:t>
            </a:r>
            <a:br>
              <a:rPr lang="ru-RU" sz="2800" b="1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2400" dirty="0" smtClean="0"/>
              <a:t>формирование </a:t>
            </a:r>
            <a:r>
              <a:rPr lang="ru-RU" sz="2400" dirty="0"/>
              <a:t>единой информационной системы по </a:t>
            </a:r>
            <a:r>
              <a:rPr lang="ru-RU" sz="2400" dirty="0" smtClean="0"/>
              <a:t>аттестации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получение </a:t>
            </a:r>
            <a:r>
              <a:rPr lang="ru-RU" sz="2400" dirty="0"/>
              <a:t>достоверной информации о деятельности педагогических </a:t>
            </a:r>
            <a:r>
              <a:rPr lang="ru-RU" sz="2400" dirty="0" smtClean="0"/>
              <a:t>работников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объективность </a:t>
            </a:r>
            <a:r>
              <a:rPr lang="ru-RU" sz="2400" dirty="0"/>
              <a:t>процедуры и результатов аттестации;</a:t>
            </a:r>
            <a:br>
              <a:rPr lang="ru-RU" sz="2400" dirty="0"/>
            </a:br>
            <a:r>
              <a:rPr lang="ru-RU" sz="2400" dirty="0">
                <a:solidFill>
                  <a:srgbClr val="073E87"/>
                </a:solidFill>
              </a:rPr>
              <a:t>- </a:t>
            </a:r>
            <a:r>
              <a:rPr lang="ru-RU" sz="2400" dirty="0" smtClean="0"/>
              <a:t>информационную </a:t>
            </a:r>
            <a:r>
              <a:rPr lang="ru-RU" sz="2400" dirty="0" smtClean="0"/>
              <a:t>открытость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повышение </a:t>
            </a:r>
            <a:r>
              <a:rPr lang="ru-RU" sz="2400" dirty="0"/>
              <a:t>эффективности управленческих решений на разных </a:t>
            </a:r>
            <a:r>
              <a:rPr lang="ru-RU" sz="2400" dirty="0" smtClean="0"/>
              <a:t>уровнях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3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84976" cy="129614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/>
              <a:t>На сайте МБУ ДПО ЦРО (</a:t>
            </a:r>
            <a:r>
              <a:rPr lang="ru-RU" sz="2400" dirty="0">
                <a:hlinkClick r:id="rId2"/>
              </a:rPr>
              <a:t>http://</a:t>
            </a:r>
            <a:r>
              <a:rPr lang="en-US" sz="2400" dirty="0" err="1">
                <a:hlinkClick r:id="rId2"/>
              </a:rPr>
              <a:t>cro</a:t>
            </a:r>
            <a:r>
              <a:rPr lang="ru-RU" sz="2400" dirty="0">
                <a:hlinkClick r:id="rId2"/>
              </a:rPr>
              <a:t>.chel-edu.ru</a:t>
            </a:r>
            <a:r>
              <a:rPr lang="ru-RU" sz="2400" dirty="0"/>
              <a:t>) в разделе «Аттестация» размещена ссылка для входа в автоматизируемую информационную систему «Аттестация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8840"/>
            <a:ext cx="7272808" cy="463697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 flipV="1">
            <a:off x="899592" y="5805264"/>
            <a:ext cx="12024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flipV="1">
            <a:off x="5004048" y="4797152"/>
            <a:ext cx="25922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На сайте МБУ ДПО ЦРО (</a:t>
            </a:r>
            <a:r>
              <a:rPr lang="ru-RU" sz="2000" u="sng" dirty="0">
                <a:solidFill>
                  <a:srgbClr val="0563C1"/>
                </a:solidFill>
                <a:latin typeface="Trebuchet MS" panose="020B0603020202020204" pitchFamily="34" charset="0"/>
                <a:ea typeface="Times New Roman" panose="02020603050405020304" pitchFamily="18" charset="0"/>
                <a:hlinkClick r:id="rId2"/>
              </a:rPr>
              <a:t>http://</a:t>
            </a:r>
            <a:r>
              <a:rPr lang="en-US" sz="2000" u="sng" dirty="0" err="1">
                <a:solidFill>
                  <a:srgbClr val="0563C1"/>
                </a:solidFill>
                <a:latin typeface="Trebuchet MS" panose="020B0603020202020204" pitchFamily="34" charset="0"/>
                <a:ea typeface="Times New Roman" panose="02020603050405020304" pitchFamily="18" charset="0"/>
                <a:hlinkClick r:id="rId2"/>
              </a:rPr>
              <a:t>cro</a:t>
            </a:r>
            <a:r>
              <a:rPr lang="ru-RU" sz="2000" u="sng" dirty="0">
                <a:solidFill>
                  <a:srgbClr val="0563C1"/>
                </a:solidFill>
                <a:latin typeface="Trebuchet MS" panose="020B0603020202020204" pitchFamily="34" charset="0"/>
                <a:ea typeface="Times New Roman" panose="02020603050405020304" pitchFamily="18" charset="0"/>
                <a:hlinkClick r:id="rId2"/>
              </a:rPr>
              <a:t>.chel-edu.ru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 в разделе «Аттестация» размещена ссылка для входа в автоматизируемую информационную систему «Аттестация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».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1556790"/>
            <a:ext cx="7128792" cy="5057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877272"/>
            <a:ext cx="6907367" cy="877900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6335745">
            <a:off x="5409825" y="6129491"/>
            <a:ext cx="332641" cy="9455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887834" cy="432048"/>
          </a:xfrm>
        </p:spPr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000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ход </a:t>
            </a:r>
            <a:r>
              <a:rPr lang="ru-RU" sz="2000" u="sng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систему АИС "Аттестация" размещен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сайте МБУ ДПО "Центр развития образования города Челябинска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://cro.chel-edu.ru/services/attestatsiya_1/avtomatizirovannaya_informatsionnaya/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;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сайте ГБУ ДПО </a:t>
            </a:r>
            <a:r>
              <a:rPr lang="ru-RU" sz="18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РЦОКИО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https://apr.rcokio.ru/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76872"/>
            <a:ext cx="7375389" cy="4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536504" cy="561662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Разработаны методические рекомендации:</a:t>
            </a:r>
            <a:b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 </a:t>
            </a:r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сайте МБУ ДПО "Центр развития образования города Челябинска" </a:t>
            </a:r>
            <a:r>
              <a:rPr lang="ru-RU" sz="20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http://cro.chel-edu.ru/services/attestatsiya_1/avtomatizirovannaya_informatsionnaya/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 </a:t>
            </a:r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сайте ГБУ ДПО РЦОКИО </a:t>
            </a:r>
            <a:r>
              <a:rPr lang="ru-RU" sz="20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https://rcokio.ru/</a:t>
            </a:r>
            <a:r>
              <a:rPr lang="ru-RU" sz="20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 </a:t>
            </a: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главной странице личного кабинета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484784"/>
            <a:ext cx="41738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1760</TotalTime>
  <Words>312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 PL KaitiM GB</vt:lpstr>
      <vt:lpstr>Calibri</vt:lpstr>
      <vt:lpstr>Georgia</vt:lpstr>
      <vt:lpstr>Times New Roman</vt:lpstr>
      <vt:lpstr>Trebuchet MS</vt:lpstr>
      <vt:lpstr>Wingdings 2</vt:lpstr>
      <vt:lpstr>Городская</vt:lpstr>
      <vt:lpstr>Автоматизированная информационная система «Аттестация педагогических работников»</vt:lpstr>
      <vt:lpstr>В период ограничительных мероприятий по нераспространению новой коронавирусной инфекции на территории Челябинской области с 06.04.2020 г. подача заявления на аттестацию возможна только через электронную систему АИС «Аттестация»</vt:lpstr>
      <vt:lpstr>Нормативная основа данной системы   Приказ Министерства образования и науки Российской Федерации от 07.04.2014 № 276 «Об утверждении порядка проведения аттестации педагогических работников организаций, осуществляющих образовательную деятельность»   Приказ Министерства  образования  и науки Челябинской области  от  05.02.2018 №01/314 «О вводе в промышленную эксплуатацию автоматизированной информационной системы «Аттестация педагогических работников»</vt:lpstr>
      <vt:lpstr>Нормативная основа данной системы   Приказ Министерства  образования  и науки Челябинской области  от  22.02.2018 №01/474 «Об утверждении регламента ввода в промышленную эксплуатацию автоматизированной информационной системы «Аттестация педагогических работников»   Приказ Комитета по делам образования города Челябинска от  03.08.2018 №1529/1-у «Об утверждении положения и регламента работы в автоматизированной информационной системе «Аттестация педагогических работников»</vt:lpstr>
      <vt:lpstr>Технология проведения процедуры аттестации педагогов с использованием ИС «Аттестация педагогических работников» направлена на:  -формирование единой информационной системы по аттестации - получение достоверной информации о деятельности педагогических работников - объективность процедуры и результатов аттестации; - информационную открытость - повышение эффективности управленческих решений на разных уровнях  </vt:lpstr>
      <vt:lpstr>На сайте МБУ ДПО ЦРО (http://cro.chel-edu.ru) в разделе «Аттестация» размещена ссылка для входа в автоматизируемую информационную систему «Аттестация»</vt:lpstr>
      <vt:lpstr>На сайте МБУ ДПО ЦРО (http://cro.chel-edu.ru) в разделе «Аттестация» размещена ссылка для входа в автоматизируемую информационную систему «Аттестация».</vt:lpstr>
      <vt:lpstr> Вход систему АИС "Аттестация" размещен: на сайте МБУ ДПО "Центр развития образования города Челябинска"   http://cro.chel-edu.ru/services/attestatsiya_1/avtomatizirovannaya_informatsionnaya/ ;  на сайте ГБУ ДПО РЦОКИО https://apr.rcokio.ru/ </vt:lpstr>
      <vt:lpstr>Разработаны методические рекомендации:    на сайте МБУ ДПО "Центр развития образования города Челябинска" http://cro.chel-edu.ru/services/attestatsiya_1/avtomatizirovannaya_informatsionnaya/   на сайте ГБУ ДПО РЦОКИО https://rcokio.ru/    на главной странице личного кабинета </vt:lpstr>
      <vt:lpstr>Разработаны методические рекомендации:   на главной странице личного кабинета</vt:lpstr>
      <vt:lpstr>Специалист образовательной организации, отвечающий за кадровое делопроизводство (кадровый работник ОО):   Заполняет ПРОФИЛЬ ОО  Заполняет карточки работников (основные сведения и затем сведения о занимаемой должности)</vt:lpstr>
      <vt:lpstr>Специалист образовательной организации, отвечающий за кадровое делопроизводство (кадровый работник ОО):  Заполняет ПРОФИЛЬ ОО  Заполняет карточки работников (основные сведения и затем сведения о занимаемой должности!)</vt:lpstr>
      <vt:lpstr>Специалист образовательной организации, отвечающий за организацию и проведение аттестации педагогических работников (Заместитель директора ОО):   Проверяет данные внесенные в карточку работника  Заполняет карточки работников (сведения о профессиональной деятельности!)</vt:lpstr>
      <vt:lpstr>Специалист, привлекаемый для осуществления всестороннего анализа профессиональной деятельности педагогических работников (Эксперты):  При входе в систему редактирует профиль (вносит электронную личную почту). На электронную почту приходит уведомление о назначении специалистом, привлекаемого к осуществлению всестороннего анализа профессиональной деятельности педагогического работника. Необходимо подтвердить свое участие, нажав «Подтвердить» (2 рабочих дня).  Просматривает информацию о профессиональной деятельности педагогического работника    Заполняет экспертное заключение на педагогического работника. Если специалист, не работал с заявлением более 5 дней, то заявление будет выделено красным цветом и направлено другому специалисту.</vt:lpstr>
      <vt:lpstr>Педагогический работник ОО:  Проверяет данные внесенные в карточку работника  Подает заявление на аттестацию - вход в информационную систему https://apr.rcokio.ru (автоматически попадаете на главную страницу - введение имени пользователя и пароля. Имя - это СНИЛС педагога (пример: 001- 111-111-01),  Пароль - дата рождения педагога (пример: 01.01.1970).  Пароль набирается без пробелов. На главной необходимо заполнить и сохранить «Профиль пользователя».</vt:lpstr>
      <vt:lpstr>Педагогический работник ОО: В «Карточке работника» педагог может просмотреть следующие сведения:    Данные работника  Отметка о смене ФИО  Сведения о занимаемой должности  Сведения об образовании  Успехи в профессиональной деятельности  Повышение квалификации/переподготовка   Аттестация  Тарификации  Профессиональная деятельность   Сам профиль педагог не может корректировать</vt:lpstr>
      <vt:lpstr>Для подачи заявления на присвоение категории (первой или высшей) педагогическому работнику необходимо зайти в главное меню о вкладку «Аттестация». Далее откроется страница «Список педагогов», где будет указана Ф.И.О. и наименование образовательной организации.  Нажимаем на значок («Аттестация»)</vt:lpstr>
      <vt:lpstr>Откроется вкладка «Заявление педагога» и нажимаете кнопку «Подать заявление»</vt:lpstr>
      <vt:lpstr>Откроется страница ПОДАЧА ЗАЯВКИ ФИО. Необходимо заполнить предложенные поля и нажать «ОТПРАВИТЬ»</vt:lpstr>
      <vt:lpstr>После подачи заявления во вкладке «Аттестация» отображается статус заявления «Зарегистрировано» Педагогический работник после подачи заявления может просматривать его статус в разделе «Аттестация»</vt:lpstr>
      <vt:lpstr>Основные ошибки пользователей АИС «Аттестация»:   кадровый работник не подтвердил заполненные карточки, что не дает возможность корректно отображаться внесенной информации в систему  данные по вновь пришедшим педагогическим работникам должны быть внесены в систему  данные по уволенным работникам, удалены из системы через обращение в техническую поддержку РЦОКИО  </vt:lpstr>
      <vt:lpstr>Техническая поддержка ГБУ ДПО РЦОКИО   телефон отдела сопровождения аттестации педагогических работников ГБУ ДПО РЦОКИО Телефон: 8 (351) 217-30-89 (доб. 310), 8(351) 217-40-51;  сайт https://rcokio.ru/</vt:lpstr>
      <vt:lpstr>Техническая поддержка ГБУ ДПО РЦОКИО  через личный кабинет АИС «Аттестация»</vt:lpstr>
      <vt:lpstr>Техническая поддержка ГБУ ДПО РЦОКИО  через личный кабинет АИС «Аттестация» Нажимаем на вкладку «Обратная связь» и заполняем предложенную форму.</vt:lpstr>
      <vt:lpstr>Приказы о присвоении квалификационной категории : официальный сайт Министерства образования и науки Челябинской области http://minobr74.ru/activity/staff/pedatt</vt:lpstr>
      <vt:lpstr>Приказы о присвоении квалификационной категории на официальном сайте МБУ ДПО «Центр развития образования города Челябинска» http://cro.chel-edu.ru/services/attestatsiya_1/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аттестации педагогических работников образовательных организаций</dc:title>
  <dc:creator>Щербакова Юлия Викторовна</dc:creator>
  <cp:lastModifiedBy>Пользователь</cp:lastModifiedBy>
  <cp:revision>99</cp:revision>
  <dcterms:created xsi:type="dcterms:W3CDTF">2019-02-06T09:18:50Z</dcterms:created>
  <dcterms:modified xsi:type="dcterms:W3CDTF">2020-04-23T03:52:57Z</dcterms:modified>
</cp:coreProperties>
</file>