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8" r:id="rId1"/>
  </p:sldMasterIdLst>
  <p:notesMasterIdLst>
    <p:notesMasterId r:id="rId18"/>
  </p:notesMasterIdLst>
  <p:sldIdLst>
    <p:sldId id="256" r:id="rId2"/>
    <p:sldId id="272" r:id="rId3"/>
    <p:sldId id="273" r:id="rId4"/>
    <p:sldId id="275" r:id="rId5"/>
    <p:sldId id="276" r:id="rId6"/>
    <p:sldId id="277" r:id="rId7"/>
    <p:sldId id="278" r:id="rId8"/>
    <p:sldId id="279" r:id="rId9"/>
    <p:sldId id="280" r:id="rId10"/>
    <p:sldId id="267" r:id="rId11"/>
    <p:sldId id="281" r:id="rId12"/>
    <p:sldId id="274" r:id="rId13"/>
    <p:sldId id="282" r:id="rId14"/>
    <p:sldId id="283" r:id="rId15"/>
    <p:sldId id="284" r:id="rId16"/>
    <p:sldId id="285" r:id="rId17"/>
  </p:sldIdLst>
  <p:sldSz cx="9144000" cy="6858000" type="screen4x3"/>
  <p:notesSz cx="6797675" cy="9926638"/>
  <p:embeddedFontLst>
    <p:embeddedFont>
      <p:font typeface="Book Antiqua" pitchFamily="18" charset="0"/>
      <p:regular r:id="rId19"/>
      <p:bold r:id="rId20"/>
      <p:italic r:id="rId21"/>
      <p:boldItalic r:id="rId22"/>
    </p:embeddedFont>
    <p:embeddedFont>
      <p:font typeface="Verdana" pitchFamily="34" charset="0"/>
      <p:regular r:id="rId23"/>
      <p:bold r:id="rId24"/>
      <p:italic r:id="rId25"/>
      <p:boldItalic r:id="rId26"/>
    </p:embeddedFont>
    <p:embeddedFont>
      <p:font typeface="Lucida Sans" pitchFamily="34" charset="0"/>
      <p:regular r:id="rId27"/>
      <p:bold r:id="rId28"/>
      <p:italic r:id="rId29"/>
      <p:boldItalic r:id="rId30"/>
    </p:embeddedFont>
    <p:embeddedFont>
      <p:font typeface="Calibri" pitchFamily="34" charset="0"/>
      <p:regular r:id="rId31"/>
      <p:bold r:id="rId32"/>
      <p:italic r:id="rId33"/>
      <p:boldItalic r:id="rId3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066" y="23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34" Type="http://schemas.openxmlformats.org/officeDocument/2006/relationships/font" Target="fonts/font16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7.fntdata"/><Relationship Id="rId33" Type="http://schemas.openxmlformats.org/officeDocument/2006/relationships/font" Target="fonts/font15.fntdata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29" Type="http://schemas.openxmlformats.org/officeDocument/2006/relationships/font" Target="fonts/font1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6.fntdata"/><Relationship Id="rId32" Type="http://schemas.openxmlformats.org/officeDocument/2006/relationships/font" Target="fonts/font14.fntdata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5.fntdata"/><Relationship Id="rId28" Type="http://schemas.openxmlformats.org/officeDocument/2006/relationships/font" Target="fonts/font10.fntdata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31" Type="http://schemas.openxmlformats.org/officeDocument/2006/relationships/font" Target="fonts/font1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Relationship Id="rId27" Type="http://schemas.openxmlformats.org/officeDocument/2006/relationships/font" Target="fonts/font9.fntdata"/><Relationship Id="rId30" Type="http://schemas.openxmlformats.org/officeDocument/2006/relationships/font" Target="fonts/font12.fntdata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6399" cy="4968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49687" y="0"/>
            <a:ext cx="2946399" cy="4968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915987" y="744537"/>
            <a:ext cx="4965700" cy="372268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74" cy="44672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9428161"/>
            <a:ext cx="2946399" cy="4968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49687" y="9428161"/>
            <a:ext cx="2946399" cy="496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Calibri"/>
                <a:buNone/>
              </a:pPr>
              <a:t>‹#›</a:t>
            </a:fld>
            <a:endParaRPr lang="ru-RU"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2563687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74" cy="446722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74" cy="446722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74" cy="446722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74" cy="446722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74" cy="446722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74" cy="446722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74" cy="446722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74" cy="446722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dt" idx="10"/>
          </p:nvPr>
        </p:nvSpPr>
        <p:spPr>
          <a:xfrm>
            <a:off x="457200" y="64166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BCBCBC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ft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ct val="25000"/>
              <a:buFont typeface="Verdana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BCBCBC"/>
                </a:solidFill>
                <a:latin typeface="Verdana"/>
                <a:ea typeface="Verdana"/>
                <a:cs typeface="Verdana"/>
                <a:sym typeface="Verdana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BCBCBC"/>
                </a:buClr>
                <a:buSzPct val="25000"/>
                <a:buFont typeface="Verdana"/>
                <a:buNone/>
              </a:pPr>
              <a:t>‹#›</a:t>
            </a:fld>
            <a:endParaRPr lang="ru-RU" sz="1200" b="0" i="0" u="none" strike="noStrike" cap="none">
              <a:solidFill>
                <a:srgbClr val="BCBCBC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100" b="1" i="0" u="none" strike="noStrike" cap="none">
                <a:solidFill>
                  <a:srgbClr val="EAD594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1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1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1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1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1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1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1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1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7085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547688" marR="0" lvl="0" indent="-305117" algn="l" rtl="0"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ct val="65000"/>
              <a:buFont typeface="Noto Sans Symbols"/>
              <a:buChar char="⬜"/>
              <a:defRPr sz="2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marL="868363" marR="0" lvl="1" indent="-162243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80000"/>
              <a:buFont typeface="Noto Sans Symbols"/>
              <a:buChar char="◼"/>
              <a:defRPr sz="24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marL="1133475" marR="0" lvl="2" indent="-99060" algn="l" rtl="0"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ct val="95000"/>
              <a:buFont typeface="Noto Sans Symbols"/>
              <a:buChar char="▫"/>
              <a:defRPr sz="22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marL="1352550" marR="0" lvl="3" indent="-571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4pPr>
            <a:lvl5pPr marL="1544638" marR="0" lvl="4" indent="-58737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◾"/>
              <a:defRPr sz="20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5pPr>
            <a:lvl6pPr marL="1764792" marR="0" lvl="5" indent="-75692" algn="l" rtl="0">
              <a:spcBef>
                <a:spcPts val="360"/>
              </a:spcBef>
              <a:buClr>
                <a:schemeClr val="lt1"/>
              </a:buClr>
              <a:buSzPct val="100000"/>
              <a:buFont typeface="Noto Sans Symbols"/>
              <a:buChar char="•"/>
              <a:defRPr sz="1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6pPr>
            <a:lvl7pPr marL="1965960" marR="0" lvl="6" indent="-86360" algn="l" rtl="0">
              <a:spcBef>
                <a:spcPts val="32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7pPr>
            <a:lvl8pPr marL="2167128" marR="0" lvl="7" indent="-97027" algn="l" rtl="0">
              <a:spcBef>
                <a:spcPts val="28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4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8pPr>
            <a:lvl9pPr marL="2368296" marR="0" lvl="8" indent="-94995" algn="l" rtl="0">
              <a:spcBef>
                <a:spcPts val="28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4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dt" idx="10"/>
          </p:nvPr>
        </p:nvSpPr>
        <p:spPr>
          <a:xfrm>
            <a:off x="457200" y="64166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rgbClr val="BCBCBC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ft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ct val="25000"/>
              <a:buFont typeface="Verdana"/>
              <a:buNone/>
            </a:pPr>
            <a:fld id="{00000000-1234-1234-1234-123412341234}" type="slidenum">
              <a:rPr lang="ru-RU" sz="1200" b="0" i="0" u="none">
                <a:solidFill>
                  <a:srgbClr val="BCBCBC"/>
                </a:solidFill>
                <a:latin typeface="Verdana"/>
                <a:ea typeface="Verdana"/>
                <a:cs typeface="Verdana"/>
                <a:sym typeface="Verdana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BCBCBC"/>
                </a:buClr>
                <a:buSzPct val="25000"/>
                <a:buFont typeface="Verdana"/>
                <a:buNone/>
              </a:pPr>
              <a:t>‹#›</a:t>
            </a:fld>
            <a:endParaRPr lang="ru-RU" sz="1200" b="0" i="0" u="none">
              <a:solidFill>
                <a:srgbClr val="BCBCBC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Вертикальный заголовок и текст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100" b="1" i="0" u="none" strike="noStrike" cap="none">
                <a:solidFill>
                  <a:srgbClr val="EAD594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1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1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1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1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1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1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1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1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547688" marR="0" lvl="0" indent="-305117" algn="l" rtl="0"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ct val="65000"/>
              <a:buFont typeface="Noto Sans Symbols"/>
              <a:buChar char="⬜"/>
              <a:defRPr sz="28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marL="868363" marR="0" lvl="1" indent="-162243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80000"/>
              <a:buFont typeface="Noto Sans Symbols"/>
              <a:buChar char="◼"/>
              <a:defRPr sz="24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marL="1133475" marR="0" lvl="2" indent="-99060" algn="l" rtl="0"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ct val="95000"/>
              <a:buFont typeface="Noto Sans Symbols"/>
              <a:buChar char="▫"/>
              <a:defRPr sz="22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marL="1352550" marR="0" lvl="3" indent="-571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4pPr>
            <a:lvl5pPr marL="1544638" marR="0" lvl="4" indent="-58737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◾"/>
              <a:defRPr sz="20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5pPr>
            <a:lvl6pPr marL="1764792" marR="0" lvl="5" indent="-75692" algn="l" rtl="0">
              <a:spcBef>
                <a:spcPts val="360"/>
              </a:spcBef>
              <a:buClr>
                <a:schemeClr val="lt1"/>
              </a:buClr>
              <a:buSzPct val="100000"/>
              <a:buFont typeface="Noto Sans Symbols"/>
              <a:buChar char="•"/>
              <a:defRPr sz="1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6pPr>
            <a:lvl7pPr marL="1965960" marR="0" lvl="6" indent="-86360" algn="l" rtl="0">
              <a:spcBef>
                <a:spcPts val="32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7pPr>
            <a:lvl8pPr marL="2167128" marR="0" lvl="7" indent="-97027" algn="l" rtl="0">
              <a:spcBef>
                <a:spcPts val="28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4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8pPr>
            <a:lvl9pPr marL="2368296" marR="0" lvl="8" indent="-94995" algn="l" rtl="0">
              <a:spcBef>
                <a:spcPts val="28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4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dt" idx="10"/>
          </p:nvPr>
        </p:nvSpPr>
        <p:spPr>
          <a:xfrm>
            <a:off x="457200" y="64166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rgbClr val="BCBCBC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ft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ct val="25000"/>
              <a:buFont typeface="Verdana"/>
              <a:buNone/>
            </a:pPr>
            <a:fld id="{00000000-1234-1234-1234-123412341234}" type="slidenum">
              <a:rPr lang="ru-RU" sz="1200" b="0" i="0" u="none">
                <a:solidFill>
                  <a:srgbClr val="BCBCBC"/>
                </a:solidFill>
                <a:latin typeface="Verdana"/>
                <a:ea typeface="Verdana"/>
                <a:cs typeface="Verdana"/>
                <a:sym typeface="Verdana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BCBCBC"/>
                </a:buClr>
                <a:buSzPct val="25000"/>
                <a:buFont typeface="Verdana"/>
                <a:buNone/>
              </a:pPr>
              <a:t>‹#›</a:t>
            </a:fld>
            <a:endParaRPr lang="ru-RU" sz="1200" b="0" i="0" u="none">
              <a:solidFill>
                <a:srgbClr val="BCBCBC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Заголовок и вертикальный текст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100" b="1" i="0" u="none" strike="noStrike" cap="none">
                <a:solidFill>
                  <a:srgbClr val="EAD594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1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1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1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1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1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1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1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1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 rot="5400000">
            <a:off x="2217737" y="-160337"/>
            <a:ext cx="4708524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547688" marR="0" lvl="0" indent="-305117" algn="l" rtl="0"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ct val="65000"/>
              <a:buFont typeface="Noto Sans Symbols"/>
              <a:buChar char="⬜"/>
              <a:defRPr sz="28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marL="868363" marR="0" lvl="1" indent="-162243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80000"/>
              <a:buFont typeface="Noto Sans Symbols"/>
              <a:buChar char="◼"/>
              <a:defRPr sz="24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marL="1133475" marR="0" lvl="2" indent="-99060" algn="l" rtl="0"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ct val="95000"/>
              <a:buFont typeface="Noto Sans Symbols"/>
              <a:buChar char="▫"/>
              <a:defRPr sz="22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marL="1352550" marR="0" lvl="3" indent="-571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4pPr>
            <a:lvl5pPr marL="1544638" marR="0" lvl="4" indent="-58737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◾"/>
              <a:defRPr sz="20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5pPr>
            <a:lvl6pPr marL="1764792" marR="0" lvl="5" indent="-75692" algn="l" rtl="0">
              <a:spcBef>
                <a:spcPts val="360"/>
              </a:spcBef>
              <a:buClr>
                <a:schemeClr val="lt1"/>
              </a:buClr>
              <a:buSzPct val="100000"/>
              <a:buFont typeface="Noto Sans Symbols"/>
              <a:buChar char="•"/>
              <a:defRPr sz="1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6pPr>
            <a:lvl7pPr marL="1965960" marR="0" lvl="6" indent="-86360" algn="l" rtl="0">
              <a:spcBef>
                <a:spcPts val="32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7pPr>
            <a:lvl8pPr marL="2167128" marR="0" lvl="7" indent="-97027" algn="l" rtl="0">
              <a:spcBef>
                <a:spcPts val="28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4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8pPr>
            <a:lvl9pPr marL="2368296" marR="0" lvl="8" indent="-94995" algn="l" rtl="0">
              <a:spcBef>
                <a:spcPts val="28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4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dt" idx="10"/>
          </p:nvPr>
        </p:nvSpPr>
        <p:spPr>
          <a:xfrm>
            <a:off x="457200" y="64166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rgbClr val="BCBCBC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ft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ct val="25000"/>
              <a:buFont typeface="Verdana"/>
              <a:buNone/>
            </a:pPr>
            <a:fld id="{00000000-1234-1234-1234-123412341234}" type="slidenum">
              <a:rPr lang="ru-RU" sz="1200" b="0" i="0" u="none">
                <a:solidFill>
                  <a:srgbClr val="BCBCBC"/>
                </a:solidFill>
                <a:latin typeface="Verdana"/>
                <a:ea typeface="Verdana"/>
                <a:cs typeface="Verdana"/>
                <a:sym typeface="Verdana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BCBCBC"/>
                </a:buClr>
                <a:buSzPct val="25000"/>
                <a:buFont typeface="Verdana"/>
                <a:buNone/>
              </a:pPr>
              <a:t>‹#›</a:t>
            </a:fld>
            <a:endParaRPr lang="ru-RU" sz="1200" b="0" i="0" u="none">
              <a:solidFill>
                <a:srgbClr val="BCBCBC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Рисунок с подписью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1828800" y="609600"/>
            <a:ext cx="5486399" cy="5222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EAD594"/>
              </a:buClr>
              <a:buFont typeface="Lucida Sans"/>
              <a:buNone/>
              <a:defRPr sz="2000" b="1" i="0" u="none" strike="noStrike" cap="none">
                <a:solidFill>
                  <a:srgbClr val="EAD594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1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1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1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1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1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1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1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1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" name="Shape 45"/>
          <p:cNvSpPr>
            <a:spLocks noGrp="1"/>
          </p:cNvSpPr>
          <p:nvPr>
            <p:ph type="pic" idx="2"/>
          </p:nvPr>
        </p:nvSpPr>
        <p:spPr>
          <a:xfrm>
            <a:off x="1828800" y="1831975"/>
            <a:ext cx="5486399" cy="3962399"/>
          </a:xfrm>
          <a:prstGeom prst="rect">
            <a:avLst/>
          </a:prstGeom>
          <a:solidFill>
            <a:schemeClr val="dk2"/>
          </a:solidFill>
          <a:ln w="44450" cap="sq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  <a:effectLst>
            <a:outerShdw blurRad="190500" dist="228600" dir="2700000" sy="90000">
              <a:srgbClr val="000000">
                <a:alpha val="24705"/>
              </a:srgbClr>
            </a:outerShdw>
          </a:effectLst>
        </p:spPr>
        <p:txBody>
          <a:bodyPr lIns="91425" tIns="91425" rIns="91425" bIns="91425" anchor="t" anchorCtr="0"/>
          <a:lstStyle>
            <a:lvl1pPr marL="547688" marR="0" lvl="0" indent="-1587" algn="l" rtl="0">
              <a:spcBef>
                <a:spcPts val="640"/>
              </a:spcBef>
              <a:spcAft>
                <a:spcPts val="0"/>
              </a:spcAft>
              <a:buClr>
                <a:srgbClr val="F9F9F9"/>
              </a:buClr>
              <a:buFont typeface="Noto Sans Symbols"/>
              <a:buNone/>
              <a:defRPr sz="32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marL="868363" marR="0" lvl="1" indent="-162243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80000"/>
              <a:buFont typeface="Noto Sans Symbols"/>
              <a:buChar char="◼"/>
              <a:defRPr sz="24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marL="1133475" marR="0" lvl="2" indent="-99060" algn="l" rtl="0"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ct val="95000"/>
              <a:buFont typeface="Noto Sans Symbols"/>
              <a:buChar char="▫"/>
              <a:defRPr sz="22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marL="1352550" marR="0" lvl="3" indent="-571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4pPr>
            <a:lvl5pPr marL="1544638" marR="0" lvl="4" indent="-58737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◾"/>
              <a:defRPr sz="20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5pPr>
            <a:lvl6pPr marL="1764792" marR="0" lvl="5" indent="-75692" algn="l" rtl="0">
              <a:spcBef>
                <a:spcPts val="360"/>
              </a:spcBef>
              <a:buClr>
                <a:schemeClr val="lt1"/>
              </a:buClr>
              <a:buSzPct val="100000"/>
              <a:buFont typeface="Noto Sans Symbols"/>
              <a:buChar char="•"/>
              <a:defRPr sz="1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6pPr>
            <a:lvl7pPr marL="1965960" marR="0" lvl="6" indent="-86360" algn="l" rtl="0">
              <a:spcBef>
                <a:spcPts val="32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7pPr>
            <a:lvl8pPr marL="2167128" marR="0" lvl="7" indent="-97027" algn="l" rtl="0">
              <a:spcBef>
                <a:spcPts val="28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4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8pPr>
            <a:lvl9pPr marL="2368296" marR="0" lvl="8" indent="-94995" algn="l" rtl="0">
              <a:spcBef>
                <a:spcPts val="28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4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1828800" y="1166787"/>
            <a:ext cx="5486399" cy="53035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280"/>
              </a:spcBef>
              <a:spcAft>
                <a:spcPts val="0"/>
              </a:spcAft>
              <a:buClr>
                <a:srgbClr val="F9F9F9"/>
              </a:buClr>
              <a:buFont typeface="Noto Sans Symbols"/>
              <a:buNone/>
              <a:defRPr sz="1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marL="868363" marR="0" lvl="1" indent="-223203" algn="l" rtl="0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ct val="80000"/>
              <a:buFont typeface="Noto Sans Symbols"/>
              <a:buChar char="◼"/>
              <a:defRPr sz="12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marL="1133475" marR="0" lvl="2" indent="-171450" algn="l" rtl="0"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ct val="95000"/>
              <a:buFont typeface="Noto Sans Symbols"/>
              <a:buChar char="▫"/>
              <a:defRPr sz="10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marL="1352550" marR="0" lvl="3" indent="-127000" algn="l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•"/>
              <a:defRPr sz="9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4pPr>
            <a:lvl5pPr marL="1544638" marR="0" lvl="4" indent="-128587" algn="l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◾"/>
              <a:defRPr sz="9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5pPr>
            <a:lvl6pPr marL="1764792" marR="0" lvl="5" indent="-75692" algn="l" rtl="0">
              <a:spcBef>
                <a:spcPts val="360"/>
              </a:spcBef>
              <a:buClr>
                <a:schemeClr val="lt1"/>
              </a:buClr>
              <a:buSzPct val="100000"/>
              <a:buFont typeface="Noto Sans Symbols"/>
              <a:buChar char="•"/>
              <a:defRPr sz="1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6pPr>
            <a:lvl7pPr marL="1965960" marR="0" lvl="6" indent="-86360" algn="l" rtl="0">
              <a:spcBef>
                <a:spcPts val="32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7pPr>
            <a:lvl8pPr marL="2167128" marR="0" lvl="7" indent="-97027" algn="l" rtl="0">
              <a:spcBef>
                <a:spcPts val="28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4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8pPr>
            <a:lvl9pPr marL="2368296" marR="0" lvl="8" indent="-94995" algn="l" rtl="0">
              <a:spcBef>
                <a:spcPts val="28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4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457200" y="64166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rgbClr val="BCBCBC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ct val="25000"/>
              <a:buFont typeface="Verdana"/>
              <a:buNone/>
            </a:pPr>
            <a:fld id="{00000000-1234-1234-1234-123412341234}" type="slidenum">
              <a:rPr lang="ru-RU" sz="1200" b="0" i="0" u="none">
                <a:solidFill>
                  <a:srgbClr val="BCBCBC"/>
                </a:solidFill>
                <a:latin typeface="Verdana"/>
                <a:ea typeface="Verdana"/>
                <a:cs typeface="Verdana"/>
                <a:sym typeface="Verdana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BCBCBC"/>
                </a:buClr>
                <a:buSzPct val="25000"/>
                <a:buFont typeface="Verdana"/>
                <a:buNone/>
              </a:pPr>
              <a:t>‹#›</a:t>
            </a:fld>
            <a:endParaRPr lang="ru-RU" sz="1200" b="0" i="0" u="none">
              <a:solidFill>
                <a:srgbClr val="BCBCBC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Объект с подписью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F4DB8A"/>
              </a:buClr>
              <a:buFont typeface="Lucida Sans"/>
              <a:buNone/>
              <a:defRPr sz="2200" b="0" i="0" u="none" strike="noStrike" cap="none">
                <a:solidFill>
                  <a:srgbClr val="F4DB8A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1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1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1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1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1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1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1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1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457200" y="1524000"/>
            <a:ext cx="3008313" cy="46021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rgbClr val="F9F9F9"/>
              </a:buClr>
              <a:buFont typeface="Noto Sans Symbols"/>
              <a:buNone/>
              <a:defRPr sz="1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marL="868363" marR="0" lvl="1" indent="-284163" algn="l" rtl="0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sz="12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marL="1133475" marR="0" lvl="2" indent="-231775" algn="l" rtl="0"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sz="10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marL="1352550" marR="0" lvl="3" indent="-184150" algn="l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4pPr>
            <a:lvl5pPr marL="1544638" marR="0" lvl="4" indent="-185737" algn="l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5pPr>
            <a:lvl6pPr marL="1764792" marR="0" lvl="5" indent="-75692" algn="l" rtl="0">
              <a:spcBef>
                <a:spcPts val="360"/>
              </a:spcBef>
              <a:buClr>
                <a:schemeClr val="lt1"/>
              </a:buClr>
              <a:buSzPct val="100000"/>
              <a:buFont typeface="Noto Sans Symbols"/>
              <a:buChar char="•"/>
              <a:defRPr sz="1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6pPr>
            <a:lvl7pPr marL="1965960" marR="0" lvl="6" indent="-86360" algn="l" rtl="0">
              <a:spcBef>
                <a:spcPts val="32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7pPr>
            <a:lvl8pPr marL="2167128" marR="0" lvl="7" indent="-97027" algn="l" rtl="0">
              <a:spcBef>
                <a:spcPts val="28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4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8pPr>
            <a:lvl9pPr marL="2368296" marR="0" lvl="8" indent="-94995" algn="l" rtl="0">
              <a:spcBef>
                <a:spcPts val="28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4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2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547688" marR="0" lvl="0" indent="-313372" algn="l" rtl="0">
              <a:spcBef>
                <a:spcPts val="520"/>
              </a:spcBef>
              <a:spcAft>
                <a:spcPts val="0"/>
              </a:spcAft>
              <a:buClr>
                <a:srgbClr val="F9F9F9"/>
              </a:buClr>
              <a:buSzPct val="64999"/>
              <a:buFont typeface="Noto Sans Symbols"/>
              <a:buChar char="⬜"/>
              <a:defRPr sz="26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marL="868363" marR="0" lvl="1" indent="-162243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80000"/>
              <a:buFont typeface="Noto Sans Symbols"/>
              <a:buChar char="◼"/>
              <a:defRPr sz="24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marL="1133475" marR="0" lvl="2" indent="-99060" algn="l" rtl="0"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ct val="95000"/>
              <a:buFont typeface="Noto Sans Symbols"/>
              <a:buChar char="▫"/>
              <a:defRPr sz="22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marL="1352550" marR="0" lvl="3" indent="-571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4pPr>
            <a:lvl5pPr marL="1544638" marR="0" lvl="4" indent="-71437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◾"/>
              <a:defRPr sz="1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5pPr>
            <a:lvl6pPr marL="1764792" marR="0" lvl="5" indent="-75692" algn="l" rtl="0">
              <a:spcBef>
                <a:spcPts val="360"/>
              </a:spcBef>
              <a:buClr>
                <a:schemeClr val="lt1"/>
              </a:buClr>
              <a:buSzPct val="100000"/>
              <a:buFont typeface="Noto Sans Symbols"/>
              <a:buChar char="•"/>
              <a:defRPr sz="1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6pPr>
            <a:lvl7pPr marL="1965960" marR="0" lvl="6" indent="-86360" algn="l" rtl="0">
              <a:spcBef>
                <a:spcPts val="32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7pPr>
            <a:lvl8pPr marL="2167128" marR="0" lvl="7" indent="-97027" algn="l" rtl="0">
              <a:spcBef>
                <a:spcPts val="28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4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8pPr>
            <a:lvl9pPr marL="2368296" marR="0" lvl="8" indent="-94995" algn="l" rtl="0">
              <a:spcBef>
                <a:spcPts val="28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4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xfrm>
            <a:off x="457200" y="64166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rgbClr val="BCBCBC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ct val="25000"/>
              <a:buFont typeface="Verdana"/>
              <a:buNone/>
            </a:pPr>
            <a:fld id="{00000000-1234-1234-1234-123412341234}" type="slidenum">
              <a:rPr lang="ru-RU" sz="1200" b="0" i="0" u="none">
                <a:solidFill>
                  <a:srgbClr val="BCBCBC"/>
                </a:solidFill>
                <a:latin typeface="Verdana"/>
                <a:ea typeface="Verdana"/>
                <a:cs typeface="Verdana"/>
                <a:sym typeface="Verdana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BCBCBC"/>
                </a:buClr>
                <a:buSzPct val="25000"/>
                <a:buFont typeface="Verdana"/>
                <a:buNone/>
              </a:pPr>
              <a:t>‹#›</a:t>
            </a:fld>
            <a:endParaRPr lang="ru-RU" sz="1200" b="0" i="0" u="none">
              <a:solidFill>
                <a:srgbClr val="BCBCBC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100" b="1" i="0" u="none" strike="noStrike" cap="none">
                <a:solidFill>
                  <a:srgbClr val="EAD594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1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1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1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1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1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1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1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1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dt" idx="10"/>
          </p:nvPr>
        </p:nvSpPr>
        <p:spPr>
          <a:xfrm>
            <a:off x="457200" y="64166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rgbClr val="BCBCBC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ft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ct val="25000"/>
              <a:buFont typeface="Verdana"/>
              <a:buNone/>
            </a:pPr>
            <a:fld id="{00000000-1234-1234-1234-123412341234}" type="slidenum">
              <a:rPr lang="ru-RU" sz="1200" b="0" i="0" u="none">
                <a:solidFill>
                  <a:srgbClr val="BCBCBC"/>
                </a:solidFill>
                <a:latin typeface="Verdana"/>
                <a:ea typeface="Verdana"/>
                <a:cs typeface="Verdana"/>
                <a:sym typeface="Verdana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BCBCBC"/>
                </a:buClr>
                <a:buSzPct val="25000"/>
                <a:buFont typeface="Verdana"/>
                <a:buNone/>
              </a:pPr>
              <a:t>‹#›</a:t>
            </a:fld>
            <a:endParaRPr lang="ru-RU" sz="1200" b="0" i="0" u="none">
              <a:solidFill>
                <a:srgbClr val="BCBCBC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100" b="1" i="0" u="none" strike="noStrike" cap="none">
                <a:solidFill>
                  <a:srgbClr val="EAD594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1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1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1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1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1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1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1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1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7508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rgbClr val="F9F9F9"/>
              </a:buClr>
              <a:buFont typeface="Noto Sans Symbols"/>
              <a:buNone/>
              <a:defRPr sz="2400" b="0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marL="868363" marR="0" lvl="1" indent="-284163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sz="2000" b="1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marL="1133475" marR="0" lvl="2" indent="-231775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sz="1800" b="1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marL="1352550" marR="0" lvl="3" indent="-18415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4pPr>
            <a:lvl5pPr marL="1544638" marR="0" lvl="4" indent="-185737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5pPr>
            <a:lvl6pPr marL="1764792" marR="0" lvl="5" indent="-75692" algn="l" rtl="0">
              <a:spcBef>
                <a:spcPts val="360"/>
              </a:spcBef>
              <a:buClr>
                <a:schemeClr val="lt1"/>
              </a:buClr>
              <a:buSzPct val="100000"/>
              <a:buFont typeface="Noto Sans Symbols"/>
              <a:buChar char="•"/>
              <a:defRPr sz="1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6pPr>
            <a:lvl7pPr marL="1965960" marR="0" lvl="6" indent="-86360" algn="l" rtl="0">
              <a:spcBef>
                <a:spcPts val="32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7pPr>
            <a:lvl8pPr marL="2167128" marR="0" lvl="7" indent="-97027" algn="l" rtl="0">
              <a:spcBef>
                <a:spcPts val="28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4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8pPr>
            <a:lvl9pPr marL="2368296" marR="0" lvl="8" indent="-94995" algn="l" rtl="0">
              <a:spcBef>
                <a:spcPts val="28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4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2"/>
          </p:nvPr>
        </p:nvSpPr>
        <p:spPr>
          <a:xfrm>
            <a:off x="4645025" y="1535112"/>
            <a:ext cx="4041774" cy="7508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rgbClr val="F9F9F9"/>
              </a:buClr>
              <a:buFont typeface="Noto Sans Symbols"/>
              <a:buNone/>
              <a:defRPr sz="2400" b="0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marL="868363" marR="0" lvl="1" indent="-284163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sz="2000" b="1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marL="1133475" marR="0" lvl="2" indent="-231775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sz="1800" b="1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marL="1352550" marR="0" lvl="3" indent="-18415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4pPr>
            <a:lvl5pPr marL="1544638" marR="0" lvl="4" indent="-185737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5pPr>
            <a:lvl6pPr marL="1764792" marR="0" lvl="5" indent="-75692" algn="l" rtl="0">
              <a:spcBef>
                <a:spcPts val="360"/>
              </a:spcBef>
              <a:buClr>
                <a:schemeClr val="lt1"/>
              </a:buClr>
              <a:buSzPct val="100000"/>
              <a:buFont typeface="Noto Sans Symbols"/>
              <a:buChar char="•"/>
              <a:defRPr sz="1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6pPr>
            <a:lvl7pPr marL="1965960" marR="0" lvl="6" indent="-86360" algn="l" rtl="0">
              <a:spcBef>
                <a:spcPts val="32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7pPr>
            <a:lvl8pPr marL="2167128" marR="0" lvl="7" indent="-97027" algn="l" rtl="0">
              <a:spcBef>
                <a:spcPts val="28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4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8pPr>
            <a:lvl9pPr marL="2368296" marR="0" lvl="8" indent="-94995" algn="l" rtl="0">
              <a:spcBef>
                <a:spcPts val="28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4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3"/>
          </p:nvPr>
        </p:nvSpPr>
        <p:spPr>
          <a:xfrm>
            <a:off x="457200" y="2362200"/>
            <a:ext cx="4040187" cy="37639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547688" marR="0" lvl="0" indent="-321628" algn="l" rtl="0">
              <a:spcBef>
                <a:spcPts val="480"/>
              </a:spcBef>
              <a:spcAft>
                <a:spcPts val="0"/>
              </a:spcAft>
              <a:buClr>
                <a:srgbClr val="F9F9F9"/>
              </a:buClr>
              <a:buSzPct val="65000"/>
              <a:buFont typeface="Noto Sans Symbols"/>
              <a:buChar char="⬜"/>
              <a:defRPr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marL="868363" marR="0" lvl="1" indent="-182562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80000"/>
              <a:buFont typeface="Noto Sans Symbols"/>
              <a:buChar char="◼"/>
              <a:defRPr sz="20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marL="1133475" marR="0" lvl="2" indent="-123189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95000"/>
              <a:buFont typeface="Noto Sans Symbols"/>
              <a:buChar char="▫"/>
              <a:defRPr sz="1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marL="1352550" marR="0" lvl="3" indent="-8255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•"/>
              <a:defRPr sz="16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4pPr>
            <a:lvl5pPr marL="1544638" marR="0" lvl="4" indent="-84137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◾"/>
              <a:defRPr sz="16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5pPr>
            <a:lvl6pPr marL="1764792" marR="0" lvl="5" indent="-75692" algn="l" rtl="0">
              <a:spcBef>
                <a:spcPts val="360"/>
              </a:spcBef>
              <a:buClr>
                <a:schemeClr val="lt1"/>
              </a:buClr>
              <a:buSzPct val="100000"/>
              <a:buFont typeface="Noto Sans Symbols"/>
              <a:buChar char="•"/>
              <a:defRPr sz="1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6pPr>
            <a:lvl7pPr marL="1965960" marR="0" lvl="6" indent="-86360" algn="l" rtl="0">
              <a:spcBef>
                <a:spcPts val="32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7pPr>
            <a:lvl8pPr marL="2167128" marR="0" lvl="7" indent="-97027" algn="l" rtl="0">
              <a:spcBef>
                <a:spcPts val="28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4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8pPr>
            <a:lvl9pPr marL="2368296" marR="0" lvl="8" indent="-94995" algn="l" rtl="0">
              <a:spcBef>
                <a:spcPts val="28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4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4"/>
          </p:nvPr>
        </p:nvSpPr>
        <p:spPr>
          <a:xfrm>
            <a:off x="4645025" y="2362200"/>
            <a:ext cx="4041774" cy="37639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547688" marR="0" lvl="0" indent="-321628" algn="l" rtl="0">
              <a:spcBef>
                <a:spcPts val="480"/>
              </a:spcBef>
              <a:spcAft>
                <a:spcPts val="0"/>
              </a:spcAft>
              <a:buClr>
                <a:srgbClr val="F9F9F9"/>
              </a:buClr>
              <a:buSzPct val="65000"/>
              <a:buFont typeface="Noto Sans Symbols"/>
              <a:buChar char="⬜"/>
              <a:defRPr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marL="868363" marR="0" lvl="1" indent="-182562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80000"/>
              <a:buFont typeface="Noto Sans Symbols"/>
              <a:buChar char="◼"/>
              <a:defRPr sz="20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marL="1133475" marR="0" lvl="2" indent="-123189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95000"/>
              <a:buFont typeface="Noto Sans Symbols"/>
              <a:buChar char="▫"/>
              <a:defRPr sz="1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marL="1352550" marR="0" lvl="3" indent="-8255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•"/>
              <a:defRPr sz="16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4pPr>
            <a:lvl5pPr marL="1544638" marR="0" lvl="4" indent="-84137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◾"/>
              <a:defRPr sz="16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5pPr>
            <a:lvl6pPr marL="1764792" marR="0" lvl="5" indent="-75692" algn="l" rtl="0">
              <a:spcBef>
                <a:spcPts val="360"/>
              </a:spcBef>
              <a:buClr>
                <a:schemeClr val="lt1"/>
              </a:buClr>
              <a:buSzPct val="100000"/>
              <a:buFont typeface="Noto Sans Symbols"/>
              <a:buChar char="•"/>
              <a:defRPr sz="1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6pPr>
            <a:lvl7pPr marL="1965960" marR="0" lvl="6" indent="-86360" algn="l" rtl="0">
              <a:spcBef>
                <a:spcPts val="32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7pPr>
            <a:lvl8pPr marL="2167128" marR="0" lvl="7" indent="-97027" algn="l" rtl="0">
              <a:spcBef>
                <a:spcPts val="28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4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8pPr>
            <a:lvl9pPr marL="2368296" marR="0" lvl="8" indent="-94995" algn="l" rtl="0">
              <a:spcBef>
                <a:spcPts val="28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4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dt" idx="10"/>
          </p:nvPr>
        </p:nvSpPr>
        <p:spPr>
          <a:xfrm>
            <a:off x="457200" y="64166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rgbClr val="BCBCBC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ct val="25000"/>
              <a:buFont typeface="Verdana"/>
              <a:buNone/>
            </a:pPr>
            <a:fld id="{00000000-1234-1234-1234-123412341234}" type="slidenum">
              <a:rPr lang="ru-RU" sz="1200" b="0" i="0" u="none">
                <a:solidFill>
                  <a:srgbClr val="BCBCBC"/>
                </a:solidFill>
                <a:latin typeface="Verdana"/>
                <a:ea typeface="Verdana"/>
                <a:cs typeface="Verdana"/>
                <a:sym typeface="Verdana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BCBCBC"/>
                </a:buClr>
                <a:buSzPct val="25000"/>
                <a:buFont typeface="Verdana"/>
                <a:buNone/>
              </a:pPr>
              <a:t>‹#›</a:t>
            </a:fld>
            <a:endParaRPr lang="ru-RU" sz="1200" b="0" i="0" u="none">
              <a:solidFill>
                <a:srgbClr val="BCBCBC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100" b="1" i="0" u="none" strike="noStrike" cap="none">
                <a:solidFill>
                  <a:srgbClr val="EAD594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1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1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1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1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1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1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1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1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547688" marR="0" lvl="0" indent="-313372" algn="l" rtl="0">
              <a:spcBef>
                <a:spcPts val="520"/>
              </a:spcBef>
              <a:spcAft>
                <a:spcPts val="0"/>
              </a:spcAft>
              <a:buClr>
                <a:srgbClr val="F9F9F9"/>
              </a:buClr>
              <a:buSzPct val="64999"/>
              <a:buFont typeface="Noto Sans Symbols"/>
              <a:buChar char="⬜"/>
              <a:defRPr sz="26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marL="868363" marR="0" lvl="1" indent="-162243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80000"/>
              <a:buFont typeface="Noto Sans Symbols"/>
              <a:buChar char="◼"/>
              <a:defRPr sz="24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marL="1133475" marR="0" lvl="2" indent="-111125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95000"/>
              <a:buFont typeface="Noto Sans Symbols"/>
              <a:buChar char="▫"/>
              <a:defRPr sz="20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marL="1352550" marR="0" lvl="3" indent="-6985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•"/>
              <a:defRPr sz="1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4pPr>
            <a:lvl5pPr marL="1544638" marR="0" lvl="4" indent="-71437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◾"/>
              <a:defRPr sz="1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5pPr>
            <a:lvl6pPr marL="1764792" marR="0" lvl="5" indent="-75692" algn="l" rtl="0">
              <a:spcBef>
                <a:spcPts val="360"/>
              </a:spcBef>
              <a:buClr>
                <a:schemeClr val="lt1"/>
              </a:buClr>
              <a:buSzPct val="100000"/>
              <a:buFont typeface="Noto Sans Symbols"/>
              <a:buChar char="•"/>
              <a:defRPr sz="1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6pPr>
            <a:lvl7pPr marL="1965960" marR="0" lvl="6" indent="-86360" algn="l" rtl="0">
              <a:spcBef>
                <a:spcPts val="32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7pPr>
            <a:lvl8pPr marL="2167128" marR="0" lvl="7" indent="-97027" algn="l" rtl="0">
              <a:spcBef>
                <a:spcPts val="28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4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8pPr>
            <a:lvl9pPr marL="2368296" marR="0" lvl="8" indent="-94995" algn="l" rtl="0">
              <a:spcBef>
                <a:spcPts val="28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4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547688" marR="0" lvl="0" indent="-313372" algn="l" rtl="0">
              <a:spcBef>
                <a:spcPts val="520"/>
              </a:spcBef>
              <a:spcAft>
                <a:spcPts val="0"/>
              </a:spcAft>
              <a:buClr>
                <a:srgbClr val="F9F9F9"/>
              </a:buClr>
              <a:buSzPct val="64999"/>
              <a:buFont typeface="Noto Sans Symbols"/>
              <a:buChar char="⬜"/>
              <a:defRPr sz="26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marL="868363" marR="0" lvl="1" indent="-162243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80000"/>
              <a:buFont typeface="Noto Sans Symbols"/>
              <a:buChar char="◼"/>
              <a:defRPr sz="24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marL="1133475" marR="0" lvl="2" indent="-111125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95000"/>
              <a:buFont typeface="Noto Sans Symbols"/>
              <a:buChar char="▫"/>
              <a:defRPr sz="20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marL="1352550" marR="0" lvl="3" indent="-6985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•"/>
              <a:defRPr sz="1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4pPr>
            <a:lvl5pPr marL="1544638" marR="0" lvl="4" indent="-71437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◾"/>
              <a:defRPr sz="1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5pPr>
            <a:lvl6pPr marL="1764792" marR="0" lvl="5" indent="-75692" algn="l" rtl="0">
              <a:spcBef>
                <a:spcPts val="360"/>
              </a:spcBef>
              <a:buClr>
                <a:schemeClr val="lt1"/>
              </a:buClr>
              <a:buSzPct val="100000"/>
              <a:buFont typeface="Noto Sans Symbols"/>
              <a:buChar char="•"/>
              <a:defRPr sz="1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6pPr>
            <a:lvl7pPr marL="1965960" marR="0" lvl="6" indent="-86360" algn="l" rtl="0">
              <a:spcBef>
                <a:spcPts val="32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7pPr>
            <a:lvl8pPr marL="2167128" marR="0" lvl="7" indent="-97027" algn="l" rtl="0">
              <a:spcBef>
                <a:spcPts val="28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4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8pPr>
            <a:lvl9pPr marL="2368296" marR="0" lvl="8" indent="-94995" algn="l" rtl="0">
              <a:spcBef>
                <a:spcPts val="28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4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4166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rgbClr val="BCBCBC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ct val="25000"/>
              <a:buFont typeface="Verdana"/>
              <a:buNone/>
            </a:pPr>
            <a:fld id="{00000000-1234-1234-1234-123412341234}" type="slidenum">
              <a:rPr lang="ru-RU" sz="1200" b="0" i="0" u="none">
                <a:solidFill>
                  <a:srgbClr val="BCBCBC"/>
                </a:solidFill>
                <a:latin typeface="Verdana"/>
                <a:ea typeface="Verdana"/>
                <a:cs typeface="Verdana"/>
                <a:sym typeface="Verdana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BCBCBC"/>
                </a:buClr>
                <a:buSzPct val="25000"/>
                <a:buFont typeface="Verdana"/>
                <a:buNone/>
              </a:pPr>
              <a:t>‹#›</a:t>
            </a:fld>
            <a:endParaRPr lang="ru-RU" sz="1200" b="0" i="0" u="none">
              <a:solidFill>
                <a:srgbClr val="BCBCBC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1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100" b="1" i="0" u="none" strike="noStrike" cap="none">
                <a:solidFill>
                  <a:srgbClr val="EAD594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1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1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1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1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1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1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1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1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7085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547688" marR="0" lvl="0" indent="-305117" algn="l" rtl="0"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ct val="65000"/>
              <a:buFont typeface="Noto Sans Symbols"/>
              <a:buChar char="⬜"/>
              <a:defRPr sz="2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marL="868363" marR="0" lvl="1" indent="-162243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80000"/>
              <a:buFont typeface="Noto Sans Symbols"/>
              <a:buChar char="◼"/>
              <a:defRPr sz="24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marL="1133475" marR="0" lvl="2" indent="-99060" algn="l" rtl="0"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ct val="95000"/>
              <a:buFont typeface="Noto Sans Symbols"/>
              <a:buChar char="▫"/>
              <a:defRPr sz="22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marL="1352550" marR="0" lvl="3" indent="-571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4pPr>
            <a:lvl5pPr marL="1544638" marR="0" lvl="4" indent="-58737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◾"/>
              <a:defRPr sz="20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5pPr>
            <a:lvl6pPr marL="1764792" marR="0" lvl="5" indent="-75692" algn="l" rtl="0">
              <a:spcBef>
                <a:spcPts val="360"/>
              </a:spcBef>
              <a:buClr>
                <a:schemeClr val="lt1"/>
              </a:buClr>
              <a:buSzPct val="100000"/>
              <a:buFont typeface="Noto Sans Symbols"/>
              <a:buChar char="•"/>
              <a:defRPr sz="1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6pPr>
            <a:lvl7pPr marL="1965960" marR="0" lvl="6" indent="-86360" algn="l" rtl="0">
              <a:spcBef>
                <a:spcPts val="32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7pPr>
            <a:lvl8pPr marL="2167128" marR="0" lvl="7" indent="-97027" algn="l" rtl="0">
              <a:spcBef>
                <a:spcPts val="28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4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8pPr>
            <a:lvl9pPr marL="2368296" marR="0" lvl="8" indent="-94995" algn="l" rtl="0">
              <a:spcBef>
                <a:spcPts val="28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4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4166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BCBCBC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ct val="25000"/>
              <a:buFont typeface="Verdana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BCBCBC"/>
                </a:solidFill>
                <a:latin typeface="Verdana"/>
                <a:ea typeface="Verdana"/>
                <a:cs typeface="Verdana"/>
                <a:sym typeface="Verdana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BCBCBC"/>
                </a:buClr>
                <a:buSzPct val="25000"/>
                <a:buFont typeface="Verdana"/>
                <a:buNone/>
              </a:pPr>
              <a:t>‹#›</a:t>
            </a:fld>
            <a:endParaRPr lang="ru-RU" sz="1200" b="0" i="0" u="none" strike="noStrike" cap="none">
              <a:solidFill>
                <a:srgbClr val="BCBCBC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83" name="Shape 83"/>
          <p:cNvSpPr txBox="1"/>
          <p:nvPr/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Times New Roman"/>
              <a:buNone/>
            </a:pPr>
            <a:fld id="{00000000-1234-1234-1234-123412341234}" type="slidenum">
              <a:rPr lang="ru-RU" sz="1200" b="0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ct val="25000"/>
                <a:buFont typeface="Times New Roman"/>
                <a:buNone/>
              </a:pPr>
              <a:t>1</a:t>
            </a:fld>
            <a:endParaRPr lang="ru-RU" sz="1200" b="0" i="0" u="non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84" name="Shape 8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0690225" cy="7559675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Shape 85"/>
          <p:cNvSpPr txBox="1"/>
          <p:nvPr/>
        </p:nvSpPr>
        <p:spPr>
          <a:xfrm>
            <a:off x="575048" y="548680"/>
            <a:ext cx="8568952" cy="1800200"/>
          </a:xfrm>
          <a:prstGeom prst="rect">
            <a:avLst/>
          </a:prstGeom>
          <a:solidFill>
            <a:srgbClr val="F4F3F6"/>
          </a:solidFill>
          <a:ln w="25400" cap="flat" cmpd="sng">
            <a:solidFill>
              <a:srgbClr val="978749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ctr">
              <a:buClr>
                <a:srgbClr val="FF0000"/>
              </a:buClr>
              <a:buSzPct val="25000"/>
            </a:pPr>
            <a:r>
              <a:rPr lang="ru-RU" sz="3600" i="0" u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80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320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3200" b="1" dirty="0" smtClean="0">
                <a:solidFill>
                  <a:schemeClr val="tx1"/>
                </a:solidFill>
              </a:rPr>
              <a:t>Региональные исследования качества образования при освоении ООП НОО </a:t>
            </a:r>
          </a:p>
          <a:p>
            <a:pPr lvl="0" algn="ctr">
              <a:buClr>
                <a:srgbClr val="FF0000"/>
              </a:buClr>
              <a:buSzPct val="25000"/>
            </a:pPr>
            <a:r>
              <a:rPr lang="ru-RU" sz="3200" b="1" dirty="0" smtClean="0">
                <a:solidFill>
                  <a:schemeClr val="tx1"/>
                </a:solidFill>
              </a:rPr>
              <a:t>(РИКО НОО)</a:t>
            </a:r>
            <a:endParaRPr sz="3200" b="1" i="1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450850" y="116633"/>
            <a:ext cx="8521699" cy="64807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Lucida Sans"/>
              <a:buNone/>
            </a:pPr>
            <a:r>
              <a:rPr lang="ru-RU" sz="2000" b="1" i="0" u="none" strike="noStrike" cap="none" dirty="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Всероссийские проверочные работы </a:t>
            </a:r>
            <a:r>
              <a:rPr lang="ru-RU" sz="2000" b="1" i="0" u="none" strike="noStrike" cap="none" dirty="0" smtClean="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в 4-х </a:t>
            </a:r>
            <a:r>
              <a:rPr lang="ru-RU" sz="2000" b="1" i="0" u="none" strike="noStrike" cap="none" dirty="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классах</a:t>
            </a:r>
          </a:p>
        </p:txBody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323850" y="908720"/>
            <a:ext cx="8569325" cy="54000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47687" marR="0" lvl="0" indent="-420687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ct val="25000"/>
              <a:buFont typeface="Noto Sans Symbols"/>
              <a:buNone/>
            </a:pPr>
            <a:r>
              <a:rPr lang="ru-RU" sz="1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Цель проведения: </a:t>
            </a:r>
            <a:endParaRPr lang="ru-RU" sz="1800" b="0" i="0" u="none" dirty="0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547687" marR="0" lvl="0" indent="-420687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ct val="25000"/>
              <a:buNone/>
            </a:pPr>
            <a:r>
              <a:rPr lang="ru-RU" sz="1800" b="0" i="0" u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1) обеспечение </a:t>
            </a:r>
            <a:r>
              <a:rPr lang="ru-RU" sz="1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единства образовательного пространства Российской Федерации и поддержка реализации Федерального государственного образовательного стандарта за счет предоставления организациям, осуществляющим образовательную деятельность, (далее – ОО) единых проверочных материалов и единых критериев оценивания учебных достижений по русскому </a:t>
            </a:r>
            <a:r>
              <a:rPr lang="ru-RU" sz="1800" b="0" i="0" u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языку, математике и окружающему миру.</a:t>
            </a:r>
          </a:p>
          <a:p>
            <a:pPr marL="547687" marR="0" lvl="0" indent="-420687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ct val="25000"/>
              <a:buNone/>
            </a:pPr>
            <a:r>
              <a:rPr lang="ru-RU" sz="18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2) выявление пробелов в знаниях выпускников начального общего образования;</a:t>
            </a:r>
          </a:p>
          <a:p>
            <a:pPr marL="547687" marR="0" lvl="0" indent="-420687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ct val="25000"/>
              <a:buNone/>
            </a:pPr>
            <a:r>
              <a:rPr lang="ru-RU" sz="18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3) м</a:t>
            </a:r>
            <a:r>
              <a:rPr lang="ru-RU" sz="1800" b="0" i="0" u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ониторинг уровня образования в стране в целом;</a:t>
            </a:r>
          </a:p>
          <a:p>
            <a:pPr marL="547687" marR="0" lvl="0" indent="-420687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ct val="25000"/>
              <a:buNone/>
            </a:pPr>
            <a:r>
              <a:rPr lang="ru-RU" sz="18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4) самооценка результатов деятельности ОО, совершенствование в преподавании учебных предметов, повышение квалификации педагогов.</a:t>
            </a:r>
          </a:p>
          <a:p>
            <a:pPr marL="547687" marR="0" lvl="0" indent="-420687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ct val="25000"/>
              <a:buFont typeface="Noto Sans Symbols"/>
              <a:buNone/>
            </a:pPr>
            <a:endParaRPr lang="ru-RU" sz="1800" dirty="0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>
              <a:buNone/>
            </a:pPr>
            <a:r>
              <a:rPr lang="ru-RU" sz="1800" b="1" dirty="0" smtClean="0">
                <a:solidFill>
                  <a:srgbClr val="FF0000"/>
                </a:solidFill>
              </a:rPr>
              <a:t>«Русский язык» - 18, 20 апреля 2017 года</a:t>
            </a:r>
          </a:p>
          <a:p>
            <a:pPr algn="ctr">
              <a:buNone/>
            </a:pPr>
            <a:r>
              <a:rPr lang="ru-RU" sz="1800" b="1" dirty="0" smtClean="0">
                <a:solidFill>
                  <a:srgbClr val="FF0000"/>
                </a:solidFill>
              </a:rPr>
              <a:t>«Математика» - 25 апреля 2017 года</a:t>
            </a:r>
          </a:p>
          <a:p>
            <a:pPr algn="ctr">
              <a:buNone/>
            </a:pPr>
            <a:r>
              <a:rPr lang="ru-RU" sz="1800" b="1" dirty="0" smtClean="0">
                <a:solidFill>
                  <a:srgbClr val="FF0000"/>
                </a:solidFill>
              </a:rPr>
              <a:t>«Окружающий мир» - 27 апреля 2017 года</a:t>
            </a:r>
          </a:p>
          <a:p>
            <a:pPr marL="547687" marR="0" lvl="0" indent="-420687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ct val="25000"/>
              <a:buFont typeface="Noto Sans Symbols"/>
              <a:buNone/>
            </a:pPr>
            <a:endParaRPr lang="ru-RU" sz="1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036496" cy="778099"/>
          </a:xfrm>
        </p:spPr>
        <p:txBody>
          <a:bodyPr/>
          <a:lstStyle/>
          <a:p>
            <a:r>
              <a:rPr lang="ru-RU" sz="2800" dirty="0" smtClean="0">
                <a:solidFill>
                  <a:schemeClr val="dk1"/>
                </a:solidFill>
              </a:rPr>
              <a:t>Всероссийские проверочные работы </a:t>
            </a:r>
            <a:br>
              <a:rPr lang="ru-RU" sz="2800" dirty="0" smtClean="0">
                <a:solidFill>
                  <a:schemeClr val="dk1"/>
                </a:solidFill>
              </a:rPr>
            </a:br>
            <a:r>
              <a:rPr lang="ru-RU" sz="2800" dirty="0" smtClean="0">
                <a:solidFill>
                  <a:schemeClr val="dk1"/>
                </a:solidFill>
              </a:rPr>
              <a:t>в 4-х классах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1052736"/>
            <a:ext cx="8784976" cy="5255988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7504" y="1124745"/>
          <a:ext cx="8928990" cy="3849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8165"/>
                <a:gridCol w="1488165"/>
                <a:gridCol w="1488165"/>
                <a:gridCol w="1488165"/>
                <a:gridCol w="1488165"/>
                <a:gridCol w="1488165"/>
              </a:tblGrid>
              <a:tr h="87247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Учебный предмет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Получение материалов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Проведение работы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Проверка работы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Загрузка данных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Получение результатов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24419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Русский язык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u="none" strike="noStrike" cap="none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14.04.2017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u="none" strike="noStrike" cap="none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18.04.2017</a:t>
                      </a:r>
                    </a:p>
                    <a:p>
                      <a:pPr algn="ctr"/>
                      <a:r>
                        <a:rPr lang="ru-RU" sz="1400" b="0" i="0" u="none" strike="noStrike" cap="none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2-3 урок </a:t>
                      </a:r>
                    </a:p>
                    <a:p>
                      <a:pPr algn="ctr"/>
                      <a:r>
                        <a:rPr lang="en-US" sz="1400" b="0" i="0" u="none" strike="noStrike" cap="none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I</a:t>
                      </a:r>
                      <a:r>
                        <a:rPr lang="ru-RU" sz="1400" b="0" i="0" u="none" strike="noStrike" cap="none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или </a:t>
                      </a:r>
                      <a:r>
                        <a:rPr lang="en-US" sz="1400" b="0" i="0" u="none" strike="noStrike" cap="none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II</a:t>
                      </a:r>
                      <a:r>
                        <a:rPr lang="ru-RU" sz="1400" b="0" i="0" u="none" strike="noStrike" cap="none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смены</a:t>
                      </a:r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u="none" strike="noStrike" cap="none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18-19.04.2017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0" i="0" u="none" strike="noStrike" cap="none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21.04.2017 </a:t>
                      </a:r>
                    </a:p>
                    <a:p>
                      <a:pPr algn="ctr"/>
                      <a:r>
                        <a:rPr lang="ru-RU" sz="1400" b="0" i="0" u="none" strike="noStrike" cap="none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до 10.00 часов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0" i="0" u="none" strike="noStrike" cap="none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24-27.04.2017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24419"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u="none" strike="noStrike" cap="none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17.04.2017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u="none" strike="noStrike" cap="none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20.04.2017</a:t>
                      </a:r>
                    </a:p>
                    <a:p>
                      <a:pPr algn="ctr"/>
                      <a:r>
                        <a:rPr lang="ru-RU" sz="1400" b="0" i="0" u="none" strike="noStrike" cap="none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2-3 урок </a:t>
                      </a:r>
                    </a:p>
                    <a:p>
                      <a:pPr algn="ctr"/>
                      <a:r>
                        <a:rPr lang="en-US" sz="1400" b="0" i="0" u="none" strike="noStrike" cap="none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I</a:t>
                      </a:r>
                      <a:r>
                        <a:rPr lang="ru-RU" sz="1400" b="0" i="0" u="none" strike="noStrike" cap="none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или </a:t>
                      </a:r>
                      <a:r>
                        <a:rPr lang="en-US" sz="1400" b="0" i="0" u="none" strike="noStrike" cap="none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II</a:t>
                      </a:r>
                      <a:r>
                        <a:rPr lang="ru-RU" sz="1400" b="0" i="0" u="none" strike="noStrike" cap="none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смены</a:t>
                      </a:r>
                      <a:endParaRPr lang="ru-RU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u="none" strike="noStrike" cap="none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20-21.04.2017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441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Математика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u="none" strike="noStrike" cap="none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20.04.2017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u="none" strike="noStrike" cap="none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25.04.2017</a:t>
                      </a:r>
                    </a:p>
                    <a:p>
                      <a:pPr algn="ctr"/>
                      <a:r>
                        <a:rPr lang="ru-RU" sz="1400" b="0" i="0" u="none" strike="noStrike" cap="none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2-3 урок </a:t>
                      </a:r>
                    </a:p>
                    <a:p>
                      <a:pPr algn="ctr"/>
                      <a:r>
                        <a:rPr lang="en-US" sz="1400" b="0" i="0" u="none" strike="noStrike" cap="none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I</a:t>
                      </a:r>
                      <a:r>
                        <a:rPr lang="ru-RU" sz="1400" b="0" i="0" u="none" strike="noStrike" cap="none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или </a:t>
                      </a:r>
                      <a:r>
                        <a:rPr lang="en-US" sz="1400" b="0" i="0" u="none" strike="noStrike" cap="none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II</a:t>
                      </a:r>
                      <a:r>
                        <a:rPr lang="ru-RU" sz="1400" b="0" i="0" u="none" strike="noStrike" cap="none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смены</a:t>
                      </a:r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u="none" strike="noStrike" cap="none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25-26.04.2017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u="none" strike="noStrike" cap="none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26.04.2017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cap="none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до 10.00 часов</a:t>
                      </a:r>
                      <a:endParaRPr lang="ru-RU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ru-RU" sz="1400" b="0" i="0" u="none" strike="noStrike" cap="none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u="none" strike="noStrike" cap="none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02-04.05.2017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8265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Окружающий мир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u="none" strike="noStrike" cap="none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24.04.2017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u="none" strike="noStrike" cap="none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27.04.2017</a:t>
                      </a:r>
                    </a:p>
                    <a:p>
                      <a:pPr algn="ctr"/>
                      <a:r>
                        <a:rPr lang="ru-RU" sz="1400" b="0" i="0" u="none" strike="noStrike" cap="none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2-3 урок </a:t>
                      </a:r>
                    </a:p>
                    <a:p>
                      <a:pPr algn="ctr"/>
                      <a:r>
                        <a:rPr lang="en-US" sz="1400" b="0" i="0" u="none" strike="noStrike" cap="none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I</a:t>
                      </a:r>
                      <a:r>
                        <a:rPr lang="ru-RU" sz="1400" b="0" i="0" u="none" strike="noStrike" cap="none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или </a:t>
                      </a:r>
                      <a:r>
                        <a:rPr lang="en-US" sz="1400" b="0" i="0" u="none" strike="noStrike" cap="none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II</a:t>
                      </a:r>
                      <a:r>
                        <a:rPr lang="ru-RU" sz="1400" b="0" i="0" u="none" strike="noStrike" cap="none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смены</a:t>
                      </a:r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u="none" strike="noStrike" cap="none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27-28.04.2017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u="none" strike="noStrike" cap="none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28.04.2017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cap="none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до 10.00 часов</a:t>
                      </a:r>
                      <a:endParaRPr lang="ru-RU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u="none" strike="noStrike" cap="none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04-06.05.2017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107504" y="116633"/>
            <a:ext cx="8865045" cy="5760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Clr>
                <a:schemeClr val="dk1"/>
              </a:buClr>
              <a:buSzPct val="25000"/>
            </a:pPr>
            <a:r>
              <a:rPr lang="ru-RU" sz="2000" dirty="0" smtClean="0">
                <a:solidFill>
                  <a:schemeClr val="dk1"/>
                </a:solidFill>
              </a:rPr>
              <a:t>Всероссийские проверочные работы в 4-х классах</a:t>
            </a:r>
            <a:endParaRPr lang="ru-RU" sz="2000" b="1" i="0" u="none" strike="noStrike" cap="none" dirty="0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323850" y="1052736"/>
            <a:ext cx="8569325" cy="52559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47687" marR="0" lvl="0" indent="-420687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ct val="25000"/>
              <a:buFont typeface="Noto Sans Symbols"/>
              <a:buNone/>
            </a:pPr>
            <a:endParaRPr lang="ru-RU" sz="1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7504" y="908719"/>
          <a:ext cx="8856984" cy="54748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5777984"/>
                <a:gridCol w="1422816"/>
              </a:tblGrid>
              <a:tr h="506658">
                <a:tc>
                  <a:txBody>
                    <a:bodyPr/>
                    <a:lstStyle/>
                    <a:p>
                      <a:pPr algn="just"/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Мероприятия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Сроки 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677919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/>
                        <a:t>Руководитель ОО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b="0" i="0" u="none" strike="noStrike" cap="none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Издает</a:t>
                      </a:r>
                      <a:r>
                        <a:rPr lang="ru-RU" sz="1600" b="0" i="0" u="none" strike="noStrike" cap="none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приказ по ОО, в котором:</a:t>
                      </a:r>
                    </a:p>
                    <a:p>
                      <a:pPr algn="just"/>
                      <a:r>
                        <a:rPr lang="ru-RU" sz="1600" b="0" i="0" u="none" strike="noStrike" cap="none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1) назначаются:</a:t>
                      </a:r>
                    </a:p>
                    <a:p>
                      <a:pPr algn="just"/>
                      <a:r>
                        <a:rPr lang="ru-RU" sz="1600" b="0" i="0" u="none" strike="noStrike" cap="none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- координатор в общеобразовательной организации;</a:t>
                      </a:r>
                    </a:p>
                    <a:p>
                      <a:pPr algn="just"/>
                      <a:r>
                        <a:rPr lang="ru-RU" sz="1600" b="0" i="0" u="none" strike="noStrike" cap="none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- организатор в аудитории;</a:t>
                      </a:r>
                    </a:p>
                    <a:p>
                      <a:pPr algn="just"/>
                      <a:r>
                        <a:rPr lang="ru-RU" sz="1600" b="0" i="0" u="none" strike="noStrike" cap="none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- общественные наблюдатели из числа педагогических работников ОО, не являющихся учителями начальных классов;</a:t>
                      </a:r>
                    </a:p>
                    <a:p>
                      <a:pPr algn="just">
                        <a:buFontTx/>
                        <a:buChar char="-"/>
                      </a:pPr>
                      <a:r>
                        <a:rPr lang="ru-RU" sz="1600" b="0" i="0" u="none" strike="noStrike" cap="none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предметная комиссия для проверки работ учащихся из числа учителей начальных классов (русского языка, математики, естествознания</a:t>
                      </a:r>
                      <a:r>
                        <a:rPr lang="ru-RU" sz="1600" b="0" i="0" u="none" strike="noStrike" cap="none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5-6 классов)</a:t>
                      </a:r>
                      <a:r>
                        <a:rPr lang="ru-RU" sz="1600" b="0" i="0" u="none" strike="noStrike" cap="none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, имеющих достаточную профессиональную подготовку</a:t>
                      </a:r>
                    </a:p>
                    <a:p>
                      <a:pPr algn="just">
                        <a:buFontTx/>
                        <a:buNone/>
                      </a:pPr>
                      <a:r>
                        <a:rPr lang="ru-RU" sz="1600" b="0" i="0" u="none" strike="noStrike" cap="none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2)</a:t>
                      </a:r>
                      <a:r>
                        <a:rPr lang="ru-RU" sz="1600" b="0" i="0" u="none" strike="noStrike" cap="none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утверждается регламент проведения ВПР (сроки проведения инструктивного совещания со специалистами ОО, время проведения работы, проверки, представления итоговых протоколов, при необходимости корректировка образовательного процесса);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cap="none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3) определяются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мероприятия по информированию родительской общественности о целях и задачах проведения РИКО НОО </a:t>
                      </a:r>
                    </a:p>
                    <a:p>
                      <a:pPr algn="just">
                        <a:buFontTx/>
                        <a:buNone/>
                      </a:pPr>
                      <a:endParaRPr lang="ru-RU" sz="1600" b="0" i="0" u="none" strike="noStrike" cap="none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/>
                        <a:t>до 10.04.2017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4320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Clr>
                <a:schemeClr val="dk1"/>
              </a:buClr>
              <a:buSzPct val="25000"/>
            </a:pPr>
            <a:r>
              <a:rPr lang="ru-RU" sz="2000" dirty="0" smtClean="0">
                <a:solidFill>
                  <a:schemeClr val="dk1"/>
                </a:solidFill>
              </a:rPr>
              <a:t>Всероссийские проверочные работы в 4-х классах</a:t>
            </a:r>
            <a:endParaRPr lang="ru-RU" sz="2000" b="1" i="0" u="none" strike="noStrike" cap="none" dirty="0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323850" y="1052736"/>
            <a:ext cx="8569325" cy="52559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47687" marR="0" lvl="0" indent="-420687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ct val="25000"/>
              <a:buFont typeface="Noto Sans Symbols"/>
              <a:buNone/>
            </a:pPr>
            <a:endParaRPr lang="ru-RU" sz="1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7504" y="620689"/>
          <a:ext cx="8856984" cy="60312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5544616"/>
                <a:gridCol w="2016224"/>
              </a:tblGrid>
              <a:tr h="361972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Мероприятия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Сроки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512767">
                <a:tc rowSpan="6">
                  <a:txBody>
                    <a:bodyPr/>
                    <a:lstStyle/>
                    <a:p>
                      <a:r>
                        <a:rPr lang="ru-RU" dirty="0" smtClean="0"/>
                        <a:t>Координатор</a:t>
                      </a:r>
                      <a:r>
                        <a:rPr lang="ru-RU" baseline="0" dirty="0" smtClean="0"/>
                        <a:t> ОО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0" i="0" u="none" strike="noStrike" cap="none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1. Формирует списки участников ВПР:  </a:t>
                      </a:r>
                    </a:p>
                    <a:p>
                      <a:pPr algn="just"/>
                      <a:r>
                        <a:rPr lang="ru-RU" sz="1400" b="0" i="0" u="none" strike="noStrike" cap="none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- из списка участников ВПР исключаются ОО, реализующие адаптированные образовательные программы;</a:t>
                      </a:r>
                    </a:p>
                    <a:p>
                      <a:pPr algn="just"/>
                      <a:r>
                        <a:rPr lang="ru-RU" sz="1400" b="0" i="0" u="none" strike="noStrike" cap="none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- из списка участников ВПР могут исключаться учащиеся,  имеющие заключение ПМПК и обучающиеся по адаптированным образовательным программам в отдельных классах или совместно с другими учащимися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 14.04.2017</a:t>
                      </a:r>
                      <a:endParaRPr lang="ru-RU" dirty="0"/>
                    </a:p>
                  </a:txBody>
                  <a:tcPr/>
                </a:tc>
              </a:tr>
              <a:tr h="110548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0" i="0" u="none" strike="noStrike" cap="none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2.</a:t>
                      </a:r>
                      <a:r>
                        <a:rPr lang="ru-RU" sz="1400" b="0" i="0" u="none" strike="noStrike" cap="none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П</a:t>
                      </a:r>
                      <a:r>
                        <a:rPr lang="ru-RU" sz="1400" b="0" i="0" u="none" strike="noStrike" cap="none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олучает и скачивает комплекты для проведения ВПР (зашифрованный архив) в личном кабинете системы ВПР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0" i="0" u="none" strike="noStrike" cap="none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не позднее, чем за 3 дня до</a:t>
                      </a:r>
                      <a:r>
                        <a:rPr lang="ru-RU" sz="1400" b="0" i="0" u="none" strike="noStrike" cap="none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ru-RU" sz="1400" b="0" i="0" u="none" strike="noStrike" cap="none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проведения ВПР по соответствующему учебному предмету</a:t>
                      </a:r>
                      <a:endParaRPr lang="ru-RU" dirty="0"/>
                    </a:p>
                  </a:txBody>
                  <a:tcPr/>
                </a:tc>
              </a:tr>
              <a:tr h="92727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3. </a:t>
                      </a:r>
                      <a:r>
                        <a:rPr lang="ru-RU" sz="1400" b="0" i="0" u="none" strike="noStrike" cap="none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В личном кабинете системы ВПР получает пароль для распаковки архива, скачивает в личном кабинете системы ВПР электронный протокол, макет бумажного протокола и список кодов участников проведения работы;</a:t>
                      </a: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ru-RU" sz="1400" b="0" i="0" u="none" strike="noStrike" cap="none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в день проведения работы</a:t>
                      </a:r>
                      <a:endParaRPr lang="ru-RU" dirty="0"/>
                    </a:p>
                  </a:txBody>
                  <a:tcPr/>
                </a:tc>
              </a:tr>
              <a:tr h="69820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4. </a:t>
                      </a:r>
                      <a:r>
                        <a:rPr lang="ru-RU" sz="1400" b="0" i="0" u="none" strike="noStrike" cap="none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Распечатывает варианты ВПР на всех участников, бумажный протокол и коды участников. Разрезает лист с кодами участников для выдачи каждому участнику отдельного кода;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9455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5. </a:t>
                      </a:r>
                      <a:r>
                        <a:rPr lang="ru-RU" sz="1400" b="0" i="0" u="none" strike="noStrike" cap="none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Организует выполнение участниками работы. Выдает каждому участнику код (произвольно из имеющихся). 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9820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6. </a:t>
                      </a:r>
                      <a:r>
                        <a:rPr lang="ru-RU" sz="1400" b="0" i="0" u="none" strike="noStrike" cap="none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В процессе проведения работы заполняет бумажный протокол, в котором фиксируется соответствие кода и ФИО участника. 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4320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Clr>
                <a:schemeClr val="dk1"/>
              </a:buClr>
              <a:buSzPct val="25000"/>
            </a:pPr>
            <a:r>
              <a:rPr lang="ru-RU" sz="2000" dirty="0" smtClean="0">
                <a:solidFill>
                  <a:schemeClr val="dk1"/>
                </a:solidFill>
              </a:rPr>
              <a:t>Всероссийские проверочные работы в 4-х классах</a:t>
            </a:r>
            <a:endParaRPr lang="ru-RU" sz="2000" b="1" i="0" u="none" strike="noStrike" cap="none" dirty="0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323850" y="1052736"/>
            <a:ext cx="8569325" cy="52559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47687" marR="0" lvl="0" indent="-420687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ct val="25000"/>
              <a:buFont typeface="Noto Sans Symbols"/>
              <a:buNone/>
            </a:pPr>
            <a:endParaRPr lang="ru-RU" sz="1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2358530"/>
              </p:ext>
            </p:extLst>
          </p:nvPr>
        </p:nvGraphicFramePr>
        <p:xfrm>
          <a:off x="107504" y="764703"/>
          <a:ext cx="8856984" cy="4824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5544616"/>
                <a:gridCol w="2016224"/>
              </a:tblGrid>
              <a:tr h="427518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Мероприятия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Сроки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11989">
                <a:tc rowSpan="6">
                  <a:txBody>
                    <a:bodyPr/>
                    <a:lstStyle/>
                    <a:p>
                      <a:r>
                        <a:rPr lang="ru-RU" dirty="0" smtClean="0"/>
                        <a:t>Координатор</a:t>
                      </a:r>
                      <a:r>
                        <a:rPr lang="ru-RU" baseline="0" dirty="0" smtClean="0"/>
                        <a:t> ОО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u="none" strike="noStrike" cap="none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7.</a:t>
                      </a:r>
                      <a:r>
                        <a:rPr lang="ru-RU" sz="1400" b="0" i="0" u="none" strike="noStrike" cap="none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С</a:t>
                      </a:r>
                      <a:r>
                        <a:rPr lang="ru-RU" sz="1400" b="0" i="0" u="none" strike="noStrike" cap="none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обирает все комплекты работ учащихся;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после проведения работы</a:t>
                      </a:r>
                      <a:endParaRPr lang="ru-RU" dirty="0"/>
                    </a:p>
                  </a:txBody>
                  <a:tcPr/>
                </a:tc>
              </a:tr>
              <a:tr h="68037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u="none" strike="noStrike" cap="none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8.</a:t>
                      </a:r>
                      <a:r>
                        <a:rPr lang="ru-RU" sz="1400" b="0" i="0" u="none" strike="noStrike" cap="none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ru-RU" sz="1400" b="0" i="0" u="none" strike="noStrike" cap="none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Получает </a:t>
                      </a:r>
                      <a:r>
                        <a:rPr lang="ru-RU" sz="1400" b="0" i="0" u="none" strike="noStrike" cap="none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в</a:t>
                      </a:r>
                      <a:r>
                        <a:rPr lang="ru-RU" sz="1400" b="0" i="0" u="none" strike="noStrike" cap="none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личном кабинете системы ВПР критерии оценивания ответов;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день проведения работы</a:t>
                      </a:r>
                      <a:endParaRPr lang="ru-RU" dirty="0"/>
                    </a:p>
                  </a:txBody>
                  <a:tcPr/>
                </a:tc>
              </a:tr>
              <a:tr h="61198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cap="none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9. Обеспечивает условия для проверки работ учащихся членами предметной комиссии с помощью критериев</a:t>
                      </a:r>
                      <a:endParaRPr lang="ru-RU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ru-RU" dirty="0" smtClean="0"/>
                        <a:t>В соответствии с регламентом проведения ВПР</a:t>
                      </a:r>
                      <a:endParaRPr lang="ru-RU" dirty="0"/>
                    </a:p>
                  </a:txBody>
                  <a:tcPr/>
                </a:tc>
              </a:tr>
              <a:tr h="86398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cap="none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10. Заполняет электронную форму сбора результатов выполнения ВПР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646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cap="none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11.</a:t>
                      </a:r>
                      <a:r>
                        <a:rPr lang="ru-RU" sz="1400" b="0" i="0" u="none" strike="noStrike" cap="none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З</a:t>
                      </a:r>
                      <a:r>
                        <a:rPr lang="ru-RU" sz="1400" b="0" i="0" u="none" strike="noStrike" cap="none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агружает форму сбора результатов в систему ВПР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6398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12. </a:t>
                      </a:r>
                      <a:r>
                        <a:rPr lang="ru-RU" sz="1400" b="0" i="0" u="none" strike="noStrike" cap="none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Скачивает статистические отчеты по проведению работы. С помощью бумажного протокола устанавливает соответствие между ФИО участников и их результатами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4320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Clr>
                <a:schemeClr val="dk1"/>
              </a:buClr>
              <a:buSzPct val="25000"/>
            </a:pPr>
            <a:r>
              <a:rPr lang="ru-RU" sz="2000" dirty="0" smtClean="0">
                <a:solidFill>
                  <a:schemeClr val="dk1"/>
                </a:solidFill>
              </a:rPr>
              <a:t>Всероссийские проверочные работы в 4-х классах</a:t>
            </a:r>
            <a:endParaRPr lang="ru-RU" sz="2000" b="1" i="0" u="none" strike="noStrike" cap="none" dirty="0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323850" y="1052736"/>
            <a:ext cx="8569325" cy="52559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47687" marR="0" lvl="0" indent="-420687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ct val="25000"/>
              <a:buFont typeface="Noto Sans Symbols"/>
              <a:buNone/>
            </a:pPr>
            <a:endParaRPr lang="ru-RU" sz="1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4851573"/>
              </p:ext>
            </p:extLst>
          </p:nvPr>
        </p:nvGraphicFramePr>
        <p:xfrm>
          <a:off x="107504" y="764703"/>
          <a:ext cx="8856984" cy="43204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5400600"/>
                <a:gridCol w="2016224"/>
              </a:tblGrid>
              <a:tr h="492263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Мероприятия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Сроки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04671">
                <a:tc rowSpan="4">
                  <a:txBody>
                    <a:bodyPr/>
                    <a:lstStyle/>
                    <a:p>
                      <a:r>
                        <a:rPr lang="ru-RU" dirty="0" smtClean="0"/>
                        <a:t>Организатор в </a:t>
                      </a:r>
                      <a:r>
                        <a:rPr lang="ru-RU" smtClean="0"/>
                        <a:t>аудитории </a:t>
                      </a:r>
                    </a:p>
                    <a:p>
                      <a:r>
                        <a:rPr lang="ru-RU" smtClean="0"/>
                        <a:t>(</a:t>
                      </a:r>
                      <a:r>
                        <a:rPr lang="ru-RU" dirty="0" smtClean="0"/>
                        <a:t>1 чел.)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u="none" strike="noStrike" cap="none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1.</a:t>
                      </a:r>
                      <a:r>
                        <a:rPr lang="ru-RU" sz="1400" b="0" i="0" u="none" strike="noStrike" cap="none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 Готовит аудиторию к проведению работы</a:t>
                      </a:r>
                      <a:endParaRPr lang="ru-RU" sz="1400" b="0" i="0" u="none" strike="noStrike" cap="none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накануне проведения работы</a:t>
                      </a:r>
                      <a:endParaRPr lang="ru-RU" dirty="0"/>
                    </a:p>
                  </a:txBody>
                  <a:tcPr/>
                </a:tc>
              </a:tr>
              <a:tr h="84230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u="none" strike="noStrike" cap="none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2.</a:t>
                      </a:r>
                      <a:r>
                        <a:rPr lang="ru-RU" sz="1400" b="0" i="0" u="none" strike="noStrike" cap="none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ru-RU" sz="1400" b="0" i="0" u="none" strike="noStrike" cap="none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Получает  </a:t>
                      </a:r>
                      <a:r>
                        <a:rPr lang="ru-RU" sz="1400" b="0" i="0" u="none" strike="noStrike" cap="none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комплекты для проведения ВПР по предмету от координатора ОО в соответствии с количеством учащихся в аудитории</a:t>
                      </a:r>
                      <a:endParaRPr lang="ru-RU" sz="1400" b="0" i="0" u="none" strike="noStrike" cap="none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 10 минут до начала работы</a:t>
                      </a:r>
                      <a:endParaRPr lang="ru-RU" dirty="0"/>
                    </a:p>
                  </a:txBody>
                  <a:tcPr/>
                </a:tc>
              </a:tr>
              <a:tr h="84230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cap="none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3. Обеспечивает условия для выполнения</a:t>
                      </a:r>
                      <a:r>
                        <a:rPr lang="ru-RU" sz="1400" b="0" i="0" u="none" strike="noStrike" cap="none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учащимися ВПР по предмету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в соответствии с регламентом проведения</a:t>
                      </a:r>
                      <a:endParaRPr lang="ru-RU" dirty="0"/>
                    </a:p>
                  </a:txBody>
                  <a:tcPr/>
                </a:tc>
              </a:tr>
              <a:tr h="59663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cap="none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4. Сдает комплекты</a:t>
                      </a:r>
                      <a:r>
                        <a:rPr lang="ru-RU" sz="1400" b="0" i="0" u="none" strike="noStrike" cap="none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работ учащихся координатору в ОО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После проведения ВПР</a:t>
                      </a:r>
                      <a:endParaRPr lang="ru-RU" dirty="0"/>
                    </a:p>
                  </a:txBody>
                  <a:tcPr/>
                </a:tc>
              </a:tr>
              <a:tr h="842305">
                <a:tc>
                  <a:txBody>
                    <a:bodyPr/>
                    <a:lstStyle/>
                    <a:p>
                      <a:r>
                        <a:rPr lang="ru-RU" dirty="0" smtClean="0"/>
                        <a:t>Независимый наблюдатель (1 чел.)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r>
                        <a:rPr lang="ru-RU" baseline="0" dirty="0" smtClean="0"/>
                        <a:t> Присутствует при процедуре тиражирования </a:t>
                      </a:r>
                      <a:r>
                        <a:rPr lang="ru-RU" baseline="0" dirty="0" err="1" smtClean="0"/>
                        <a:t>КИМов</a:t>
                      </a:r>
                      <a:r>
                        <a:rPr lang="ru-RU" baseline="0" dirty="0" smtClean="0"/>
                        <a:t>, проведения ВПР и проверке работ учащихся без вмешательство в процесс проведения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соответствии с регламентом проведения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450850" y="116633"/>
            <a:ext cx="8521699" cy="64807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Lucida Sans"/>
              <a:buNone/>
            </a:pPr>
            <a:r>
              <a:rPr lang="ru-RU" sz="2000" b="1" i="0" u="none" strike="noStrike" cap="none" dirty="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Всероссийские проверочные работы </a:t>
            </a:r>
            <a:r>
              <a:rPr lang="ru-RU" sz="2000" b="1" i="0" u="none" strike="noStrike" cap="none" dirty="0" smtClean="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в 4-х </a:t>
            </a:r>
            <a:r>
              <a:rPr lang="ru-RU" sz="2000" b="1" i="0" u="none" strike="noStrike" cap="none" dirty="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классах</a:t>
            </a:r>
          </a:p>
        </p:txBody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323850" y="908720"/>
            <a:ext cx="8569325" cy="54000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47687" lvl="0" indent="-420687" algn="just">
              <a:spcBef>
                <a:spcPts val="0"/>
              </a:spcBef>
              <a:buSzPct val="25000"/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1) О внесении изменений в распоряжение Федеральной службы по надзору в сфере образования и науки (</a:t>
            </a:r>
            <a:r>
              <a:rPr lang="ru-RU" sz="1800" dirty="0" err="1" smtClean="0">
                <a:solidFill>
                  <a:schemeClr val="tx1"/>
                </a:solidFill>
              </a:rPr>
              <a:t>Рособрнадзор</a:t>
            </a:r>
            <a:r>
              <a:rPr lang="ru-RU" sz="1800" dirty="0" smtClean="0">
                <a:solidFill>
                  <a:schemeClr val="tx1"/>
                </a:solidFill>
              </a:rPr>
              <a:t>) от 30 августа 2016 года N2322-05 N 3167-05 от 06.12.2016 года </a:t>
            </a:r>
          </a:p>
          <a:p>
            <a:pPr marL="547687" lvl="0" indent="-420687" algn="just">
              <a:spcBef>
                <a:spcPts val="0"/>
              </a:spcBef>
              <a:buSzPct val="25000"/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2) Приказ Министерства образования и науки Российской Федерации "О проведении мониторинга качества образования«</a:t>
            </a:r>
            <a:endParaRPr lang="ru-RU" sz="1800" b="1" dirty="0" smtClean="0">
              <a:solidFill>
                <a:schemeClr val="tx1"/>
              </a:solidFill>
            </a:endParaRPr>
          </a:p>
          <a:p>
            <a:pPr marL="547687" lvl="0" indent="-420687" algn="just">
              <a:spcBef>
                <a:spcPts val="0"/>
              </a:spcBef>
              <a:buSzPct val="25000"/>
              <a:buAutoNum type="arabicPeriod"/>
            </a:pPr>
            <a:r>
              <a:rPr lang="ru-RU" sz="1800" dirty="0" smtClean="0">
                <a:solidFill>
                  <a:schemeClr val="tx1"/>
                </a:solidFill>
              </a:rPr>
              <a:t>Письмо Федеральной службы по надзору в сфере образования и науки (</a:t>
            </a:r>
            <a:r>
              <a:rPr lang="ru-RU" sz="1800" dirty="0" err="1" smtClean="0">
                <a:solidFill>
                  <a:schemeClr val="tx1"/>
                </a:solidFill>
              </a:rPr>
              <a:t>Рособрнадзор</a:t>
            </a:r>
            <a:r>
              <a:rPr lang="ru-RU" sz="1800" dirty="0" smtClean="0">
                <a:solidFill>
                  <a:schemeClr val="tx1"/>
                </a:solidFill>
              </a:rPr>
              <a:t>) от 02.02.2017 № 05-41 «Всероссийские проверочные работы»</a:t>
            </a:r>
          </a:p>
          <a:p>
            <a:pPr marL="547687" lvl="0" indent="-420687" algn="just">
              <a:spcBef>
                <a:spcPts val="0"/>
              </a:spcBef>
              <a:buSzPct val="25000"/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3) Письмо Федеральной службы по надзору в сфере образования и науки (</a:t>
            </a:r>
            <a:r>
              <a:rPr lang="ru-RU" sz="1800" dirty="0" err="1" smtClean="0">
                <a:solidFill>
                  <a:schemeClr val="tx1"/>
                </a:solidFill>
              </a:rPr>
              <a:t>Рособрнадзор</a:t>
            </a:r>
            <a:r>
              <a:rPr lang="ru-RU" sz="1800" dirty="0" smtClean="0">
                <a:solidFill>
                  <a:schemeClr val="tx1"/>
                </a:solidFill>
              </a:rPr>
              <a:t>) от 23.03.2017 N 05-104 «О проведении Всероссийских проверочных работ в 2017 году»</a:t>
            </a:r>
          </a:p>
          <a:p>
            <a:pPr marL="547687" lvl="0" indent="-420687" algn="just">
              <a:spcBef>
                <a:spcPts val="0"/>
              </a:spcBef>
              <a:buSzPct val="25000"/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4) План-график проведения Всероссийских проверочных работ в 2017 году</a:t>
            </a:r>
          </a:p>
          <a:p>
            <a:pPr marL="547687" lvl="0" indent="-420687" algn="just">
              <a:spcBef>
                <a:spcPts val="0"/>
              </a:spcBef>
              <a:buSzPct val="25000"/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5) Порядок проведения Всероссийских проверочных работ в 2017 году</a:t>
            </a:r>
          </a:p>
          <a:p>
            <a:pPr marL="547687" lvl="0" indent="-420687" algn="just">
              <a:spcBef>
                <a:spcPts val="0"/>
              </a:spcBef>
              <a:buSzPct val="25000"/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6) </a:t>
            </a:r>
            <a:r>
              <a:rPr lang="ru-RU" sz="1800" dirty="0" smtClean="0">
                <a:solidFill>
                  <a:srgbClr val="FF0000"/>
                </a:solidFill>
              </a:rPr>
              <a:t>Инструкции для ОО по проведению ВПР в апреле-мае 2017. Образец приказа для ОО</a:t>
            </a:r>
          </a:p>
          <a:p>
            <a:pPr marL="547687" lvl="0" indent="-420687" algn="just">
              <a:spcBef>
                <a:spcPts val="0"/>
              </a:spcBef>
              <a:buSzPct val="25000"/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7) Письмо </a:t>
            </a:r>
            <a:r>
              <a:rPr lang="ru-RU" sz="18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Комитета по делам образования города Челябинска  от 31.03.2017 № 16-02/1850 «О подготовке к проведению Всероссийских проверочных работ в 4-х классах общеобразовательных организаций города Челябинска»</a:t>
            </a:r>
            <a:endParaRPr lang="ru-RU" sz="1800" dirty="0" smtClean="0">
              <a:solidFill>
                <a:schemeClr val="tx1"/>
              </a:solidFill>
            </a:endParaRPr>
          </a:p>
          <a:p>
            <a:pPr marL="547687" lvl="0" indent="-420687" algn="just">
              <a:spcBef>
                <a:spcPts val="0"/>
              </a:spcBef>
              <a:buSzPct val="25000"/>
              <a:buNone/>
            </a:pPr>
            <a:r>
              <a:rPr lang="ru-RU" sz="1800" b="0" i="0" u="none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7) Приказ Комитета по делам образования города Челябинска </a:t>
            </a:r>
            <a:r>
              <a:rPr lang="ru-RU" sz="1800" b="0" i="0" u="none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(проект)</a:t>
            </a:r>
            <a:endParaRPr lang="ru-RU" sz="1800" b="0" i="0" u="none" dirty="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850107"/>
          </a:xfrm>
        </p:spPr>
        <p:txBody>
          <a:bodyPr/>
          <a:lstStyle/>
          <a:p>
            <a:r>
              <a:rPr lang="ru-RU" sz="2400" dirty="0" smtClean="0">
                <a:solidFill>
                  <a:schemeClr val="tx1"/>
                </a:solidFill>
              </a:rPr>
              <a:t>Региональные исследования качества образования при освоении ООП НОО (РИКО НОО)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1196752"/>
            <a:ext cx="8784976" cy="5111972"/>
          </a:xfrm>
        </p:spPr>
        <p:txBody>
          <a:bodyPr/>
          <a:lstStyle/>
          <a:p>
            <a:pPr algn="just"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1) Приказ Министерства образования и науки Челябинской области от 18.08.2016 № 01/2616 «О  проведении мониторинга качества образования в Челябинской области в 2016/2017 учебном году»</a:t>
            </a:r>
          </a:p>
          <a:p>
            <a:pPr algn="just"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2) Методические рекомендации ГБУ ДПО РЦОКИО «Организация и проведение в общеобразовательных организациях Челябинской области диагностики уровня индивидуальных достижений обучающихся 4-х классов (комплексная работа)</a:t>
            </a:r>
          </a:p>
          <a:p>
            <a:pPr algn="just"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3) Приказ Комитета по делам образования города Челябинска от 14.03.2017 № 345-у «Об организации регионального исследования качества образования при освоении образовательных программ начального общего образования в 4-х классах общеобразовательных организаций города Челябинска (комплексная работа) </a:t>
            </a:r>
          </a:p>
          <a:p>
            <a:pPr algn="just"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4) Приказ Комитета по делам образования города Челябинска от 05.04.2017 № 485-у «Об утверждении общественных наблюдателей за проведением процедуры регионального исследования  качества образования при освоении образовательных программ начального общего образования в 4-х классах общеобразовательных организаций города Челябинска (комплексная работа)</a:t>
            </a:r>
          </a:p>
          <a:p>
            <a:pPr algn="just">
              <a:buNone/>
            </a:pPr>
            <a:endParaRPr lang="ru-RU" sz="1800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850107"/>
          </a:xfrm>
        </p:spPr>
        <p:txBody>
          <a:bodyPr/>
          <a:lstStyle/>
          <a:p>
            <a:r>
              <a:rPr lang="ru-RU" sz="2400" dirty="0" smtClean="0">
                <a:solidFill>
                  <a:schemeClr val="tx1"/>
                </a:solidFill>
              </a:rPr>
              <a:t>Региональные исследования качества образования при освоении ООП НОО (РИКО НОО)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1196752"/>
            <a:ext cx="8784976" cy="5111972"/>
          </a:xfrm>
        </p:spPr>
        <p:txBody>
          <a:bodyPr/>
          <a:lstStyle/>
          <a:p>
            <a:pPr algn="just"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5) Приказ по общеобразовательной организации о проведении РИКО НОО</a:t>
            </a:r>
          </a:p>
          <a:p>
            <a:pPr algn="just"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- назначение координатора проведения РИКО НОО по ОО с установлением персональной ответственности за соблюдение регламента проведения, требований информационной безопасности и  достоверности представляемой информации;</a:t>
            </a:r>
          </a:p>
          <a:p>
            <a:pPr algn="just"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- назначение организаторов в аудиториях (по 2 человека), ответственных за их подготовку и проведение работы;</a:t>
            </a:r>
          </a:p>
          <a:p>
            <a:pPr algn="just"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- утверждение регламента проведения (сроки проведения инструктивного совещания со специалистами ОО, время проведения работы, проверки, представления итоговых протоколов, при необходимости корректировка образовательного процесса);</a:t>
            </a:r>
          </a:p>
          <a:p>
            <a:pPr algn="just"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- назначение членов предметной комиссии для проверки работ;</a:t>
            </a:r>
          </a:p>
          <a:p>
            <a:pPr algn="just"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- мероприятия по информированию родительской общественности о целях и задачах проведения РИКО НОО </a:t>
            </a:r>
          </a:p>
          <a:p>
            <a:pPr algn="just">
              <a:buNone/>
            </a:pPr>
            <a:endParaRPr lang="ru-RU" sz="1800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850107"/>
          </a:xfrm>
        </p:spPr>
        <p:txBody>
          <a:bodyPr/>
          <a:lstStyle/>
          <a:p>
            <a:r>
              <a:rPr lang="ru-RU" sz="2400" dirty="0" smtClean="0">
                <a:solidFill>
                  <a:schemeClr val="tx1"/>
                </a:solidFill>
              </a:rPr>
              <a:t>Региональные исследования качества образования при освоении ООП НОО (РИКО НОО)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1196752"/>
            <a:ext cx="8784976" cy="5111972"/>
          </a:xfrm>
        </p:spPr>
        <p:txBody>
          <a:bodyPr/>
          <a:lstStyle/>
          <a:p>
            <a:pPr algn="ctr"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b="1" u="sng" dirty="0" smtClean="0">
                <a:solidFill>
                  <a:schemeClr val="tx1"/>
                </a:solidFill>
              </a:rPr>
              <a:t>Подготовка к проведению РИКО НОО</a:t>
            </a:r>
          </a:p>
          <a:p>
            <a:pPr marL="585471" indent="-342900" algn="just"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1) Сформирована информационная база </a:t>
            </a:r>
          </a:p>
          <a:p>
            <a:pPr marL="585471" indent="-342900" algn="just"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- участников РИКО НОО (все учащиеся 4-х классов, кроме С(К)ОО и классов, обучающихся по адаптированной образовательной программе и имеющих заключение МППК);</a:t>
            </a:r>
          </a:p>
          <a:p>
            <a:pPr marL="585471" indent="-342900" algn="just"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- координаторов в ОО;</a:t>
            </a:r>
          </a:p>
          <a:p>
            <a:pPr marL="585471" indent="-342900" algn="just"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- общественных наблюдателей.</a:t>
            </a:r>
          </a:p>
          <a:p>
            <a:pPr marL="585471" indent="-342900" algn="just"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2) Подготовлены пакеты с контрольно-измерительными материалами (варианты 1, 2 – </a:t>
            </a:r>
            <a:r>
              <a:rPr lang="en-US" sz="1800" dirty="0" smtClean="0">
                <a:solidFill>
                  <a:schemeClr val="tx1"/>
                </a:solidFill>
              </a:rPr>
              <a:t>I</a:t>
            </a:r>
            <a:r>
              <a:rPr lang="ru-RU" sz="1800" dirty="0" smtClean="0">
                <a:solidFill>
                  <a:schemeClr val="tx1"/>
                </a:solidFill>
              </a:rPr>
              <a:t> смена, варианты 3, 4 – </a:t>
            </a:r>
            <a:r>
              <a:rPr lang="en-US" sz="1800" dirty="0" smtClean="0">
                <a:solidFill>
                  <a:schemeClr val="tx1"/>
                </a:solidFill>
              </a:rPr>
              <a:t>II</a:t>
            </a:r>
            <a:r>
              <a:rPr lang="ru-RU" sz="1800" dirty="0" smtClean="0">
                <a:solidFill>
                  <a:schemeClr val="tx1"/>
                </a:solidFill>
              </a:rPr>
              <a:t> смена). </a:t>
            </a:r>
          </a:p>
          <a:p>
            <a:pPr marL="585471" indent="-342900" algn="just"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3) Разосланы материалы для проведения РИКО НОО в ОО:</a:t>
            </a:r>
          </a:p>
          <a:p>
            <a:pPr marL="585471" indent="-342900" algn="just"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- акт готовности аудиторий;</a:t>
            </a:r>
          </a:p>
          <a:p>
            <a:pPr marL="585471" indent="-342900" algn="just"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- протокол  проведения;</a:t>
            </a:r>
          </a:p>
          <a:p>
            <a:pPr marL="585471" indent="-342900" algn="just"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- служебная записка независимого наблюдателя;</a:t>
            </a:r>
          </a:p>
          <a:p>
            <a:pPr marL="585471" indent="-342900" algn="just"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- форма для списка участников РИКО НОО;</a:t>
            </a:r>
          </a:p>
          <a:p>
            <a:pPr marL="585471" indent="-342900" algn="just"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- отчет о проведении РИКО НОО;</a:t>
            </a:r>
          </a:p>
          <a:p>
            <a:pPr marL="585471" indent="-342900" algn="just"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- </a:t>
            </a:r>
            <a:r>
              <a:rPr lang="en-US" sz="1800" dirty="0" smtClean="0">
                <a:solidFill>
                  <a:schemeClr val="tx1"/>
                </a:solidFill>
              </a:rPr>
              <a:t>Excel</a:t>
            </a:r>
            <a:r>
              <a:rPr lang="ru-RU" sz="1800" dirty="0" smtClean="0">
                <a:solidFill>
                  <a:schemeClr val="tx1"/>
                </a:solidFill>
              </a:rPr>
              <a:t> форма для оцифровки результатов РИКО НОО</a:t>
            </a:r>
          </a:p>
          <a:p>
            <a:pPr marL="585471" indent="-342900" algn="just">
              <a:buFontTx/>
              <a:buChar char="-"/>
            </a:pPr>
            <a:endParaRPr lang="ru-RU" sz="18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endParaRPr lang="ru-RU" sz="1800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850107"/>
          </a:xfrm>
        </p:spPr>
        <p:txBody>
          <a:bodyPr/>
          <a:lstStyle/>
          <a:p>
            <a:r>
              <a:rPr lang="ru-RU" sz="2400" dirty="0" smtClean="0">
                <a:solidFill>
                  <a:schemeClr val="tx1"/>
                </a:solidFill>
              </a:rPr>
              <a:t>Региональные исследования качества образования при освоении ООП НОО (РИКО НОО)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1196752"/>
            <a:ext cx="8784976" cy="5111972"/>
          </a:xfrm>
        </p:spPr>
        <p:txBody>
          <a:bodyPr/>
          <a:lstStyle/>
          <a:p>
            <a:pPr marL="585471" indent="-342900" algn="just">
              <a:buNone/>
            </a:pPr>
            <a:endParaRPr lang="ru-RU" sz="1800" dirty="0" smtClean="0">
              <a:solidFill>
                <a:schemeClr val="tx1"/>
              </a:solidFill>
            </a:endParaRPr>
          </a:p>
          <a:p>
            <a:pPr marL="585471" indent="-342900" algn="just">
              <a:buNone/>
            </a:pPr>
            <a:endParaRPr lang="ru-RU" sz="1800" dirty="0" smtClean="0">
              <a:solidFill>
                <a:schemeClr val="tx1"/>
              </a:solidFill>
            </a:endParaRPr>
          </a:p>
          <a:p>
            <a:pPr marL="585471" indent="-342900" algn="just">
              <a:buNone/>
            </a:pPr>
            <a:endParaRPr lang="ru-RU" sz="1800" dirty="0" smtClean="0">
              <a:solidFill>
                <a:schemeClr val="tx1"/>
              </a:solidFill>
            </a:endParaRPr>
          </a:p>
          <a:p>
            <a:pPr marL="585471" indent="-342900" algn="just">
              <a:buNone/>
            </a:pPr>
            <a:endParaRPr lang="ru-RU" sz="1800" dirty="0" smtClean="0">
              <a:solidFill>
                <a:schemeClr val="tx1"/>
              </a:solidFill>
            </a:endParaRPr>
          </a:p>
          <a:p>
            <a:pPr marL="585471" indent="-342900" algn="just">
              <a:buNone/>
            </a:pPr>
            <a:endParaRPr lang="ru-RU" sz="1800" dirty="0" smtClean="0">
              <a:solidFill>
                <a:schemeClr val="tx1"/>
              </a:solidFill>
            </a:endParaRPr>
          </a:p>
          <a:p>
            <a:pPr marL="585471" indent="-342900" algn="just">
              <a:buNone/>
            </a:pPr>
            <a:endParaRPr lang="ru-RU" sz="1800" dirty="0" smtClean="0">
              <a:solidFill>
                <a:schemeClr val="tx1"/>
              </a:solidFill>
            </a:endParaRPr>
          </a:p>
          <a:p>
            <a:pPr marL="585471" indent="-342900" algn="just">
              <a:buNone/>
            </a:pPr>
            <a:endParaRPr lang="ru-RU" sz="1800" dirty="0" smtClean="0">
              <a:solidFill>
                <a:schemeClr val="tx1"/>
              </a:solidFill>
            </a:endParaRPr>
          </a:p>
          <a:p>
            <a:pPr marL="585471" indent="-342900" algn="just">
              <a:buNone/>
            </a:pPr>
            <a:endParaRPr lang="ru-RU" sz="1800" dirty="0" smtClean="0">
              <a:solidFill>
                <a:schemeClr val="tx1"/>
              </a:solidFill>
            </a:endParaRPr>
          </a:p>
          <a:p>
            <a:pPr marL="585471" indent="-342900" algn="just">
              <a:buNone/>
            </a:pPr>
            <a:endParaRPr lang="ru-RU" sz="1800" dirty="0" smtClean="0">
              <a:solidFill>
                <a:schemeClr val="tx1"/>
              </a:solidFill>
            </a:endParaRPr>
          </a:p>
          <a:p>
            <a:pPr marL="585471" indent="-342900" algn="just">
              <a:buNone/>
            </a:pPr>
            <a:endParaRPr lang="ru-RU" sz="1800" dirty="0" smtClean="0">
              <a:solidFill>
                <a:schemeClr val="tx1"/>
              </a:solidFill>
            </a:endParaRPr>
          </a:p>
          <a:p>
            <a:pPr marL="585471" indent="-342900" algn="just">
              <a:buNone/>
            </a:pPr>
            <a:endParaRPr lang="ru-RU" sz="1800" dirty="0" smtClean="0">
              <a:solidFill>
                <a:schemeClr val="tx1"/>
              </a:solidFill>
            </a:endParaRPr>
          </a:p>
          <a:p>
            <a:pPr marL="585471" indent="-342900" algn="just">
              <a:buNone/>
            </a:pPr>
            <a:endParaRPr lang="ru-RU" sz="1800" dirty="0" smtClean="0">
              <a:solidFill>
                <a:schemeClr val="tx1"/>
              </a:solidFill>
            </a:endParaRPr>
          </a:p>
          <a:p>
            <a:pPr marL="585471" indent="-342900" algn="just">
              <a:buNone/>
            </a:pPr>
            <a:endParaRPr lang="ru-RU" sz="1800" dirty="0" smtClean="0">
              <a:solidFill>
                <a:schemeClr val="tx1"/>
              </a:solidFill>
            </a:endParaRPr>
          </a:p>
          <a:p>
            <a:pPr marL="585471" indent="-342900" algn="just">
              <a:buNone/>
            </a:pPr>
            <a:endParaRPr lang="ru-RU" sz="1800" dirty="0" smtClean="0">
              <a:solidFill>
                <a:schemeClr val="tx1"/>
              </a:solidFill>
            </a:endParaRPr>
          </a:p>
          <a:p>
            <a:pPr marL="585471" indent="-342900" algn="just">
              <a:buNone/>
            </a:pPr>
            <a:endParaRPr lang="ru-RU" sz="1800" dirty="0" smtClean="0">
              <a:solidFill>
                <a:schemeClr val="tx1"/>
              </a:solidFill>
            </a:endParaRPr>
          </a:p>
          <a:p>
            <a:pPr marL="585471" indent="-342900" algn="just">
              <a:buNone/>
            </a:pPr>
            <a:endParaRPr lang="ru-RU" sz="1800" dirty="0" smtClean="0">
              <a:solidFill>
                <a:schemeClr val="tx1"/>
              </a:solidFill>
            </a:endParaRPr>
          </a:p>
          <a:p>
            <a:pPr marL="585471" indent="-342900" algn="just">
              <a:buFontTx/>
              <a:buChar char="-"/>
            </a:pPr>
            <a:endParaRPr lang="ru-RU" sz="18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endParaRPr lang="ru-RU" sz="1800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7501" y="1397000"/>
          <a:ext cx="9036498" cy="4336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2166"/>
                <a:gridCol w="3012166"/>
                <a:gridCol w="3012166"/>
              </a:tblGrid>
              <a:tr h="453505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Материалы РИКО НОО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Результат 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Сроки 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33665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акт готовности аудиторий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Сдается в СП МКУ «ЦОДОО»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12.04.2017 при получении </a:t>
                      </a:r>
                      <a:r>
                        <a:rPr lang="ru-RU" dirty="0" err="1" smtClean="0"/>
                        <a:t>КИМов</a:t>
                      </a:r>
                      <a:endParaRPr lang="ru-RU" dirty="0"/>
                    </a:p>
                  </a:txBody>
                  <a:tcPr/>
                </a:tc>
              </a:tr>
              <a:tr h="453505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протокол  проведения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Хранится</a:t>
                      </a:r>
                      <a:r>
                        <a:rPr lang="ru-RU" baseline="0" dirty="0" smtClean="0"/>
                        <a:t> в ОО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год</a:t>
                      </a:r>
                      <a:endParaRPr lang="ru-RU" dirty="0"/>
                    </a:p>
                  </a:txBody>
                  <a:tcPr/>
                </a:tc>
              </a:tr>
              <a:tr h="633665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служебная записка независимого наблюдателя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Хранится</a:t>
                      </a:r>
                      <a:r>
                        <a:rPr lang="ru-RU" baseline="0" dirty="0" smtClean="0"/>
                        <a:t> в ОО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год</a:t>
                      </a:r>
                      <a:endParaRPr lang="ru-RU" dirty="0"/>
                    </a:p>
                  </a:txBody>
                  <a:tcPr/>
                </a:tc>
              </a:tr>
              <a:tr h="633665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форма для списка участников РИКО НОО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Хранится</a:t>
                      </a:r>
                      <a:r>
                        <a:rPr lang="ru-RU" baseline="0" dirty="0" smtClean="0"/>
                        <a:t> в ОО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год</a:t>
                      </a:r>
                      <a:endParaRPr lang="ru-RU" dirty="0"/>
                    </a:p>
                  </a:txBody>
                  <a:tcPr/>
                </a:tc>
              </a:tr>
              <a:tr h="894586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отчет о проведении РИКО НОО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Сдается в СП МКУ «ЦОДОО» в электронной форме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13.04.2017 до 10.00</a:t>
                      </a:r>
                      <a:r>
                        <a:rPr lang="ru-RU" baseline="0" dirty="0" smtClean="0"/>
                        <a:t> часов</a:t>
                      </a:r>
                      <a:endParaRPr lang="ru-RU" dirty="0"/>
                    </a:p>
                  </a:txBody>
                  <a:tcPr/>
                </a:tc>
              </a:tr>
              <a:tr h="633665">
                <a:tc>
                  <a:txBody>
                    <a:bodyPr/>
                    <a:lstStyle/>
                    <a:p>
                      <a:pPr algn="just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Excel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 форма для оцифровки результатов РИКО НОО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Сдается в СП МКУ «ЦОДОО» в электронной форме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13.04.2017 до 10.00</a:t>
                      </a:r>
                      <a:r>
                        <a:rPr lang="ru-RU" baseline="0" dirty="0" smtClean="0"/>
                        <a:t> часов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706091"/>
          </a:xfrm>
        </p:spPr>
        <p:txBody>
          <a:bodyPr/>
          <a:lstStyle/>
          <a:p>
            <a:r>
              <a:rPr lang="ru-RU" sz="2400" dirty="0" smtClean="0">
                <a:solidFill>
                  <a:schemeClr val="tx1"/>
                </a:solidFill>
              </a:rPr>
              <a:t>Региональные исследования качества образования при освоении ООП НОО (РИКО НОО)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40768"/>
            <a:ext cx="8229600" cy="4967956"/>
          </a:xfrm>
        </p:spPr>
        <p:txBody>
          <a:bodyPr/>
          <a:lstStyle/>
          <a:p>
            <a:pPr algn="just">
              <a:buNone/>
            </a:pPr>
            <a:endParaRPr lang="ru-RU" sz="1800" dirty="0" smtClean="0">
              <a:solidFill>
                <a:schemeClr val="tx1"/>
              </a:solidFill>
            </a:endParaRPr>
          </a:p>
          <a:p>
            <a:pPr marL="585471" indent="-342900" algn="just">
              <a:buFontTx/>
              <a:buChar char="-"/>
            </a:pPr>
            <a:endParaRPr lang="ru-RU" sz="18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endParaRPr lang="ru-RU" sz="1800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1196752"/>
            <a:ext cx="770485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u="sng" dirty="0" smtClean="0">
                <a:solidFill>
                  <a:schemeClr val="tx1"/>
                </a:solidFill>
              </a:rPr>
              <a:t>Отчет о проведении РИКО НОО</a:t>
            </a:r>
          </a:p>
          <a:p>
            <a:pPr algn="ctr"/>
            <a:endParaRPr lang="ru-RU" sz="1600" b="1" u="sng" dirty="0" smtClean="0">
              <a:solidFill>
                <a:schemeClr val="tx1"/>
              </a:solidFill>
            </a:endParaRPr>
          </a:p>
          <a:p>
            <a:pPr algn="ctr"/>
            <a:r>
              <a:rPr lang="ru-RU" sz="1600" b="1" u="sng" dirty="0" smtClean="0">
                <a:solidFill>
                  <a:srgbClr val="FF0000"/>
                </a:solidFill>
              </a:rPr>
              <a:t>При наличии филиала формируется единая информационная база ОО</a:t>
            </a:r>
          </a:p>
          <a:p>
            <a:pPr algn="ctr"/>
            <a:endParaRPr lang="ru-RU" sz="1600" b="1" u="sng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51520" y="2132855"/>
          <a:ext cx="8496944" cy="4632179"/>
        </p:xfrm>
        <a:graphic>
          <a:graphicData uri="http://schemas.openxmlformats.org/drawingml/2006/table">
            <a:tbl>
              <a:tblPr/>
              <a:tblGrid>
                <a:gridCol w="1886011"/>
                <a:gridCol w="1436777"/>
                <a:gridCol w="2077812"/>
                <a:gridCol w="1512168"/>
                <a:gridCol w="1584176"/>
              </a:tblGrid>
              <a:tr h="696798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A"/>
                          </a:solidFill>
                          <a:latin typeface="Times New Roman"/>
                          <a:ea typeface="Droid Sans Fallback"/>
                          <a:cs typeface="Times New Roman"/>
                        </a:rPr>
                        <a:t>Наименование ОО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A"/>
                          </a:solidFill>
                          <a:latin typeface="Times New Roman"/>
                          <a:ea typeface="Droid Sans Fallback"/>
                          <a:cs typeface="Times New Roman"/>
                        </a:rPr>
                        <a:t>Количество обучающихся (по состоянию на 01.02.2017, включая детей с ОВЗ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A"/>
                          </a:solidFill>
                          <a:latin typeface="Times New Roman"/>
                          <a:ea typeface="Droid Sans Fallback"/>
                          <a:cs typeface="Times New Roman"/>
                        </a:rPr>
                        <a:t>Количество участников РИКО НОО (обучающихся)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A"/>
                          </a:solidFill>
                          <a:latin typeface="Times New Roman"/>
                          <a:ea typeface="Droid Sans Fallback"/>
                          <a:cs typeface="Times New Roman"/>
                        </a:rPr>
                        <a:t>Из них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Droid Sans Fallback"/>
                          <a:cs typeface="Times New Roman"/>
                        </a:rPr>
                        <a:t>не 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/>
                          <a:ea typeface="Droid Sans Fallback"/>
                          <a:cs typeface="Times New Roman"/>
                        </a:rPr>
                        <a:t>завершили:</a:t>
                      </a:r>
                      <a:endParaRPr lang="ru-RU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028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A"/>
                          </a:solidFill>
                          <a:latin typeface="Times New Roman"/>
                          <a:ea typeface="Droid Sans Fallback"/>
                          <a:cs typeface="Times New Roman"/>
                        </a:rPr>
                        <a:t>по уважительной причине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A"/>
                          </a:solidFill>
                          <a:latin typeface="Times New Roman"/>
                          <a:ea typeface="Droid Sans Fallback"/>
                          <a:cs typeface="Times New Roman"/>
                        </a:rPr>
                        <a:t>по неуважительной причине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27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A"/>
                          </a:solidFill>
                          <a:latin typeface="Times New Roman"/>
                          <a:ea typeface="Droid Sans Fallback"/>
                          <a:cs typeface="Times New Roman"/>
                        </a:rPr>
                        <a:t>Муниципальное бюджетное общеобразовательное учреждение «Средняя общеобразовательная школа № 156 г.Челябинска»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/>
                        <a:ea typeface="Droid Sans Fallback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A"/>
                          </a:solidFill>
                          <a:latin typeface="Times New Roman"/>
                          <a:ea typeface="Droid Sans Fallback"/>
                          <a:cs typeface="Times New Roman"/>
                        </a:rPr>
                        <a:t>124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A"/>
                          </a:solidFill>
                          <a:latin typeface="Times New Roman"/>
                          <a:ea typeface="Droid Sans Fallback"/>
                          <a:cs typeface="Times New Roman"/>
                        </a:rPr>
                        <a:t>(в соответствии с информацией, представленной в Комитет)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/>
                        <a:ea typeface="Droid Sans Fallback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A"/>
                          </a:solidFill>
                          <a:latin typeface="Times New Roman"/>
                          <a:ea typeface="Droid Sans Fallback"/>
                          <a:cs typeface="Times New Roman"/>
                        </a:rPr>
                        <a:t>115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A"/>
                          </a:solidFill>
                          <a:latin typeface="Times New Roman"/>
                          <a:ea typeface="Droid Sans Fallback"/>
                          <a:cs typeface="Times New Roman"/>
                        </a:rPr>
                        <a:t>(по факту участвующих в РИКО НОО)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A"/>
                          </a:solidFill>
                          <a:latin typeface="Times New Roman"/>
                          <a:ea typeface="Droid Sans Fallback"/>
                          <a:cs typeface="Times New Roman"/>
                        </a:rPr>
                        <a:t>Исключаются учащиеся: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A"/>
                          </a:solidFill>
                          <a:latin typeface="Times New Roman"/>
                          <a:ea typeface="Droid Sans Fallback"/>
                          <a:cs typeface="Times New Roman"/>
                        </a:rPr>
                        <a:t>-обучающиеся по АОП</a:t>
                      </a:r>
                      <a:r>
                        <a:rPr lang="ru-RU" sz="1400" baseline="0" dirty="0" smtClean="0">
                          <a:solidFill>
                            <a:srgbClr val="00000A"/>
                          </a:solidFill>
                          <a:latin typeface="Times New Roman"/>
                          <a:ea typeface="Droid Sans Fallback"/>
                          <a:cs typeface="Times New Roman"/>
                        </a:rPr>
                        <a:t> и имеющие заключение ПМПК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400" baseline="0" dirty="0" smtClean="0">
                          <a:solidFill>
                            <a:srgbClr val="00000A"/>
                          </a:solidFill>
                          <a:latin typeface="Times New Roman"/>
                          <a:ea typeface="Droid Sans Fallback"/>
                          <a:cs typeface="Times New Roman"/>
                        </a:rPr>
                        <a:t>Домашнее обучение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400" baseline="0" dirty="0" smtClean="0">
                          <a:solidFill>
                            <a:srgbClr val="00000A"/>
                          </a:solidFill>
                          <a:latin typeface="Times New Roman"/>
                          <a:ea typeface="Droid Sans Fallback"/>
                          <a:cs typeface="Times New Roman"/>
                        </a:rPr>
                        <a:t> отсутствующие по у/</a:t>
                      </a:r>
                      <a:r>
                        <a:rPr lang="ru-RU" sz="1400" baseline="0" dirty="0" err="1" smtClean="0">
                          <a:solidFill>
                            <a:srgbClr val="00000A"/>
                          </a:solidFill>
                          <a:latin typeface="Times New Roman"/>
                          <a:ea typeface="Droid Sans Fallback"/>
                          <a:cs typeface="Times New Roman"/>
                        </a:rPr>
                        <a:t>пр</a:t>
                      </a:r>
                      <a:endParaRPr lang="ru-RU" sz="1400" dirty="0" smtClean="0">
                        <a:solidFill>
                          <a:srgbClr val="00000A"/>
                        </a:solidFill>
                        <a:latin typeface="Times New Roman"/>
                        <a:ea typeface="Droid Sans Fallback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A"/>
                          </a:solidFill>
                          <a:latin typeface="Times New Roman"/>
                          <a:ea typeface="Droid Sans Fallback"/>
                          <a:cs typeface="Times New Roman"/>
                        </a:rPr>
                        <a:t>-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/>
                        <a:ea typeface="Droid Sans Fallback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A"/>
                          </a:solidFill>
                          <a:latin typeface="Times New Roman"/>
                          <a:ea typeface="Droid Sans Fallback"/>
                          <a:cs typeface="Times New Roman"/>
                        </a:rPr>
                        <a:t>-</a:t>
                      </a:r>
                      <a:endParaRPr lang="ru-RU" sz="1400" dirty="0">
                        <a:solidFill>
                          <a:srgbClr val="00000A"/>
                        </a:solidFill>
                        <a:latin typeface="Times New Roman"/>
                        <a:ea typeface="Droid Sans Fallback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8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A"/>
                        </a:solidFill>
                        <a:latin typeface="Times New Roman"/>
                        <a:ea typeface="Droid Sans Fallback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A"/>
                        </a:solidFill>
                        <a:latin typeface="Times New Roman"/>
                        <a:ea typeface="Droid Sans Fallback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000A"/>
                        </a:solidFill>
                        <a:latin typeface="Times New Roman"/>
                        <a:ea typeface="Droid Sans Fallback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000A"/>
                        </a:solidFill>
                        <a:latin typeface="Times New Roman"/>
                        <a:ea typeface="Droid Sans Fallback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A"/>
                        </a:solidFill>
                        <a:latin typeface="Times New Roman"/>
                        <a:ea typeface="Droid Sans Fallback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8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/>
                          <a:ea typeface="Droid Sans Fallback"/>
                          <a:cs typeface="Times New Roman"/>
                        </a:rPr>
                        <a:t>Итого (заполняется СП МКУ «ЦОДОО»)</a:t>
                      </a:r>
                      <a:endParaRPr lang="ru-RU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000A"/>
                        </a:solidFill>
                        <a:latin typeface="Times New Roman"/>
                        <a:ea typeface="Droid Sans Fallback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000A"/>
                        </a:solidFill>
                        <a:latin typeface="Times New Roman"/>
                        <a:ea typeface="Droid Sans Fallback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000A"/>
                        </a:solidFill>
                        <a:latin typeface="Times New Roman"/>
                        <a:ea typeface="Droid Sans Fallback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A"/>
                        </a:solidFill>
                        <a:latin typeface="Times New Roman"/>
                        <a:ea typeface="Droid Sans Fallback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850107"/>
          </a:xfrm>
        </p:spPr>
        <p:txBody>
          <a:bodyPr/>
          <a:lstStyle/>
          <a:p>
            <a:r>
              <a:rPr lang="ru-RU" sz="2400" dirty="0" smtClean="0">
                <a:solidFill>
                  <a:schemeClr val="tx1"/>
                </a:solidFill>
              </a:rPr>
              <a:t>Региональные исследования качества образования при освоении ООП НОО (РИКО НОО)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1196752"/>
            <a:ext cx="8784976" cy="5544616"/>
          </a:xfrm>
        </p:spPr>
        <p:txBody>
          <a:bodyPr/>
          <a:lstStyle/>
          <a:p>
            <a:pPr algn="just"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 </a:t>
            </a:r>
          </a:p>
          <a:p>
            <a:pPr algn="just">
              <a:buNone/>
            </a:pPr>
            <a:endParaRPr lang="ru-RU" sz="1800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*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03648" y="1196752"/>
            <a:ext cx="74888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u="sng" dirty="0" smtClean="0">
                <a:solidFill>
                  <a:schemeClr val="tx1"/>
                </a:solidFill>
              </a:rPr>
              <a:t>Excel</a:t>
            </a:r>
            <a:r>
              <a:rPr lang="ru-RU" sz="1600" b="1" u="sng" dirty="0" smtClean="0">
                <a:solidFill>
                  <a:schemeClr val="tx1"/>
                </a:solidFill>
              </a:rPr>
              <a:t> форма для оцифровки результатов РИКО НОО </a:t>
            </a:r>
            <a:r>
              <a:rPr lang="ru-RU" sz="1600" b="1" u="sng" dirty="0" smtClean="0">
                <a:solidFill>
                  <a:srgbClr val="FF0000"/>
                </a:solidFill>
              </a:rPr>
              <a:t>(ОО № ____) </a:t>
            </a:r>
            <a:endParaRPr lang="ru-RU" sz="1600" b="1" u="sng" dirty="0">
              <a:solidFill>
                <a:srgbClr val="FF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07507" y="1556792"/>
          <a:ext cx="8856981" cy="3898189"/>
        </p:xfrm>
        <a:graphic>
          <a:graphicData uri="http://schemas.openxmlformats.org/drawingml/2006/table">
            <a:tbl>
              <a:tblPr/>
              <a:tblGrid>
                <a:gridCol w="605286"/>
                <a:gridCol w="1220922"/>
                <a:gridCol w="853423"/>
                <a:gridCol w="761727"/>
                <a:gridCol w="805424"/>
                <a:gridCol w="366102"/>
                <a:gridCol w="366102"/>
                <a:gridCol w="366102"/>
                <a:gridCol w="366102"/>
                <a:gridCol w="366102"/>
                <a:gridCol w="366102"/>
                <a:gridCol w="366102"/>
                <a:gridCol w="366102"/>
                <a:gridCol w="400782"/>
                <a:gridCol w="426867"/>
                <a:gridCol w="426867"/>
                <a:gridCol w="426867"/>
              </a:tblGrid>
              <a:tr h="52973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МСУ  </a:t>
                      </a:r>
                    </a:p>
                  </a:txBody>
                  <a:tcPr marL="4011" marR="4011" marT="40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ОО </a:t>
                      </a:r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краткое по Уставу)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Фамилия ученика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Имя ученика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Вариант работы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Выполненное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задание</a:t>
                      </a:r>
                    </a:p>
                    <a:p>
                      <a:pPr algn="l" fontAlgn="b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  <a:p>
                      <a:pPr algn="l" fontAlgn="b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  <a:p>
                      <a:pPr algn="l" fontAlgn="b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11" marR="4011" marT="4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11" marR="4011" marT="4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11" marR="4011" marT="401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11" marR="4011" marT="401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98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C"/>
                    </a:solidFill>
                  </a:tcPr>
                </a:tc>
              </a:tr>
              <a:tr h="63433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08</a:t>
                      </a:r>
                      <a:endParaRPr lang="ru-RU" sz="1400" b="0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4011" marR="4011" marT="4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МБОУ «СОШ №156</a:t>
                      </a:r>
                      <a:r>
                        <a:rPr lang="ru-RU" sz="1400" b="0" i="0" u="none" strike="noStrike" baseline="0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 г.Челябинска»</a:t>
                      </a:r>
                      <a:endParaRPr lang="ru-RU" sz="1400" b="0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4011" marR="4011" marT="4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Петров</a:t>
                      </a:r>
                    </a:p>
                  </a:txBody>
                  <a:tcPr marL="4011" marR="4011" marT="4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Антон</a:t>
                      </a:r>
                    </a:p>
                  </a:txBody>
                  <a:tcPr marL="4011" marR="4011" marT="4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4011" marR="4011" marT="4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4011" marR="4011" marT="4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4011" marR="4011" marT="4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4011" marR="4011" marT="4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4011" marR="4011" marT="4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4011" marR="4011" marT="4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4011" marR="4011" marT="4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4011" marR="4011" marT="4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4011" marR="4011" marT="4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4011" marR="4011" marT="4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4011" marR="4011" marT="4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4011" marR="4011" marT="4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4011" marR="4011" marT="4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51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1" marR="4011" marT="4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1" marR="4011" marT="4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1" marR="4011" marT="4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1" marR="4011" marT="4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1" marR="4011" marT="4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1" marR="4011" marT="4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1" marR="4011" marT="4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1" marR="4011" marT="4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1" marR="4011" marT="4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1" marR="4011" marT="4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1" marR="4011" marT="4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1" marR="4011" marT="4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1" marR="4011" marT="4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1" marR="4011" marT="4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1" marR="4011" marT="4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1" marR="4011" marT="4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1" marR="4011" marT="4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23528" y="5733256"/>
          <a:ext cx="5664200" cy="952500"/>
        </p:xfrm>
        <a:graphic>
          <a:graphicData uri="http://schemas.openxmlformats.org/drawingml/2006/table">
            <a:tbl>
              <a:tblPr/>
              <a:tblGrid>
                <a:gridCol w="5054600"/>
                <a:gridCol w="609600"/>
              </a:tblGrid>
              <a:tr h="47625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Задания, выделенные желтым цветом, имеют повышенный уровень сложности (0 - 1 - 2)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Задания, выделенные оранжевым цветом, имеют повышенный уровень сложности (0 - 2)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"/>
            <a:ext cx="8229600" cy="692696"/>
          </a:xfrm>
        </p:spPr>
        <p:txBody>
          <a:bodyPr/>
          <a:lstStyle/>
          <a:p>
            <a:r>
              <a:rPr lang="ru-RU" sz="2400" dirty="0" smtClean="0">
                <a:solidFill>
                  <a:schemeClr val="tx1"/>
                </a:solidFill>
              </a:rPr>
              <a:t>Региональные исследования качества образования при освоении ООП НОО (РИКО НОО)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692696"/>
            <a:ext cx="8784976" cy="5616028"/>
          </a:xfrm>
        </p:spPr>
        <p:txBody>
          <a:bodyPr/>
          <a:lstStyle/>
          <a:p>
            <a:pPr algn="ctr"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b="1" u="sng" dirty="0" smtClean="0">
                <a:solidFill>
                  <a:schemeClr val="tx1"/>
                </a:solidFill>
              </a:rPr>
              <a:t>Регламент проведения РИКО НОО</a:t>
            </a:r>
            <a:endParaRPr lang="ru-RU" sz="1800" dirty="0" smtClean="0"/>
          </a:p>
          <a:p>
            <a:pPr marL="585471" indent="-342900" algn="just">
              <a:buNone/>
            </a:pPr>
            <a:endParaRPr lang="ru-RU" sz="1800" dirty="0" smtClean="0">
              <a:solidFill>
                <a:schemeClr val="tx1"/>
              </a:solidFill>
            </a:endParaRPr>
          </a:p>
          <a:p>
            <a:pPr marL="585471" indent="-342900" algn="just">
              <a:buNone/>
            </a:pPr>
            <a:endParaRPr lang="ru-RU" sz="18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endParaRPr lang="ru-RU" sz="1800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1124744"/>
          <a:ext cx="9144000" cy="61714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7824"/>
                <a:gridCol w="1728192"/>
                <a:gridCol w="1969092"/>
                <a:gridCol w="2458892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Мероприятие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Сроки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Место проведения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Ответственный </a:t>
                      </a:r>
                    </a:p>
                  </a:txBody>
                  <a:tcPr/>
                </a:tc>
              </a:tr>
              <a:tr h="832102">
                <a:tc>
                  <a:txBody>
                    <a:bodyPr/>
                    <a:lstStyle/>
                    <a:p>
                      <a:r>
                        <a:rPr lang="ru-RU" sz="1300" b="0" i="0" u="none" strike="noStrike" cap="none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Получение контрольно-измерительных материалов для проведения РИКО НОО</a:t>
                      </a:r>
                    </a:p>
                    <a:p>
                      <a:r>
                        <a:rPr lang="ru-RU" sz="1300" b="0" i="0" u="none" strike="noStrike" cap="none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Представление актов готовности аудиторий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0" i="0" u="none" strike="noStrike" cap="none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12.04.2017</a:t>
                      </a:r>
                    </a:p>
                    <a:p>
                      <a:pPr algn="ctr"/>
                      <a:r>
                        <a:rPr lang="ru-RU" sz="1300" b="0" i="0" u="none" strike="noStrike" cap="none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8.00 – 8.30 часов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СП МКУ «ЦОДОО»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Ответственный специалист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СП МКУ «ЦОДОО»</a:t>
                      </a:r>
                    </a:p>
                  </a:txBody>
                  <a:tcPr marL="68580" marR="68580" marT="0" marB="0"/>
                </a:tc>
              </a:tr>
              <a:tr h="10632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Выполнение работы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12.04.2017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смена –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10.00-10.45 ч.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смена –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14.00-14.45 ч.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Организатор ОО</a:t>
                      </a:r>
                    </a:p>
                  </a:txBody>
                  <a:tcPr marL="68580" marR="68580" marT="0" marB="0"/>
                </a:tc>
              </a:tr>
              <a:tr h="8505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Получение и рассылка в ОО спецификации КИМ с критериями оценивания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смена –  12.30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смена – 16.30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Комитет по делам образования города Челябинска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СП МКУ «ЦОДОО»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Власова И.В., главный специалист Комитета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Ответственный специалист СП МКУ «ЦОДОО»</a:t>
                      </a:r>
                    </a:p>
                  </a:txBody>
                  <a:tcPr marL="68580" marR="68580" marT="0" marB="0"/>
                </a:tc>
              </a:tr>
              <a:tr h="8505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Представление в СП МКУ «ЦОДОО»: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е</a:t>
                      </a:r>
                      <a:r>
                        <a:rPr lang="en-US" sz="13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xcel</a:t>
                      </a:r>
                      <a:r>
                        <a:rPr lang="ru-RU" sz="13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-формы с результатами оцифровки;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сводного протокола проведения РИКО НОО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13.04.2017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 10.00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СП МКУ «ЦОДОО»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Ответственный специалист СП МКУ «ЦОДОО»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Организатор ОО</a:t>
                      </a:r>
                    </a:p>
                  </a:txBody>
                  <a:tcPr marL="68580" marR="68580" marT="0" marB="0"/>
                </a:tc>
              </a:tr>
              <a:tr h="12758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Сбор и представление в МБУ ДПО УМЦ: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е</a:t>
                      </a:r>
                      <a:r>
                        <a:rPr lang="en-US" sz="13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xcel</a:t>
                      </a:r>
                      <a:r>
                        <a:rPr lang="ru-RU" sz="13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-форм  с результатами оцифровки от ОО;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сводного протокола проведения РИКО НОО образовательных организаций района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13.04.2017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 14.00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СП МКУ «ЦОДОО»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МБУ ДПО УМЦ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Кемерова</a:t>
                      </a:r>
                      <a:r>
                        <a:rPr lang="ru-RU" sz="13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Л.В., начальник отдела МБУ ДПО УМЦ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Ответственный специалист СП МКУ «ЦОДОО»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83" name="Shape 83"/>
          <p:cNvSpPr txBox="1"/>
          <p:nvPr/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Times New Roman"/>
              <a:buNone/>
            </a:pPr>
            <a:fld id="{00000000-1234-1234-1234-123412341234}" type="slidenum">
              <a:rPr lang="ru-RU" sz="1200" b="0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ct val="25000"/>
                <a:buFont typeface="Times New Roman"/>
                <a:buNone/>
              </a:pPr>
              <a:t>9</a:t>
            </a:fld>
            <a:endParaRPr lang="ru-RU" sz="1200" b="0" i="0" u="non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84" name="Shape 8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0690225" cy="7559675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Shape 85"/>
          <p:cNvSpPr txBox="1"/>
          <p:nvPr/>
        </p:nvSpPr>
        <p:spPr>
          <a:xfrm>
            <a:off x="575048" y="476672"/>
            <a:ext cx="8568952" cy="2088232"/>
          </a:xfrm>
          <a:prstGeom prst="rect">
            <a:avLst/>
          </a:prstGeom>
          <a:solidFill>
            <a:srgbClr val="F4F3F6"/>
          </a:solidFill>
          <a:ln w="25400" cap="flat" cmpd="sng">
            <a:solidFill>
              <a:srgbClr val="978749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ctr">
              <a:buClr>
                <a:srgbClr val="FF0000"/>
              </a:buClr>
              <a:buSzPct val="25000"/>
            </a:pPr>
            <a:r>
              <a:rPr lang="ru-RU" sz="3600" i="0" u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80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320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3200" b="1" dirty="0" smtClean="0">
                <a:solidFill>
                  <a:schemeClr val="tx1"/>
                </a:solidFill>
              </a:rPr>
              <a:t>Всероссийские проверочные работы в 4-х классах</a:t>
            </a:r>
            <a:endParaRPr sz="3200" b="1" i="1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Апекс">
  <a:themeElements>
    <a:clrScheme name="Апекс">
      <a:dk1>
        <a:srgbClr val="000000"/>
      </a:dk1>
      <a:lt1>
        <a:srgbClr val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1827</Words>
  <Application>Microsoft Office PowerPoint</Application>
  <PresentationFormat>Экран (4:3)</PresentationFormat>
  <Paragraphs>325</Paragraphs>
  <Slides>16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5" baseType="lpstr">
      <vt:lpstr>Arial</vt:lpstr>
      <vt:lpstr>Times New Roman</vt:lpstr>
      <vt:lpstr>Book Antiqua</vt:lpstr>
      <vt:lpstr>Verdana</vt:lpstr>
      <vt:lpstr>Noto Sans Symbols</vt:lpstr>
      <vt:lpstr>Lucida Sans</vt:lpstr>
      <vt:lpstr>Calibri</vt:lpstr>
      <vt:lpstr>Droid Sans Fallback</vt:lpstr>
      <vt:lpstr>Апекс</vt:lpstr>
      <vt:lpstr>Презентация PowerPoint</vt:lpstr>
      <vt:lpstr>Региональные исследования качества образования при освоении ООП НОО (РИКО НОО)</vt:lpstr>
      <vt:lpstr>Региональные исследования качества образования при освоении ООП НОО (РИКО НОО)</vt:lpstr>
      <vt:lpstr>Региональные исследования качества образования при освоении ООП НОО (РИКО НОО)</vt:lpstr>
      <vt:lpstr>Региональные исследования качества образования при освоении ООП НОО (РИКО НОО)</vt:lpstr>
      <vt:lpstr>Региональные исследования качества образования при освоении ООП НОО (РИКО НОО)</vt:lpstr>
      <vt:lpstr>Региональные исследования качества образования при освоении ООП НОО (РИКО НОО)</vt:lpstr>
      <vt:lpstr>Региональные исследования качества образования при освоении ООП НОО (РИКО НОО)</vt:lpstr>
      <vt:lpstr>Презентация PowerPoint</vt:lpstr>
      <vt:lpstr>Всероссийские проверочные работы в 4-х классах</vt:lpstr>
      <vt:lpstr>Всероссийские проверочные работы  в 4-х классах</vt:lpstr>
      <vt:lpstr>Всероссийские проверочные работы в 4-х классах</vt:lpstr>
      <vt:lpstr>Всероссийские проверочные работы в 4-х классах</vt:lpstr>
      <vt:lpstr>Всероссийские проверочные работы в 4-х классах</vt:lpstr>
      <vt:lpstr>Всероссийские проверочные работы в 4-х классах</vt:lpstr>
      <vt:lpstr>Всероссийские проверочные работы в 4-х классах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oksana.zaporozhan</cp:lastModifiedBy>
  <cp:revision>50</cp:revision>
  <dcterms:modified xsi:type="dcterms:W3CDTF">2017-04-11T06:44:42Z</dcterms:modified>
</cp:coreProperties>
</file>