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0" r:id="rId6"/>
    <p:sldId id="261" r:id="rId7"/>
    <p:sldId id="263" r:id="rId8"/>
    <p:sldId id="272" r:id="rId9"/>
    <p:sldId id="273" r:id="rId10"/>
    <p:sldId id="258" r:id="rId11"/>
    <p:sldId id="264" r:id="rId12"/>
    <p:sldId id="265" r:id="rId13"/>
    <p:sldId id="268" r:id="rId14"/>
    <p:sldId id="269" r:id="rId15"/>
    <p:sldId id="270" r:id="rId16"/>
    <p:sldId id="271" r:id="rId17"/>
    <p:sldId id="266" r:id="rId18"/>
    <p:sldId id="26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400" b="1" i="0" u="none" strike="noStrike" baseline="0">
                <a:effectLst/>
              </a:rPr>
              <a:t> </a:t>
            </a:r>
            <a:endParaRPr lang="ru-RU" sz="14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 педагогов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Microsoft Office </c:v>
                </c:pt>
                <c:pt idx="1">
                  <c:v>Поисковые системы (Google, Yandex…)</c:v>
                </c:pt>
                <c:pt idx="2">
                  <c:v>Блоги</c:v>
                </c:pt>
                <c:pt idx="3">
                  <c:v>Социальные сети </c:v>
                </c:pt>
                <c:pt idx="4">
                  <c:v>Персональные сайты </c:v>
                </c:pt>
                <c:pt idx="5">
                  <c:v>Специальные программы (Movie maker, Photoshop…)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0.93</c:v>
                </c:pt>
                <c:pt idx="1">
                  <c:v>0.72000000000000031</c:v>
                </c:pt>
                <c:pt idx="2">
                  <c:v>3.0000000000000013E-2</c:v>
                </c:pt>
                <c:pt idx="3">
                  <c:v>0.69000000000000039</c:v>
                </c:pt>
                <c:pt idx="4" formatCode="0.00%">
                  <c:v>4.0000000000000027E-3</c:v>
                </c:pt>
                <c:pt idx="5">
                  <c:v>0.47000000000000008</c:v>
                </c:pt>
              </c:numCache>
            </c:numRef>
          </c:val>
        </c:ser>
        <c:axId val="70752512"/>
        <c:axId val="70750976"/>
      </c:barChart>
      <c:valAx>
        <c:axId val="70750976"/>
        <c:scaling>
          <c:orientation val="minMax"/>
        </c:scaling>
        <c:axPos val="l"/>
        <c:majorGridlines/>
        <c:numFmt formatCode="0%" sourceLinked="1"/>
        <c:tickLblPos val="nextTo"/>
        <c:crossAx val="70752512"/>
        <c:crosses val="autoZero"/>
        <c:crossBetween val="between"/>
      </c:valAx>
      <c:catAx>
        <c:axId val="70752512"/>
        <c:scaling>
          <c:orientation val="minMax"/>
        </c:scaling>
        <c:axPos val="b"/>
        <c:numFmt formatCode="General" sourceLinked="0"/>
        <c:tickLblPos val="nextTo"/>
        <c:crossAx val="70750976"/>
        <c:crosses val="autoZero"/>
        <c:auto val="1"/>
        <c:lblAlgn val="ctr"/>
        <c:lblOffset val="100"/>
      </c:cat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Знают ли твои родители, что ты делаешь в интернете?</c:v>
                </c:pt>
                <c:pt idx="1">
                  <c:v>Помогают ли тебе родители пользоваться цифровым Помогают ли тебе родители пользоваться цифровым устройством?</c:v>
                </c:pt>
                <c:pt idx="2">
                  <c:v>Хотел бы ты, чтобы родители вместе с тобой занимались и проводили время в интернете?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0.84000000000000052</c:v>
                </c:pt>
                <c:pt idx="1">
                  <c:v>0.56999999999999995</c:v>
                </c:pt>
                <c:pt idx="2">
                  <c:v>0.78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Знают ли твои родители, что ты делаешь в интернете?</c:v>
                </c:pt>
                <c:pt idx="1">
                  <c:v>Помогают ли тебе родители пользоваться цифровым Помогают ли тебе родители пользоваться цифровым устройством?</c:v>
                </c:pt>
                <c:pt idx="2">
                  <c:v>Хотел бы ты, чтобы родители вместе с тобой занимались и проводили время в интернете?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2.0000000000000011E-2</c:v>
                </c:pt>
                <c:pt idx="1">
                  <c:v>0.2</c:v>
                </c:pt>
                <c:pt idx="2">
                  <c:v>0.12000000000000002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Знают ли твои родители, что ты делаешь в интернете?</c:v>
                </c:pt>
                <c:pt idx="1">
                  <c:v>Помогают ли тебе родители пользоваться цифровым Помогают ли тебе родители пользоваться цифровым устройством?</c:v>
                </c:pt>
                <c:pt idx="2">
                  <c:v>Хотел бы ты, чтобы родители вместе с тобой занимались и проводили время в интернете?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0.14000000000000001</c:v>
                </c:pt>
                <c:pt idx="1">
                  <c:v>0.23</c:v>
                </c:pt>
                <c:pt idx="2">
                  <c:v>0.1</c:v>
                </c:pt>
              </c:numCache>
            </c:numRef>
          </c:val>
        </c:ser>
        <c:axId val="71232896"/>
        <c:axId val="71443584"/>
      </c:barChart>
      <c:catAx>
        <c:axId val="71232896"/>
        <c:scaling>
          <c:orientation val="minMax"/>
        </c:scaling>
        <c:axPos val="b"/>
        <c:tickLblPos val="nextTo"/>
        <c:crossAx val="71443584"/>
        <c:crosses val="autoZero"/>
        <c:auto val="1"/>
        <c:lblAlgn val="ctr"/>
        <c:lblOffset val="100"/>
      </c:catAx>
      <c:valAx>
        <c:axId val="71443584"/>
        <c:scaling>
          <c:orientation val="minMax"/>
        </c:scaling>
        <c:axPos val="l"/>
        <c:majorGridlines/>
        <c:numFmt formatCode="0%" sourceLinked="1"/>
        <c:tickLblPos val="nextTo"/>
        <c:crossAx val="7123289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6480606590842848"/>
          <c:y val="0.26388400760249842"/>
          <c:w val="0.47501749781277386"/>
          <c:h val="0.56608981808308556"/>
        </c:manualLayout>
      </c:layout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умеют отслеживать свои действия в интернете, пользоваться журналом посещенных страниц, удалять историю, настраивать рабочий стол, систематизировать приложения</c:v>
                </c:pt>
                <c:pt idx="1">
                  <c:v>умеют пользоваться поисковыми системами и их специальными настройками</c:v>
                </c:pt>
                <c:pt idx="2">
                  <c:v>умеют рисовать с помощью встроенных программ</c:v>
                </c:pt>
                <c:pt idx="3">
                  <c:v>умеют скачивать музыку и фото</c:v>
                </c:pt>
                <c:pt idx="4">
                  <c:v>умеют создавать и размещать видео на специальных серверах (например, You Tube)</c:v>
                </c:pt>
                <c:pt idx="5">
                  <c:v>затруднились ответить</c:v>
                </c:pt>
                <c:pt idx="6">
                  <c:v>ничего из перечисленного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0.21000000000000013</c:v>
                </c:pt>
                <c:pt idx="1">
                  <c:v>0.3300000000000004</c:v>
                </c:pt>
                <c:pt idx="2">
                  <c:v>0.39000000000000035</c:v>
                </c:pt>
                <c:pt idx="3">
                  <c:v>0.23</c:v>
                </c:pt>
                <c:pt idx="4" formatCode="0.00%">
                  <c:v>8.5000000000000006E-2</c:v>
                </c:pt>
                <c:pt idx="5">
                  <c:v>7.0000000000000021E-2</c:v>
                </c:pt>
                <c:pt idx="6">
                  <c:v>0.17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умеют отслеживать свои действия в интернете, пользоваться журналом посещенных страниц, удалять историю, настраивать рабочий стол, систематизировать приложения</c:v>
                </c:pt>
                <c:pt idx="1">
                  <c:v>умеют пользоваться поисковыми системами и их специальными настройками</c:v>
                </c:pt>
                <c:pt idx="2">
                  <c:v>умеют рисовать с помощью встроенных программ</c:v>
                </c:pt>
                <c:pt idx="3">
                  <c:v>умеют скачивать музыку и фото</c:v>
                </c:pt>
                <c:pt idx="4">
                  <c:v>умеют создавать и размещать видео на специальных серверах (например, You Tube)</c:v>
                </c:pt>
                <c:pt idx="5">
                  <c:v>затруднились ответить</c:v>
                </c:pt>
                <c:pt idx="6">
                  <c:v>ничего из перечисленного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</c:numCache>
            </c:numRef>
          </c:val>
        </c:ser>
        <c:axId val="49493888"/>
        <c:axId val="51325568"/>
      </c:radarChart>
      <c:catAx>
        <c:axId val="49493888"/>
        <c:scaling>
          <c:orientation val="minMax"/>
        </c:scaling>
        <c:axPos val="b"/>
        <c:majorGridlines/>
        <c:numFmt formatCode="m/d/yyyy" sourceLinked="1"/>
        <c:tickLblPos val="nextTo"/>
        <c:crossAx val="51325568"/>
        <c:crosses val="autoZero"/>
        <c:auto val="1"/>
        <c:lblAlgn val="ctr"/>
        <c:lblOffset val="100"/>
      </c:catAx>
      <c:valAx>
        <c:axId val="51325568"/>
        <c:scaling>
          <c:orientation val="minMax"/>
        </c:scaling>
        <c:axPos val="l"/>
        <c:majorGridlines/>
        <c:numFmt formatCode="0%" sourceLinked="1"/>
        <c:majorTickMark val="cross"/>
        <c:tickLblPos val="nextTo"/>
        <c:crossAx val="49493888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вся работа на устройствах только с родителями и под контролем</c:v>
                </c:pt>
              </c:strCache>
            </c:strRef>
          </c:tx>
          <c:dLbls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молодые родители (до 25 лет)</c:v>
                </c:pt>
                <c:pt idx="1">
                  <c:v>родители среднего возраста (от 26 до 40 лет)</c:v>
                </c:pt>
                <c:pt idx="2">
                  <c:v>родители старшего возраста (старше 40 лет)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10.4</c:v>
                </c:pt>
                <c:pt idx="1">
                  <c:v>51.4</c:v>
                </c:pt>
                <c:pt idx="2">
                  <c:v>32.4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развивающие игры с родителями, остальные занятия - самостоятельно</c:v>
                </c:pt>
              </c:strCache>
            </c:strRef>
          </c:tx>
          <c:dLbls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молодые родители (до 25 лет)</c:v>
                </c:pt>
                <c:pt idx="1">
                  <c:v>родители среднего возраста (от 26 до 40 лет)</c:v>
                </c:pt>
                <c:pt idx="2">
                  <c:v>родители старшего возраста (старше 40 лет)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16</c:v>
                </c:pt>
                <c:pt idx="1">
                  <c:v>14.8</c:v>
                </c:pt>
                <c:pt idx="2">
                  <c:v>37.800000000000004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полностью самостоятелен, без вмешательства со стороны</c:v>
                </c:pt>
              </c:strCache>
            </c:strRef>
          </c:tx>
          <c:dLbls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молодые родители (до 25 лет)</c:v>
                </c:pt>
                <c:pt idx="1">
                  <c:v>родители среднего возраста (от 26 до 40 лет)</c:v>
                </c:pt>
                <c:pt idx="2">
                  <c:v>родители старшего возраста (старше 40 лет)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73.599999999999994</c:v>
                </c:pt>
                <c:pt idx="1">
                  <c:v>33.800000000000004</c:v>
                </c:pt>
                <c:pt idx="2">
                  <c:v>29.8</c:v>
                </c:pt>
              </c:numCache>
            </c:numRef>
          </c:val>
        </c:ser>
        <c:axId val="71437312"/>
        <c:axId val="71448448"/>
      </c:barChart>
      <c:catAx>
        <c:axId val="71437312"/>
        <c:scaling>
          <c:orientation val="minMax"/>
        </c:scaling>
        <c:axPos val="l"/>
        <c:numFmt formatCode="General" sourceLinked="0"/>
        <c:tickLblPos val="nextTo"/>
        <c:crossAx val="71448448"/>
        <c:crosses val="autoZero"/>
        <c:auto val="1"/>
        <c:lblAlgn val="ctr"/>
        <c:lblOffset val="100"/>
      </c:catAx>
      <c:valAx>
        <c:axId val="71448448"/>
        <c:scaling>
          <c:orientation val="minMax"/>
        </c:scaling>
        <c:axPos val="b"/>
        <c:majorGridlines/>
        <c:numFmt formatCode="General" sourceLinked="1"/>
        <c:tickLblPos val="nextTo"/>
        <c:crossAx val="7143731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2400" baseline="0"/>
          </a:pPr>
          <a:endParaRPr lang="ru-RU"/>
        </a:p>
      </c:txPr>
    </c:title>
    <c:view3D>
      <c:rotX val="20"/>
      <c:rotY val="20"/>
      <c:depthPercent val="100"/>
      <c:perspective val="2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Позволяете ли вы ребенку пользоваться интернетом</c:v>
                </c:pt>
              </c:strCache>
            </c:strRef>
          </c:tx>
          <c:dPt>
            <c:idx val="0"/>
            <c:explosion val="25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47,2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12,6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howVal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только специальным детским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50.5</c:v>
                </c:pt>
                <c:pt idx="1">
                  <c:v>40.200000000000003</c:v>
                </c:pt>
                <c:pt idx="2">
                  <c:v>12.7</c:v>
                </c:pt>
              </c:numCache>
            </c:numRef>
          </c:val>
        </c:ser>
      </c:pie3DChart>
    </c:plotArea>
    <c:legend>
      <c:legendPos val="r"/>
      <c:legendEntry>
        <c:idx val="3"/>
        <c:delete val="1"/>
      </c:legendEntry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Информационная грамотность современного дошкольника: сущность и перспективы развития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400" b="1" dirty="0" err="1" smtClean="0">
                <a:solidFill>
                  <a:schemeClr val="tx1"/>
                </a:solidFill>
              </a:rPr>
              <a:t>Батенова</a:t>
            </a:r>
            <a:r>
              <a:rPr lang="ru-RU" sz="2400" b="1" dirty="0" smtClean="0">
                <a:solidFill>
                  <a:schemeClr val="tx1"/>
                </a:solidFill>
              </a:rPr>
              <a:t> Юлия Валерьевна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кандидат психологических наук, доцент кафедры Педагогики и психологии детства </a:t>
            </a:r>
            <a:r>
              <a:rPr lang="ru-RU" sz="2400" dirty="0" err="1" smtClean="0">
                <a:solidFill>
                  <a:schemeClr val="tx1"/>
                </a:solidFill>
              </a:rPr>
              <a:t>ЮУрГГПУ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Что мы хотим?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нашем исследовании </a:t>
            </a:r>
            <a:r>
              <a:rPr lang="ru-RU" dirty="0" smtClean="0"/>
              <a:t>охарактеризованы как положительные, так и отрицательные моменты взаимодействия ребенка и информационного пространства, но </a:t>
            </a:r>
            <a:r>
              <a:rPr lang="ru-RU" b="1" dirty="0" smtClean="0"/>
              <a:t>в итоге наша задача</a:t>
            </a:r>
            <a:r>
              <a:rPr lang="ru-RU" dirty="0" smtClean="0"/>
              <a:t> подвести к тому, что </a:t>
            </a:r>
            <a:r>
              <a:rPr lang="ru-RU" i="1" dirty="0" smtClean="0"/>
              <a:t>целенаправленное и продуманное формирование личности ребенка в условиях компетентного моделирования информационного пространства и содействие информационной грамотности имеет знак «плюс</a:t>
            </a:r>
            <a:r>
              <a:rPr lang="ru-RU" i="1" dirty="0" smtClean="0"/>
              <a:t>»</a:t>
            </a:r>
            <a:r>
              <a:rPr lang="ru-RU" dirty="0" smtClean="0"/>
              <a:t>…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1) </a:t>
            </a:r>
            <a:r>
              <a:rPr lang="ru-RU" dirty="0" smtClean="0"/>
              <a:t>наличием </a:t>
            </a:r>
            <a:r>
              <a:rPr lang="ru-RU" dirty="0" smtClean="0"/>
              <a:t>информационно-образовательных средств;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</a:t>
            </a:r>
            <a:r>
              <a:rPr lang="ru-RU" dirty="0" smtClean="0"/>
              <a:t>) </a:t>
            </a:r>
            <a:r>
              <a:rPr lang="ru-RU" dirty="0" smtClean="0"/>
              <a:t>повышая готовность </a:t>
            </a:r>
            <a:r>
              <a:rPr lang="ru-RU" dirty="0" smtClean="0"/>
              <a:t>и способность педагогов и родителей к использованию информационно-образовательных средств;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</a:t>
            </a:r>
            <a:r>
              <a:rPr lang="ru-RU" dirty="0" smtClean="0"/>
              <a:t>) ориентированность </a:t>
            </a:r>
            <a:r>
              <a:rPr lang="ru-RU" dirty="0" smtClean="0"/>
              <a:t>программ для дошкольников </a:t>
            </a:r>
            <a:r>
              <a:rPr lang="ru-RU" dirty="0" smtClean="0"/>
              <a:t>на использование информационно-образовательных средств и становление информационной грамотности;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</a:t>
            </a:r>
            <a:r>
              <a:rPr lang="ru-RU" dirty="0" smtClean="0"/>
              <a:t>) игровая форма представления материала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Почему это важно?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Поскольку информация и знания являются стратегическими ресурсами, информационная грамотность позволит </a:t>
            </a:r>
            <a:r>
              <a:rPr lang="ru-RU" dirty="0" smtClean="0"/>
              <a:t>ребенку пользоваться </a:t>
            </a:r>
            <a:r>
              <a:rPr lang="ru-RU" dirty="0" smtClean="0"/>
              <a:t>всеми преимуществами глобального развития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Формируются </a:t>
            </a:r>
            <a:r>
              <a:rPr lang="ru-RU" dirty="0" smtClean="0"/>
              <a:t>новые паттерны поведения человека, приемы поиска информации, особенности </a:t>
            </a:r>
            <a:r>
              <a:rPr lang="ru-RU" dirty="0" smtClean="0"/>
              <a:t>общения, что приводит </a:t>
            </a:r>
            <a:r>
              <a:rPr lang="ru-RU" dirty="0" smtClean="0"/>
              <a:t>к </a:t>
            </a:r>
            <a:r>
              <a:rPr lang="ru-RU" dirty="0" smtClean="0"/>
              <a:t>высокой информационно-коммуникационной </a:t>
            </a:r>
            <a:r>
              <a:rPr lang="ru-RU" dirty="0" smtClean="0"/>
              <a:t>активности, </a:t>
            </a:r>
            <a:r>
              <a:rPr lang="ru-RU" b="1" dirty="0" smtClean="0">
                <a:sym typeface="Symbol"/>
              </a:rPr>
              <a:t></a:t>
            </a:r>
            <a:r>
              <a:rPr lang="ru-RU" dirty="0" smtClean="0">
                <a:sym typeface="Symbol"/>
              </a:rPr>
              <a:t> </a:t>
            </a:r>
            <a:r>
              <a:rPr lang="ru-RU" u="sng" dirty="0" smtClean="0"/>
              <a:t>цифровая </a:t>
            </a:r>
            <a:r>
              <a:rPr lang="ru-RU" u="sng" dirty="0" smtClean="0"/>
              <a:t>грамотность акцентирует </a:t>
            </a:r>
            <a:r>
              <a:rPr lang="ru-RU" u="sng" dirty="0" err="1" smtClean="0"/>
              <a:t>интерпсихические</a:t>
            </a:r>
            <a:r>
              <a:rPr lang="ru-RU" u="sng" dirty="0" smtClean="0"/>
              <a:t> аспекты в деятельности </a:t>
            </a:r>
            <a:r>
              <a:rPr lang="ru-RU" u="sng" dirty="0" smtClean="0"/>
              <a:t>человека. </a:t>
            </a:r>
            <a:endParaRPr lang="ru-RU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Закономерности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Информационная грамотность неразрывно связана с социально-психологической направленностью личности ребенка-дошкольника на самостоятельное освоение информационных ресурсов и обусловлена природной любознательностью детей, позволяющей запрашивать, искать, отбирать, оценивать, перерабатывать, распределять, создавать и обмениваться необходимой информацией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Закономерности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Информационная грамотность способствует осознанному освоению детьми дошкольного возраста информационно-образовательной среды в единстве формы и содержания информационной культуры.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Закономерности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Информационная грамотность предполагает поликультурное образование старших дошкольников и перенос коммуникативных навыков в различные социально значимые ситуации партнёрского взаимодействия со взрослыми и сверстниками.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Закономерности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Информационная грамотность способствует формированию исследовательских умений детей при помощи информационных технологий через использование безопасных цифровых источников при решении практических информационных задач, связанных с управлением образовательной средой.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i="1" dirty="0" smtClean="0"/>
              <a:t>Информационная грамотность </a:t>
            </a:r>
            <a:r>
              <a:rPr lang="ru-RU" i="1" dirty="0" smtClean="0"/>
              <a:t>дошкольника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</a:t>
            </a:r>
            <a:r>
              <a:rPr lang="ru-RU" dirty="0" smtClean="0"/>
              <a:t>мы полагаем, представляет собой основы знаний, умений и ценностного отношения к информации, позволяющих ребенку включаться в доступные ему виды информационной деятельности: познавательной, игровой и др.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1475856946_1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980728"/>
            <a:ext cx="7610141" cy="507342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«Мы работаем над устройствами , и эти устройства, в свою очередь, работают над нашими умами»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              </a:t>
            </a:r>
            <a:r>
              <a:rPr lang="ru-RU" dirty="0" err="1" smtClean="0"/>
              <a:t>Мак-Лухан</a:t>
            </a:r>
            <a:r>
              <a:rPr lang="ru-RU" dirty="0" smtClean="0"/>
              <a:t>, 1964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«</a:t>
            </a:r>
            <a:r>
              <a:rPr lang="ru-RU" dirty="0" smtClean="0"/>
              <a:t>Мир меняется так быстро, что человек не успевает приспосабливаться к переменам, которые сам вызвал»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        Д</a:t>
            </a:r>
            <a:r>
              <a:rPr lang="ru-RU" dirty="0" smtClean="0"/>
              <a:t>. </a:t>
            </a:r>
            <a:r>
              <a:rPr lang="ru-RU" dirty="0" smtClean="0"/>
              <a:t>Кавтарадзе, 2005          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Противоречия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между объективным признанием существенного влияния информационно-коммуникационных технологий на развитие личности детей дошкольного возраста и неоднозначной оценкой их влияния;</a:t>
            </a:r>
          </a:p>
          <a:p>
            <a:pPr lvl="0"/>
            <a:r>
              <a:rPr lang="ru-RU" dirty="0" smtClean="0"/>
              <a:t>между значительным влиянием игровых компьютерных программ на развитие детей дошкольного возраста и содержательным наполнением данных программ, не всегда соответствующих основным линиям развития детей, не всегда подкрепленных теоретическими исследованиями, и не имеющими достаточного экспериментального обоснования;</a:t>
            </a:r>
          </a:p>
          <a:p>
            <a:pPr lvl="0"/>
            <a:r>
              <a:rPr lang="ru-RU" dirty="0" smtClean="0"/>
              <a:t>между потребностью детей дошкольного возраста включаться в информационную среду и недостаточной компетентностью взрослых в вопросах сопровождения детей в информационной среде.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Методика и методы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1) анкета </a:t>
            </a:r>
            <a:r>
              <a:rPr lang="ru-RU" dirty="0" smtClean="0"/>
              <a:t>для педагогов, касающаяся использования ИКТ в образовательном процессе ДОО, их отношения к ИКТ, а также об имеющихся ресурсах в детском </a:t>
            </a:r>
            <a:r>
              <a:rPr lang="ru-RU" dirty="0" smtClean="0"/>
              <a:t>саду;</a:t>
            </a:r>
          </a:p>
          <a:p>
            <a:pPr lvl="0">
              <a:buNone/>
            </a:pPr>
            <a:r>
              <a:rPr lang="ru-RU" dirty="0" smtClean="0"/>
              <a:t>2) </a:t>
            </a:r>
            <a:r>
              <a:rPr lang="ru-RU" dirty="0" smtClean="0"/>
              <a:t>беседа с детьми, основные вопросы которой касались изучения опыта владения и использования цифровых устройств для выполнения различных задач.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3200" dirty="0" smtClean="0"/>
              <a:t>Использование ИКТ молодыми педагогами (не старше 35 лет)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Включенность родителей в процесс освоения детьми ИКТ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Навыки работы с цифровыми устройствами детей 6-7 лет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Включенность родителя в совместное использование 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dirty="0" smtClean="0"/>
              <a:t>цифровых устройств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05273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500</Words>
  <Application>Microsoft Office PowerPoint</Application>
  <PresentationFormat>Экран (4:3)</PresentationFormat>
  <Paragraphs>44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Информационная грамотность современного дошкольника: сущность и перспективы развития</vt:lpstr>
      <vt:lpstr>Слайд 2</vt:lpstr>
      <vt:lpstr>Противоречия</vt:lpstr>
      <vt:lpstr>Методика и методы исследования</vt:lpstr>
      <vt:lpstr>Использование ИКТ молодыми педагогами (не старше 35 лет)</vt:lpstr>
      <vt:lpstr>Включенность родителей в процесс освоения детьми ИКТ </vt:lpstr>
      <vt:lpstr>Навыки работы с цифровыми устройствами детей 6-7 лет</vt:lpstr>
      <vt:lpstr>Включенность родителя в совместное использование  цифровых устройств </vt:lpstr>
      <vt:lpstr> </vt:lpstr>
      <vt:lpstr>Что мы хотим?</vt:lpstr>
      <vt:lpstr>Как?</vt:lpstr>
      <vt:lpstr>Почему это важно?</vt:lpstr>
      <vt:lpstr>Закономерности</vt:lpstr>
      <vt:lpstr>Закономерности</vt:lpstr>
      <vt:lpstr>Закономерности</vt:lpstr>
      <vt:lpstr>Закономерности</vt:lpstr>
      <vt:lpstr>Информационная грамотность дошкольника - 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Информационная грамотность современного дошкольника: перспективы развития</dc:title>
  <dc:creator>HOME</dc:creator>
  <cp:lastModifiedBy>HOME</cp:lastModifiedBy>
  <cp:revision>11</cp:revision>
  <dcterms:created xsi:type="dcterms:W3CDTF">2018-12-10T18:27:33Z</dcterms:created>
  <dcterms:modified xsi:type="dcterms:W3CDTF">2018-12-10T20:04:51Z</dcterms:modified>
</cp:coreProperties>
</file>