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4" r:id="rId4"/>
    <p:sldId id="258" r:id="rId5"/>
    <p:sldId id="262" r:id="rId6"/>
    <p:sldId id="263" r:id="rId7"/>
    <p:sldId id="259" r:id="rId8"/>
    <p:sldId id="266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5-7 лет</c:v>
                </c:pt>
              </c:strCache>
            </c:strRef>
          </c:tx>
          <c:dLbls>
            <c:delete val="1"/>
          </c:dLbls>
          <c:cat>
            <c:strRef>
              <c:f>'Лист1'!$A$2:$A$5</c:f>
              <c:strCache>
                <c:ptCount val="4"/>
                <c:pt idx="0">
                  <c:v>Телевизор</c:v>
                </c:pt>
                <c:pt idx="1">
                  <c:v>Семейный, домашний компьютер</c:v>
                </c:pt>
                <c:pt idx="2">
                  <c:v>Планшет</c:v>
                </c:pt>
                <c:pt idx="3">
                  <c:v>Смартфон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54</c:v>
                </c:pt>
                <c:pt idx="1">
                  <c:v>21</c:v>
                </c:pt>
                <c:pt idx="2">
                  <c:v>40</c:v>
                </c:pt>
                <c:pt idx="3">
                  <c:v>38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3-5 лет</c:v>
                </c:pt>
              </c:strCache>
            </c:strRef>
          </c:tx>
          <c:dLbls>
            <c:delete val="1"/>
          </c:dLbls>
          <c:cat>
            <c:strRef>
              <c:f>'Лист1'!$A$2:$A$5</c:f>
              <c:strCache>
                <c:ptCount val="4"/>
                <c:pt idx="0">
                  <c:v>Телевизор</c:v>
                </c:pt>
                <c:pt idx="1">
                  <c:v>Семейный, домашний компьютер</c:v>
                </c:pt>
                <c:pt idx="2">
                  <c:v>Планшет</c:v>
                </c:pt>
                <c:pt idx="3">
                  <c:v>Смартфон</c:v>
                </c:pt>
              </c:strCache>
            </c:strRef>
          </c:cat>
          <c:val>
            <c:numRef>
              <c:f>'Лист1'!$C$2:$C$5</c:f>
              <c:numCache>
                <c:formatCode>General</c:formatCode>
                <c:ptCount val="4"/>
                <c:pt idx="0">
                  <c:v>72</c:v>
                </c:pt>
                <c:pt idx="1">
                  <c:v>15</c:v>
                </c:pt>
                <c:pt idx="2">
                  <c:v>24</c:v>
                </c:pt>
                <c:pt idx="3">
                  <c:v>26</c:v>
                </c:pt>
              </c:numCache>
            </c:numRef>
          </c:val>
        </c:ser>
        <c:dLbls>
          <c:showVal val="1"/>
        </c:dLbls>
        <c:gapWidth val="75"/>
        <c:axId val="55023104"/>
        <c:axId val="55024640"/>
      </c:barChart>
      <c:catAx>
        <c:axId val="55023104"/>
        <c:scaling>
          <c:orientation val="minMax"/>
        </c:scaling>
        <c:axPos val="l"/>
        <c:majorTickMark val="none"/>
        <c:tickLblPos val="nextTo"/>
        <c:crossAx val="55024640"/>
        <c:crosses val="autoZero"/>
        <c:auto val="1"/>
        <c:lblAlgn val="ctr"/>
        <c:lblOffset val="100"/>
      </c:catAx>
      <c:valAx>
        <c:axId val="55024640"/>
        <c:scaling>
          <c:orientation val="minMax"/>
          <c:min val="0"/>
        </c:scaling>
        <c:axPos val="b"/>
        <c:majorGridlines/>
        <c:numFmt formatCode="General" sourceLinked="0"/>
        <c:majorTickMark val="none"/>
        <c:tickLblPos val="nextTo"/>
        <c:crossAx val="550231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поиск интересной информации</c:v>
                </c:pt>
                <c:pt idx="1">
                  <c:v>скачивают, создают и размещают собственный контент</c:v>
                </c:pt>
                <c:pt idx="2">
                  <c:v>играют</c:v>
                </c:pt>
                <c:pt idx="3">
                  <c:v>общаются в социальных сетях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</c:v>
                </c:pt>
                <c:pt idx="1">
                  <c:v>0.23</c:v>
                </c:pt>
                <c:pt idx="2">
                  <c:v>0.35</c:v>
                </c:pt>
                <c:pt idx="3" formatCode="0.00%">
                  <c:v>4.4999999999999998E-2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поиск интересной информации</c:v>
                </c:pt>
                <c:pt idx="1">
                  <c:v>скачивают, создают и размещают собственный контент</c:v>
                </c:pt>
                <c:pt idx="2">
                  <c:v>играют</c:v>
                </c:pt>
                <c:pt idx="3">
                  <c:v>общаются в социальных сетях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поиск интересной информации</c:v>
                </c:pt>
                <c:pt idx="1">
                  <c:v>скачивают, создают и размещают собственный контент</c:v>
                </c:pt>
                <c:pt idx="2">
                  <c:v>играют</c:v>
                </c:pt>
                <c:pt idx="3">
                  <c:v>общаются в социальных сетях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91857280"/>
        <c:axId val="102846848"/>
      </c:barChart>
      <c:catAx>
        <c:axId val="91857280"/>
        <c:scaling>
          <c:orientation val="minMax"/>
        </c:scaling>
        <c:axPos val="b"/>
        <c:tickLblPos val="nextTo"/>
        <c:crossAx val="102846848"/>
        <c:crossesAt val="0"/>
        <c:auto val="1"/>
        <c:lblAlgn val="ctr"/>
        <c:lblOffset val="100"/>
      </c:catAx>
      <c:valAx>
        <c:axId val="102846848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9185728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F1D8-5477-4FA7-8ABD-393950B920D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56C6F-2000-4635-8823-516A3611A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45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56C6F-2000-4635-8823-516A3611A9D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366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40234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75440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42769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7493787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54372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26686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92358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85834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6034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44812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1881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518136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3448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3527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30945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955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9458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8CDA-6ADA-4AB1-A103-DA4E233B3349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D5409-7001-42A3-8AD9-656C0E005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570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>
    <p:fad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802656"/>
          </a:xfrm>
        </p:spPr>
        <p:txBody>
          <a:bodyPr>
            <a:normAutofit/>
          </a:bodyPr>
          <a:lstStyle/>
          <a:p>
            <a:r>
              <a:rPr lang="ru-RU" dirty="0" smtClean="0"/>
              <a:t>Цифровое детство: </a:t>
            </a:r>
            <a:br>
              <a:rPr lang="ru-RU" dirty="0" smtClean="0"/>
            </a:br>
            <a:r>
              <a:rPr lang="ru-RU" sz="4000" dirty="0" smtClean="0"/>
              <a:t>как дошкольники осваивают </a:t>
            </a:r>
            <a:br>
              <a:rPr lang="ru-RU" sz="4000" dirty="0" smtClean="0"/>
            </a:br>
            <a:r>
              <a:rPr lang="ru-RU" sz="4000" dirty="0" smtClean="0"/>
              <a:t>цифровую среду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5269" y="3890512"/>
            <a:ext cx="9001462" cy="213072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err="1" smtClean="0"/>
              <a:t>Батенова</a:t>
            </a:r>
            <a:r>
              <a:rPr lang="ru-RU" b="1" dirty="0" smtClean="0"/>
              <a:t> Юлия Валерьевна</a:t>
            </a:r>
          </a:p>
          <a:p>
            <a:r>
              <a:rPr lang="ru-RU" dirty="0" smtClean="0"/>
              <a:t>кандидат психологических наук, доцент </a:t>
            </a:r>
          </a:p>
          <a:p>
            <a:r>
              <a:rPr lang="ru-RU" dirty="0" smtClean="0"/>
              <a:t>кафедры Педагогики и психологии детства </a:t>
            </a:r>
            <a:r>
              <a:rPr lang="ru-RU" dirty="0" err="1" smtClean="0"/>
              <a:t>ЮУрГГПУ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3042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что родителям?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3795" y="1587259"/>
            <a:ext cx="10353762" cy="4666891"/>
          </a:xfrm>
        </p:spPr>
        <p:txBody>
          <a:bodyPr>
            <a:normAutofit/>
          </a:bodyPr>
          <a:lstStyle/>
          <a:p>
            <a:r>
              <a:rPr lang="ru-RU" dirty="0" smtClean="0"/>
              <a:t>Договаривайтесь о </a:t>
            </a:r>
            <a:r>
              <a:rPr lang="ru-RU" dirty="0" smtClean="0"/>
              <a:t>расписании (временной режим) и обязательно соблюдайте его.</a:t>
            </a:r>
            <a:endParaRPr lang="ru-RU" dirty="0" smtClean="0"/>
          </a:p>
          <a:p>
            <a:r>
              <a:rPr lang="ru-RU" dirty="0" smtClean="0"/>
              <a:t>«Включайтесь» в процесс.</a:t>
            </a:r>
          </a:p>
          <a:p>
            <a:r>
              <a:rPr lang="ru-RU" dirty="0" smtClean="0"/>
              <a:t>Обсуждайте </a:t>
            </a:r>
            <a:r>
              <a:rPr lang="ru-RU" dirty="0" smtClean="0"/>
              <a:t>каждый сеанс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Избавляйтесь от тревожности, повышая вместе с детьми свою осведомленность в использовании </a:t>
            </a:r>
            <a:r>
              <a:rPr lang="ru-RU" dirty="0" err="1" smtClean="0"/>
              <a:t>гаджетов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 И самое главное: в цифровом пространстве </a:t>
            </a:r>
          </a:p>
          <a:p>
            <a:pPr algn="r">
              <a:buNone/>
            </a:pPr>
            <a:r>
              <a:rPr lang="ru-RU" dirty="0" smtClean="0"/>
              <a:t>существует огромный потенциал для </a:t>
            </a:r>
          </a:p>
          <a:p>
            <a:pPr algn="r">
              <a:buNone/>
            </a:pPr>
            <a:r>
              <a:rPr lang="ru-RU" dirty="0" smtClean="0"/>
              <a:t>детско</a:t>
            </a:r>
            <a:r>
              <a:rPr lang="ru-RU" dirty="0" smtClean="0"/>
              <a:t>-родительского взаимодействия </a:t>
            </a:r>
            <a:r>
              <a:rPr lang="ru-RU" dirty="0" smtClean="0">
                <a:sym typeface="Symbol"/>
              </a:rPr>
              <a:t> используйте его.</a:t>
            </a:r>
            <a:endParaRPr lang="ru-RU" dirty="0"/>
          </a:p>
        </p:txBody>
      </p:sp>
      <p:pic>
        <p:nvPicPr>
          <p:cNvPr id="2052" name="Picture 4" descr="C:\Users\HOME\Desktop\вни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8930" y="3815127"/>
            <a:ext cx="749779" cy="11124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39638"/>
          </a:xfrm>
        </p:spPr>
        <p:txBody>
          <a:bodyPr/>
          <a:lstStyle/>
          <a:p>
            <a:r>
              <a:rPr lang="ru-RU" b="0" dirty="0" err="1" smtClean="0">
                <a:effectLst/>
                <a:cs typeface="Arial" pitchFamily="34" charset="0"/>
              </a:rPr>
              <a:t>Медийный</a:t>
            </a:r>
            <a:r>
              <a:rPr lang="ru-RU" b="0" dirty="0" smtClean="0">
                <a:effectLst/>
                <a:cs typeface="Arial" pitchFamily="34" charset="0"/>
              </a:rPr>
              <a:t> досуг детей до 7 лет</a:t>
            </a:r>
            <a:endParaRPr lang="ru-RU" b="0" dirty="0">
              <a:effectLst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25087" y="1483743"/>
            <a:ext cx="4642470" cy="4307457"/>
          </a:xfrm>
        </p:spPr>
        <p:txBody>
          <a:bodyPr/>
          <a:lstStyle/>
          <a:p>
            <a:r>
              <a:rPr lang="ru-RU" dirty="0" smtClean="0"/>
              <a:t>Дети этого возраста – самая «</a:t>
            </a:r>
            <a:r>
              <a:rPr lang="ru-RU" dirty="0" err="1" smtClean="0"/>
              <a:t>медийная</a:t>
            </a:r>
            <a:r>
              <a:rPr lang="ru-RU" dirty="0" smtClean="0"/>
              <a:t>» часть российского общества, значительно опережающая по потреблению </a:t>
            </a:r>
            <a:r>
              <a:rPr lang="ru-RU" dirty="0" err="1" smtClean="0"/>
              <a:t>медиа-продукции</a:t>
            </a:r>
            <a:r>
              <a:rPr lang="ru-RU" dirty="0" smtClean="0"/>
              <a:t> подростков и молодежь.</a:t>
            </a:r>
          </a:p>
          <a:p>
            <a:r>
              <a:rPr lang="ru-RU" dirty="0" smtClean="0"/>
              <a:t>Вопреки стереотипу, дети являются потребителями самых разных типов </a:t>
            </a:r>
            <a:r>
              <a:rPr lang="ru-RU" dirty="0" err="1" smtClean="0"/>
              <a:t>контента</a:t>
            </a:r>
            <a:r>
              <a:rPr lang="ru-RU" dirty="0" smtClean="0"/>
              <a:t>: видео-, печатный, музыкальный и игровой.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52090" y="1595885"/>
          <a:ext cx="5595668" cy="395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913795" y="2088320"/>
            <a:ext cx="5106004" cy="43987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1400" b="1" dirty="0" smtClean="0"/>
              <a:t>Рисунок </a:t>
            </a:r>
            <a:r>
              <a:rPr lang="ru-RU" sz="1400" b="1" dirty="0" smtClean="0"/>
              <a:t>1. Какие типы цифровых устройств используют дошкольники?</a:t>
            </a:r>
            <a:endParaRPr lang="ru-RU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74143"/>
          </a:xfrm>
        </p:spPr>
        <p:txBody>
          <a:bodyPr/>
          <a:lstStyle/>
          <a:p>
            <a:r>
              <a:rPr lang="ru-RU" b="0" dirty="0" err="1" smtClean="0">
                <a:effectLst/>
                <a:cs typeface="Arial" pitchFamily="34" charset="0"/>
              </a:rPr>
              <a:t>Медийный</a:t>
            </a:r>
            <a:r>
              <a:rPr lang="ru-RU" b="0" dirty="0" smtClean="0">
                <a:effectLst/>
                <a:cs typeface="Arial" pitchFamily="34" charset="0"/>
              </a:rPr>
              <a:t> досуг детей до 7 лет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96023" y="2088319"/>
            <a:ext cx="4271534" cy="37028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Рисунок 2. Виды активности в интернете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14400" y="1854679"/>
          <a:ext cx="5615796" cy="3936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3795" y="810883"/>
            <a:ext cx="5106004" cy="5296619"/>
          </a:xfrm>
        </p:spPr>
        <p:txBody>
          <a:bodyPr/>
          <a:lstStyle/>
          <a:p>
            <a:r>
              <a:rPr lang="ru-RU" i="1" dirty="0" smtClean="0"/>
              <a:t>Результаты наших опросов показали, что около 75% российских дошкольников ежедневно проводят все свое свободное время у экрана или монитора (утром, вечером и в выходные дни). Это, безусловно, облегчает жизнь родителям и воспитателям. Но вот нужно ли это ребенку?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C:\Users\HOME\Desktop\Для ДС 165\Vliyanie-teleprostranstva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355" y="894076"/>
            <a:ext cx="2934224" cy="322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55079" y="4727273"/>
            <a:ext cx="65905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u="sng" dirty="0" smtClean="0"/>
              <a:t>Родителям важно запомнить простое правило: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до 3 лет никакого компьютера;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до 6 лет никакого интернета и социальных сетей;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18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 сном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590378" y="941007"/>
            <a:ext cx="4879199" cy="823912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913795" y="1457864"/>
            <a:ext cx="5107208" cy="4333336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Дети 3-7 лет традиционно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60% смотрят мультфильмы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24% играют в игрушки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21% играют на планшете/телефоне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358871" y="932381"/>
            <a:ext cx="4865554" cy="8239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HOME\Desktop\тв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 t="37575"/>
          <a:stretch>
            <a:fillRect/>
          </a:stretch>
        </p:blipFill>
        <p:spPr bwMode="auto">
          <a:xfrm>
            <a:off x="8290345" y="2708694"/>
            <a:ext cx="1704975" cy="1676759"/>
          </a:xfrm>
          <a:prstGeom prst="rect">
            <a:avLst/>
          </a:prstGeom>
          <a:noFill/>
        </p:spPr>
      </p:pic>
      <p:pic>
        <p:nvPicPr>
          <p:cNvPr id="1030" name="Picture 6" descr="C:\Users\HOME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 l="5650" t="31936" r="5760" b="9666"/>
          <a:stretch>
            <a:fillRect/>
          </a:stretch>
        </p:blipFill>
        <p:spPr bwMode="auto">
          <a:xfrm>
            <a:off x="7306573" y="4304582"/>
            <a:ext cx="3631721" cy="1593097"/>
          </a:xfrm>
          <a:prstGeom prst="rect">
            <a:avLst/>
          </a:prstGeom>
          <a:noFill/>
        </p:spPr>
      </p:pic>
      <p:pic>
        <p:nvPicPr>
          <p:cNvPr id="14" name="Picture 5" descr="C:\Users\HOME\Desktop\игрушка.jpg"/>
          <p:cNvPicPr>
            <a:picLocks noChangeAspect="1" noChangeArrowheads="1"/>
          </p:cNvPicPr>
          <p:nvPr/>
        </p:nvPicPr>
        <p:blipFill>
          <a:blip r:embed="rId4" cstate="print"/>
          <a:srcRect l="15081" t="19746" r="11464" b="24431"/>
          <a:stretch>
            <a:fillRect/>
          </a:stretch>
        </p:blipFill>
        <p:spPr bwMode="auto">
          <a:xfrm>
            <a:off x="6650967" y="3554083"/>
            <a:ext cx="1518249" cy="1233577"/>
          </a:xfrm>
          <a:prstGeom prst="rect">
            <a:avLst/>
          </a:prstGeom>
          <a:noFill/>
        </p:spPr>
      </p:pic>
      <p:pic>
        <p:nvPicPr>
          <p:cNvPr id="15" name="Picture 4" descr="C:\Users\HOME\Desktop\т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18785" y="3388744"/>
            <a:ext cx="1482755" cy="14827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296837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Оценка изменений в жизни ребенка в случае отсутствия цифровых устройств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4551" y="1812275"/>
            <a:ext cx="4879199" cy="559989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Мнение родителей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18905" y="2662066"/>
            <a:ext cx="4641616" cy="35317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Более </a:t>
            </a:r>
            <a:r>
              <a:rPr lang="ru-RU" dirty="0" smtClean="0"/>
              <a:t>90% респондентов данной </a:t>
            </a:r>
            <a:r>
              <a:rPr lang="ru-RU" dirty="0" smtClean="0"/>
              <a:t>группы считает</a:t>
            </a:r>
            <a:r>
              <a:rPr lang="ru-RU" dirty="0" smtClean="0"/>
              <a:t>, что отсутствие цифровых устройств никак не повлияет на </a:t>
            </a:r>
            <a:r>
              <a:rPr lang="ru-RU" dirty="0" smtClean="0"/>
              <a:t>ребенка</a:t>
            </a:r>
          </a:p>
          <a:p>
            <a:r>
              <a:rPr lang="ru-RU" dirty="0" smtClean="0"/>
              <a:t>ничего </a:t>
            </a:r>
            <a:r>
              <a:rPr lang="ru-RU" dirty="0" smtClean="0"/>
              <a:t>бы не изменилось – </a:t>
            </a:r>
            <a:r>
              <a:rPr lang="ru-RU" dirty="0" smtClean="0"/>
              <a:t>91,9% пострадала </a:t>
            </a:r>
            <a:r>
              <a:rPr lang="ru-RU" dirty="0" smtClean="0"/>
              <a:t>бы его (её) самооценка </a:t>
            </a:r>
            <a:r>
              <a:rPr lang="ru-RU" dirty="0" smtClean="0"/>
              <a:t>– 2,7%</a:t>
            </a:r>
          </a:p>
          <a:p>
            <a:r>
              <a:rPr lang="ru-RU" dirty="0" smtClean="0"/>
              <a:t>он</a:t>
            </a:r>
            <a:r>
              <a:rPr lang="ru-RU" dirty="0" smtClean="0"/>
              <a:t>(-а) был(-а) бы менее эрудирован(-а) и меньше знал(-а) – </a:t>
            </a:r>
            <a:r>
              <a:rPr lang="ru-RU" dirty="0" smtClean="0"/>
              <a:t>2,7%</a:t>
            </a:r>
          </a:p>
          <a:p>
            <a:r>
              <a:rPr lang="ru-RU" dirty="0" smtClean="0"/>
              <a:t>он</a:t>
            </a:r>
            <a:r>
              <a:rPr lang="ru-RU" dirty="0" smtClean="0"/>
              <a:t>(-а) стал(-а) бы отставать в развитии – </a:t>
            </a:r>
            <a:r>
              <a:rPr lang="ru-RU" dirty="0" smtClean="0"/>
              <a:t> </a:t>
            </a:r>
            <a:r>
              <a:rPr lang="ru-RU" dirty="0" smtClean="0"/>
              <a:t>2,7</a:t>
            </a:r>
            <a:r>
              <a:rPr lang="ru-RU" dirty="0" smtClean="0"/>
              <a:t>%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76124" y="1855407"/>
            <a:ext cx="4865554" cy="542737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Мнение детей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624424" y="2622429"/>
            <a:ext cx="6185138" cy="384738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Вопрос для детей был представлен </a:t>
            </a:r>
            <a:r>
              <a:rPr lang="ru-RU" dirty="0" smtClean="0"/>
              <a:t>в форме незаконченного предложения: «Если бы в твоей жизни не было компьютера и интернета, то…». </a:t>
            </a:r>
            <a:endParaRPr lang="ru-RU" dirty="0" smtClean="0"/>
          </a:p>
          <a:p>
            <a:r>
              <a:rPr lang="ru-RU" dirty="0" smtClean="0"/>
              <a:t>15</a:t>
            </a:r>
            <a:r>
              <a:rPr lang="ru-RU" dirty="0" smtClean="0"/>
              <a:t>% ответили, что они бы купили другой компьютер или взяли бы телефон (т.е. замена устройства).  </a:t>
            </a:r>
            <a:endParaRPr lang="ru-RU" dirty="0" smtClean="0"/>
          </a:p>
          <a:p>
            <a:r>
              <a:rPr lang="ru-RU" dirty="0" smtClean="0"/>
              <a:t>56</a:t>
            </a:r>
            <a:r>
              <a:rPr lang="ru-RU" dirty="0" smtClean="0"/>
              <a:t>% ответили, что они больше бы гуляли, играли в другие игрушки, смотрели телевизор (напомним, что телевизор занимает большую часть времени у дошкольников), рисовали, катались бы на велосипеде, ходили бы в секцию, собирал бы </a:t>
            </a:r>
            <a:r>
              <a:rPr lang="ru-RU" dirty="0" err="1" smtClean="0"/>
              <a:t>легоконструктор</a:t>
            </a:r>
            <a:r>
              <a:rPr lang="ru-RU" dirty="0" smtClean="0"/>
              <a:t> (т.е. замена видов деятельности). </a:t>
            </a:r>
            <a:endParaRPr lang="ru-RU" dirty="0" smtClean="0"/>
          </a:p>
          <a:p>
            <a:r>
              <a:rPr lang="ru-RU" dirty="0" smtClean="0"/>
              <a:t>8,5</a:t>
            </a:r>
            <a:r>
              <a:rPr lang="ru-RU" dirty="0" smtClean="0"/>
              <a:t>% ответили, что ничего бы не изменилось. </a:t>
            </a:r>
            <a:endParaRPr lang="ru-RU" dirty="0" smtClean="0"/>
          </a:p>
          <a:p>
            <a:r>
              <a:rPr lang="ru-RU" dirty="0" smtClean="0"/>
              <a:t>2,5</a:t>
            </a:r>
            <a:r>
              <a:rPr lang="ru-RU" dirty="0" smtClean="0"/>
              <a:t>% испытуемых ответили «я бы умер», «я бы не смог жить»;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 smtClean="0"/>
              <a:t>% «было бы очень скучно», «я бы плакала».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Игра: Компьютерная или традиционная?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804" y="1475117"/>
            <a:ext cx="4879199" cy="983411"/>
          </a:xfrm>
        </p:spPr>
        <p:txBody>
          <a:bodyPr/>
          <a:lstStyle/>
          <a:p>
            <a:r>
              <a:rPr lang="ru-RU" dirty="0" smtClean="0"/>
              <a:t>компьютерная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9947" y="2912232"/>
            <a:ext cx="5581056" cy="28789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трансформация </a:t>
            </a:r>
            <a:r>
              <a:rPr lang="ru-RU" dirty="0" smtClean="0"/>
              <a:t>эмоционального компонента общения</a:t>
            </a:r>
          </a:p>
          <a:p>
            <a:r>
              <a:rPr lang="ru-RU" dirty="0" smtClean="0"/>
              <a:t>общение протекает в условиях отсутствия невербальной </a:t>
            </a:r>
            <a:r>
              <a:rPr lang="ru-RU" dirty="0" smtClean="0"/>
              <a:t>коммуникации</a:t>
            </a:r>
          </a:p>
          <a:p>
            <a:r>
              <a:rPr lang="ru-RU" dirty="0" smtClean="0"/>
              <a:t>конкретная, жестко организованная среда, предполагающая стереотипность (</a:t>
            </a:r>
            <a:r>
              <a:rPr lang="ru-RU" dirty="0" err="1" smtClean="0"/>
              <a:t>заданность</a:t>
            </a:r>
            <a:r>
              <a:rPr lang="ru-RU" dirty="0" smtClean="0"/>
              <a:t> программой) и повторяемость действий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0630" y="1613867"/>
            <a:ext cx="4865554" cy="823912"/>
          </a:xfrm>
        </p:spPr>
        <p:txBody>
          <a:bodyPr/>
          <a:lstStyle/>
          <a:p>
            <a:pPr algn="r"/>
            <a:r>
              <a:rPr lang="ru-RU" dirty="0" smtClean="0"/>
              <a:t>традиционная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663242" cy="2878968"/>
          </a:xfrm>
        </p:spPr>
        <p:txBody>
          <a:bodyPr/>
          <a:lstStyle/>
          <a:p>
            <a:r>
              <a:rPr lang="ru-RU" dirty="0" smtClean="0"/>
              <a:t>главным средством игры является ролевая речь – присущие роли высказывания с интонированием и эмоциональной </a:t>
            </a:r>
            <a:r>
              <a:rPr lang="ru-RU" dirty="0" smtClean="0"/>
              <a:t>окраской;</a:t>
            </a:r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полифункционального предметного материала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Игра: Компьютерная или традиционная?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2"/>
          </p:nvPr>
        </p:nvSpPr>
        <p:spPr>
          <a:xfrm>
            <a:off x="5270740" y="1854679"/>
            <a:ext cx="5996817" cy="428732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«+» </a:t>
            </a:r>
            <a:r>
              <a:rPr lang="ru-RU" dirty="0" smtClean="0">
                <a:solidFill>
                  <a:srgbClr val="FFC000"/>
                </a:solidFill>
              </a:rPr>
              <a:t>компьютерной </a:t>
            </a:r>
            <a:r>
              <a:rPr lang="ru-RU" dirty="0" smtClean="0">
                <a:solidFill>
                  <a:srgbClr val="FFC000"/>
                </a:solidFill>
              </a:rPr>
              <a:t>игры</a:t>
            </a:r>
          </a:p>
          <a:p>
            <a:pPr algn="just"/>
            <a:r>
              <a:rPr lang="ru-RU" dirty="0" smtClean="0"/>
              <a:t>Развивает внимание (устойчивость, переключаемость);</a:t>
            </a:r>
          </a:p>
          <a:p>
            <a:pPr algn="just"/>
            <a:r>
              <a:rPr lang="ru-RU" dirty="0" smtClean="0"/>
              <a:t>Формируются механизмы пространственного удержания информации, зрительная память;</a:t>
            </a:r>
          </a:p>
          <a:p>
            <a:pPr algn="just"/>
            <a:r>
              <a:rPr lang="ru-RU" dirty="0" smtClean="0"/>
              <a:t>Формируется практическое мышление (в противовес теоретическому)</a:t>
            </a:r>
          </a:p>
          <a:p>
            <a:pPr algn="just"/>
            <a:r>
              <a:rPr lang="ru-RU" dirty="0" smtClean="0"/>
              <a:t>Многозадачность</a:t>
            </a:r>
            <a:endParaRPr lang="ru-RU" dirty="0" smtClean="0"/>
          </a:p>
          <a:p>
            <a:pPr algn="just"/>
            <a:r>
              <a:rPr lang="ru-RU" dirty="0" smtClean="0"/>
              <a:t>Помогают не бояться допускать ошибки</a:t>
            </a:r>
          </a:p>
          <a:p>
            <a:pPr algn="just"/>
            <a:r>
              <a:rPr lang="ru-RU" dirty="0" smtClean="0"/>
              <a:t>Помогают принимать самостоятельные решения</a:t>
            </a:r>
          </a:p>
          <a:p>
            <a:pPr algn="just"/>
            <a:r>
              <a:rPr lang="ru-RU" dirty="0" smtClean="0"/>
              <a:t>Увеличивают возможности самореализации.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HOME\Desktop\взаимоде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76113"/>
            <a:ext cx="4010620" cy="26498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Игра: Компьютерная или традиционная?</a:t>
            </a:r>
            <a:endParaRPr lang="ru-RU" dirty="0"/>
          </a:p>
        </p:txBody>
      </p:sp>
      <p:pic>
        <p:nvPicPr>
          <p:cNvPr id="9" name="Содержимое 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8449" y="2442178"/>
            <a:ext cx="6501397" cy="305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HOME\Desktop\вопр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470" y="2741673"/>
            <a:ext cx="1895475" cy="2409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320</TotalTime>
  <Words>568</Words>
  <Application>Microsoft Office PowerPoint</Application>
  <PresentationFormat>Произвольный</PresentationFormat>
  <Paragraphs>76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Damask</vt:lpstr>
      <vt:lpstr>Цифровое детство:  как дошкольники осваивают  цифровую среду</vt:lpstr>
      <vt:lpstr>Медийный досуг детей до 7 лет</vt:lpstr>
      <vt:lpstr>Медийный досуг детей до 7 лет</vt:lpstr>
      <vt:lpstr>Слайд 4</vt:lpstr>
      <vt:lpstr>Перед сном </vt:lpstr>
      <vt:lpstr>Оценка изменений в жизни ребенка в случае отсутствия цифровых устройств</vt:lpstr>
      <vt:lpstr>Игра: Компьютерная или традиционная?</vt:lpstr>
      <vt:lpstr>Игра: Компьютерная или традиционная?</vt:lpstr>
      <vt:lpstr>Игра: Компьютерная или традиционная?</vt:lpstr>
      <vt:lpstr>А что родителям?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Роскошь человеческого общения</dc:title>
  <dc:creator>HOME</dc:creator>
  <cp:lastModifiedBy>HOME</cp:lastModifiedBy>
  <cp:revision>34</cp:revision>
  <dcterms:created xsi:type="dcterms:W3CDTF">2018-10-14T10:37:43Z</dcterms:created>
  <dcterms:modified xsi:type="dcterms:W3CDTF">2019-02-11T16:35:10Z</dcterms:modified>
</cp:coreProperties>
</file>