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5" r:id="rId6"/>
    <p:sldId id="267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025-BBC8-471E-A10D-F750CBB9593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C1CE-A697-4874-826E-6B6579391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9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025-BBC8-471E-A10D-F750CBB9593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C1CE-A697-4874-826E-6B6579391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63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025-BBC8-471E-A10D-F750CBB9593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C1CE-A697-4874-826E-6B6579391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8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025-BBC8-471E-A10D-F750CBB9593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C1CE-A697-4874-826E-6B6579391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025-BBC8-471E-A10D-F750CBB9593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C1CE-A697-4874-826E-6B6579391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2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025-BBC8-471E-A10D-F750CBB9593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C1CE-A697-4874-826E-6B6579391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3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025-BBC8-471E-A10D-F750CBB9593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C1CE-A697-4874-826E-6B6579391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4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025-BBC8-471E-A10D-F750CBB9593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C1CE-A697-4874-826E-6B6579391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7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025-BBC8-471E-A10D-F750CBB9593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C1CE-A697-4874-826E-6B6579391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1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025-BBC8-471E-A10D-F750CBB9593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C1CE-A697-4874-826E-6B6579391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8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025-BBC8-471E-A10D-F750CBB9593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C1CE-A697-4874-826E-6B6579391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2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F025-BBC8-471E-A10D-F750CBB9593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3C1CE-A697-4874-826E-6B6579391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3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2" y="2396825"/>
            <a:ext cx="2217953" cy="2328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046" y="2573937"/>
            <a:ext cx="1957844" cy="19746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8348" y="515155"/>
            <a:ext cx="7340959" cy="434018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Общие этапы </a:t>
            </a:r>
            <a:r>
              <a:rPr lang="ru-RU" sz="4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обучения языку специальности. Обучение </a:t>
            </a:r>
            <a:r>
              <a:rPr lang="ru-RU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языку специальности </a:t>
            </a:r>
            <a:r>
              <a:rPr lang="ru-RU" sz="4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группе иностранных </a:t>
            </a:r>
            <a:r>
              <a:rPr lang="ru-RU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слушателей с разным уровнем владения </a:t>
            </a:r>
            <a:r>
              <a:rPr lang="ru-RU" sz="4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русским языком.</a:t>
            </a:r>
            <a:endParaRPr lang="ru-RU" sz="4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528" y="5021890"/>
            <a:ext cx="9144000" cy="1266177"/>
          </a:xfrm>
        </p:spPr>
        <p:txBody>
          <a:bodyPr/>
          <a:lstStyle/>
          <a:p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Докладчик: преподаватель кафедры русского языка как иностранного историко-филологического факультета </a:t>
            </a:r>
            <a:b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ФГБОУ ВО «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ЧелГУ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Нургалеева Д.В.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321" y="489397"/>
            <a:ext cx="10515600" cy="140379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Занятие по языку специальности начинается со знакомства с грамматической формой или грамматической конструкцией не на материале профиля с последовательным к нему переходом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26332"/>
              </p:ext>
            </p:extLst>
          </p:nvPr>
        </p:nvGraphicFramePr>
        <p:xfrm>
          <a:off x="4327838" y="2191125"/>
          <a:ext cx="3129566" cy="280416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409303"/>
                <a:gridCol w="1720263"/>
              </a:tblGrid>
              <a:tr h="666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он</a:t>
                      </a:r>
                      <a:endParaRPr lang="ru-RU" sz="40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ра́вен</a:t>
                      </a:r>
                      <a:endParaRPr lang="ru-RU" sz="40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66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она</a:t>
                      </a:r>
                      <a:endParaRPr lang="ru-RU" sz="40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равна́</a:t>
                      </a:r>
                      <a:endParaRPr lang="ru-RU" sz="40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66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оно</a:t>
                      </a:r>
                      <a:endParaRPr lang="ru-RU" sz="4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равно́</a:t>
                      </a:r>
                      <a:endParaRPr lang="ru-RU" sz="40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66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они</a:t>
                      </a:r>
                      <a:endParaRPr lang="ru-RU" sz="40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равны́</a:t>
                      </a:r>
                      <a:endParaRPr lang="ru-RU" sz="40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30" y="2241044"/>
            <a:ext cx="2221606" cy="2221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0" y="2416758"/>
            <a:ext cx="2338293" cy="18701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18" y="5306095"/>
            <a:ext cx="2082005" cy="138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2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079" y="43470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3. На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уроках языка специальности предлагаются синтаксические конструкции, синонимичные изученным на уроках русского языка, но принадлежащие к научному стилю речи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69500"/>
              </p:ext>
            </p:extLst>
          </p:nvPr>
        </p:nvGraphicFramePr>
        <p:xfrm>
          <a:off x="682580" y="2455828"/>
          <a:ext cx="10908405" cy="308097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453618"/>
                <a:gridCol w="5454787"/>
              </a:tblGrid>
              <a:tr h="55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Если… , то … </a:t>
                      </a:r>
                      <a:r>
                        <a:rPr lang="ru-RU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. </a:t>
                      </a:r>
                      <a:endParaRPr lang="ru-RU" sz="2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При __________ (падеж 6: при чём?) </a:t>
                      </a:r>
                      <a:r>
                        <a:rPr lang="ru-RU" sz="2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… .</a:t>
                      </a:r>
                      <a:endParaRPr lang="ru-RU" sz="2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21576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Пример: </a:t>
                      </a:r>
                      <a:endParaRPr lang="ru-RU" sz="24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Если </a:t>
                      </a:r>
                      <a:r>
                        <a:rPr lang="ru-RU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ско́рость</a:t>
                      </a:r>
                      <a:r>
                        <a:rPr lang="ru-RU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движе́ния</a:t>
                      </a:r>
                      <a:r>
                        <a:rPr lang="ru-RU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не </a:t>
                      </a:r>
                      <a:r>
                        <a:rPr lang="ru-RU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изменя́ется</a:t>
                      </a:r>
                      <a:r>
                        <a:rPr lang="ru-RU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</a:t>
                      </a:r>
                      <a:r>
                        <a:rPr lang="ru-RU" sz="2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то это </a:t>
                      </a:r>
                      <a:r>
                        <a:rPr lang="ru-RU" sz="2400" u="sng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равноме́рн|ое</a:t>
                      </a:r>
                      <a:r>
                        <a:rPr lang="ru-RU" sz="2400" u="sng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400" u="sng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движе́ни|е</a:t>
                      </a:r>
                      <a:r>
                        <a:rPr lang="ru-RU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(падеж 1: что</a:t>
                      </a:r>
                      <a:r>
                        <a:rPr lang="ru-RU" sz="2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?). </a:t>
                      </a:r>
                      <a:r>
                        <a:rPr lang="ru-RU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При </a:t>
                      </a:r>
                      <a:r>
                        <a:rPr lang="ru-RU" sz="2400" u="sng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равноме́рн|ом</a:t>
                      </a:r>
                      <a:r>
                        <a:rPr lang="ru-RU" sz="2400" u="sng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400" u="sng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движе́ни|и</a:t>
                      </a:r>
                      <a:r>
                        <a:rPr lang="ru-RU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(падеж 6: при чём?) </a:t>
                      </a:r>
                      <a:r>
                        <a:rPr lang="ru-RU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ско́рость</a:t>
                      </a:r>
                      <a:r>
                        <a:rPr lang="ru-RU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движе́ния</a:t>
                      </a:r>
                      <a:r>
                        <a:rPr lang="ru-RU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не </a:t>
                      </a:r>
                      <a:r>
                        <a:rPr lang="ru-RU" sz="2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изменя́ется</a:t>
                      </a:r>
                      <a:r>
                        <a:rPr lang="ru-RU" sz="2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Если температур</a:t>
                      </a:r>
                      <a:r>
                        <a:rPr lang="en-US" sz="2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ru-RU" sz="24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а (падеж 1: что?) воды сто градусов, то вода</a:t>
                      </a:r>
                      <a:r>
                        <a:rPr lang="ru-RU" sz="2400" baseline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кипит. = При температур</a:t>
                      </a:r>
                      <a:r>
                        <a:rPr lang="en-US" sz="2400" baseline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ru-RU" sz="2400" baseline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е (падеж 6: при чём?) сто градусов вода кипит.</a:t>
                      </a:r>
                      <a:endParaRPr lang="ru-RU" sz="2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74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86" y="2121487"/>
            <a:ext cx="4210027" cy="37541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85" y="528034"/>
            <a:ext cx="10934163" cy="61303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изучении языка специальности выбор материала предполагает в том числе иллюстрацию того или иного понятия, процесса,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явления.</a:t>
            </a:r>
          </a:p>
          <a:p>
            <a:pPr marL="0" indent="0" algn="just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вещество                        молекула                                атом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48" y="2290605"/>
            <a:ext cx="2382838" cy="3415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13" y="2405060"/>
            <a:ext cx="3246452" cy="31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8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Этапы обучения языку специальности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5465"/>
            <a:ext cx="10515600" cy="493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1.знакомство и со специальными, и при необходимости с общеупотребительными лексикой, грамматикой и простейшими синтаксическими конструкциями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2.аналитическое чтение адаптированных текстов типа «определение/объяснение процесса или явления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(+ пример)»;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r>
              <a:rPr lang="ru-RU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Пример текста:</a:t>
            </a:r>
          </a:p>
          <a:p>
            <a:pPr marL="0" indent="0" algn="just">
              <a:buNone/>
            </a:pP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Моле́кула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са́мая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ма́ленькая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части́ца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вещества́. Она́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сохраня́ет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все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хими́ческие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сво́йства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вещества́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Моле́кула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нейтра́льная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части́ца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у неё нет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электри́ческого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заря́да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b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(Вещество = молекула + молекула + молекула…)  </a:t>
            </a:r>
          </a:p>
        </p:txBody>
      </p:sp>
    </p:spTree>
    <p:extLst>
      <p:ext uri="{BB962C8B-B14F-4D97-AF65-F5344CB8AC3E}">
        <p14:creationId xmlns:p14="http://schemas.microsoft.com/office/powerpoint/2010/main" val="369774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0913"/>
            <a:ext cx="10515600" cy="56360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3.словообразование 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знакомство с глаголами-связками в составе 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конструкций;</a:t>
            </a:r>
          </a:p>
          <a:p>
            <a:pPr marL="0" indent="0">
              <a:buNone/>
            </a:pPr>
            <a:endParaRPr lang="ru-RU" sz="320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3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Пример: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кипеть → кипение → происходит кипение (4) воды (2)</a:t>
            </a:r>
          </a:p>
          <a:p>
            <a:pPr marL="0" indent="0" algn="just">
              <a:buNone/>
            </a:pP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ревращаться → превращение → происходит превращение (4) воды (2) в пар (4)</a:t>
            </a:r>
          </a:p>
          <a:p>
            <a:pPr marL="0" indent="0" algn="just">
              <a:buNone/>
            </a:pP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р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астворяться → растворение → происходит растворение (4) сахара (2) в воде (6)</a:t>
            </a:r>
          </a:p>
          <a:p>
            <a:pPr marL="0" indent="0" algn="just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22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0912"/>
            <a:ext cx="10515600" cy="609170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4.знакомство с общенаучной терминологией (например,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классификация, определение и т.д.);</a:t>
            </a:r>
          </a:p>
          <a:p>
            <a:pPr marL="0" indent="0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78" y="1597509"/>
            <a:ext cx="8554644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9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5459"/>
            <a:ext cx="10515600" cy="54815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5.аналитическое чтение текстов научного стиля речи;</a:t>
            </a:r>
          </a:p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6.поисковое чтение;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24" y="1601896"/>
            <a:ext cx="8773749" cy="3277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24" y="4870862"/>
            <a:ext cx="8688012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4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9701"/>
            <a:ext cx="10515600" cy="550726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7.конспектирование письменного текста;</a:t>
            </a:r>
          </a:p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8.конспектирование лекции (аудио-материала).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7284"/>
            <a:ext cx="10071876" cy="37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2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ПРОБЛЕМЫ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716"/>
            <a:ext cx="3012583" cy="45385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71" y="5253440"/>
            <a:ext cx="2068669" cy="1379112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431472" y="1690688"/>
            <a:ext cx="7606145" cy="4793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группы по русскому языку формируются по мере поступления слушателей на программу</a:t>
            </a:r>
          </a:p>
          <a:p>
            <a:pPr algn="just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календарные графики ориентированы на одновременное окончание программы группами</a:t>
            </a:r>
          </a:p>
          <a:p>
            <a:pPr marL="0" indent="0">
              <a:buNone/>
            </a:pP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язык специальности преподаётся в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разноуровневой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группе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836227" y="4113908"/>
            <a:ext cx="519546" cy="49876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90917" y="4759036"/>
            <a:ext cx="5922818" cy="95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" y="0"/>
            <a:ext cx="4048991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3853" y="1475508"/>
            <a:ext cx="7633855" cy="3906982"/>
          </a:xfrm>
        </p:spPr>
        <p:txBody>
          <a:bodyPr/>
          <a:lstStyle/>
          <a:p>
            <a:pPr algn="just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пособия по языку специальности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составлены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без опоры на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учебник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по русскому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языку</a:t>
            </a:r>
          </a:p>
          <a:p>
            <a:pPr algn="just"/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н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ет возможности последовательно 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работы </a:t>
            </a:r>
            <a:b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 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одному конкретному пособию 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 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языку специальности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7381007" y="2897473"/>
            <a:ext cx="519546" cy="49876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18262" y="3728748"/>
            <a:ext cx="7045036" cy="1487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РЕШЕНИЯ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6532"/>
            <a:ext cx="10515600" cy="3699412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Первые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занятия строятся на материале, не требующем использования грамматических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категорий.</a:t>
            </a:r>
          </a:p>
          <a:p>
            <a:pPr marL="0" indent="0" algn="just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r>
              <a:rPr lang="ru-RU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Пример:</a:t>
            </a:r>
          </a:p>
          <a:p>
            <a:pPr marL="0" indent="0" algn="just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Задание 1. Прочитайте выражения. Назовите компоненты.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3    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+       2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=        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Два плюс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три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равно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пять.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Три – это слагаемое. Два – это слагаемое. Пять – это сумма.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62" y="5012516"/>
            <a:ext cx="2083514" cy="1562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12516"/>
            <a:ext cx="1799822" cy="17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0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398</Words>
  <Application>Microsoft Office PowerPoint</Application>
  <PresentationFormat>Широкоэкранный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Тема Office</vt:lpstr>
      <vt:lpstr>Общие этапы обучения языку специальности. Обучение языку специальности в группе иностранных слушателей с разным уровнем владения русским языком.</vt:lpstr>
      <vt:lpstr>Этапы обучения языку специальности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</vt:lpstr>
      <vt:lpstr>Презентация PowerPoint</vt:lpstr>
      <vt:lpstr>РЕШЕНИЯ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</cp:revision>
  <dcterms:created xsi:type="dcterms:W3CDTF">2022-03-13T11:20:32Z</dcterms:created>
  <dcterms:modified xsi:type="dcterms:W3CDTF">2022-03-15T09:54:22Z</dcterms:modified>
</cp:coreProperties>
</file>