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handoutMasterIdLst>
    <p:handoutMasterId r:id="rId9"/>
  </p:handoutMasterIdLst>
  <p:sldIdLst>
    <p:sldId id="256" r:id="rId2"/>
    <p:sldId id="257" r:id="rId3"/>
    <p:sldId id="265" r:id="rId4"/>
    <p:sldId id="266" r:id="rId5"/>
    <p:sldId id="262" r:id="rId6"/>
    <p:sldId id="267" r:id="rId7"/>
    <p:sldId id="258" r:id="rId8"/>
  </p:sldIdLst>
  <p:sldSz cx="12192000" cy="6858000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0963C-0BC1-468F-B05C-9ABEA04DE4B1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9E8AD-7414-458A-86B8-D3D30EF3AC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06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79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1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1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8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3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16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5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6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D25BD67-26D6-482E-9350-2B862F89122E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DC1B689-421E-4CB4-9EAC-1771FB89AB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187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604" y="1507713"/>
            <a:ext cx="11336091" cy="1475013"/>
          </a:xfrm>
        </p:spPr>
        <p:txBody>
          <a:bodyPr>
            <a:noAutofit/>
          </a:bodyPr>
          <a:lstStyle/>
          <a:p>
            <a:r>
              <a:rPr lang="ru-RU" b="1" dirty="0"/>
              <a:t>Возможности организации обучения иностранным языкам с использованием дистанционных образовательных технологий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Тарасенко Екатерина Владимировна</a:t>
            </a:r>
            <a:endParaRPr lang="ru-RU" dirty="0"/>
          </a:p>
        </p:txBody>
      </p:sp>
      <p:pic>
        <p:nvPicPr>
          <p:cNvPr id="1026" name="Picture 2" descr="Картинки по запросу &quot;keep calm and carry on&quot;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00" y="2982726"/>
            <a:ext cx="5842505" cy="370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5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19" y="673399"/>
            <a:ext cx="11342102" cy="1013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Методические рекомендации по реализации образовательных программ </a:t>
            </a:r>
            <a:r>
              <a:rPr lang="ru-RU" sz="2000" b="1" dirty="0" smtClean="0"/>
              <a:t>общеобразовательных </a:t>
            </a:r>
            <a:r>
              <a:rPr lang="ru-RU" sz="2000" b="1" dirty="0"/>
              <a:t>программ с применением электронного обучения и дистанционных образовательных технологий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529415"/>
            <a:ext cx="11029615" cy="3678303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Письмо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Министерства просвещения РФ от 19.03.2020 г. № ГД-39/04</a:t>
            </a:r>
          </a:p>
          <a:p>
            <a:pPr algn="just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Распоряжение Правительства Челябинской области от 18.03.2020 г. № 146-рп «О введении режима повышенной готовности»</a:t>
            </a:r>
          </a:p>
          <a:p>
            <a:pPr algn="just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Письмо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Министерства образования и науки Челябинской области от 19.03.2020 №1201/3110 о мерах по профилактике вирусных инфекций в период эпидемии на территории Челябинской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области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18" y="673399"/>
            <a:ext cx="11366165" cy="1013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примерная модель реализации образовательных программ начальною общего, основного общего, среднего общего образования с применением электронного обучения и дистанционных образовательных технологий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717" y="2517385"/>
            <a:ext cx="11366165" cy="36783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организация</a:t>
            </a:r>
            <a:r>
              <a:rPr lang="ru-RU" sz="2200" dirty="0"/>
              <a:t>, осуществляющая образовательную деятельность с применением электронного обучения и дистанционных образовательных технологий: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200" b="1" u="heavy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разрабатывает и утверждает локальный акт </a:t>
            </a:r>
            <a:r>
              <a:rPr lang="ru-RU" sz="2200" dirty="0"/>
              <a:t>(приказ, положение) об организации дистанционного обучения, в котором определяет, в том числе порядок оказания учебно-методической помощи обучающимся (индивидуальных консультаций) и проведения текущего контроля и итогового контроля по учебным дисциплинам;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/>
              <a:t>формирует </a:t>
            </a:r>
            <a:r>
              <a:rPr lang="ru-RU" sz="2200" b="1" u="heavy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расписание занятий на каждый учебный день </a:t>
            </a:r>
            <a:r>
              <a:rPr lang="ru-RU" sz="2200" dirty="0"/>
              <a:t>в соответствии с учебным планом по каждой дисциплине, предусматривая дифференциацию по классам и сокращение времени проведения урока до 30 минут;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200" b="1" u="heavy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информирует обучающихся и их родителей </a:t>
            </a:r>
            <a:r>
              <a:rPr lang="ru-RU" sz="2200" dirty="0"/>
              <a:t>о реализации образовательных программ или их частей с применением электронного обучения и дистанционных образовательных технологий, в том числе знакомит с расписанием занятий, графиком проведения текущего контроля </a:t>
            </a:r>
            <a:r>
              <a:rPr lang="ru-RU" sz="2200" dirty="0" smtClean="0"/>
              <a:t>и </a:t>
            </a:r>
            <a:r>
              <a:rPr lang="ru-RU" sz="2200" dirty="0"/>
              <a:t>итогового контроля по учебным дисциплинам, консультаций;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200" dirty="0"/>
              <a:t>обеспечивает </a:t>
            </a:r>
            <a:r>
              <a:rPr lang="ru-RU" sz="2200" b="1" u="heavy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ведение учета результатов </a:t>
            </a:r>
            <a:r>
              <a:rPr lang="ru-RU" sz="2200" dirty="0"/>
              <a:t>образовательного процесса в электронной форме.</a:t>
            </a:r>
            <a:endParaRPr lang="ru-RU" sz="2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53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18" y="673399"/>
            <a:ext cx="11366165" cy="1013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примерная модель реализации образовательных программ начальною общего, основного общего, среднего общего образования с применением электронного обучения и дистанционных образовательных технологий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718" y="2018074"/>
            <a:ext cx="11366165" cy="36783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Педагогическим работникам </a:t>
            </a:r>
            <a:r>
              <a:rPr lang="ru-RU" sz="3200" dirty="0" smtClean="0"/>
              <a:t>рекомендуется</a:t>
            </a:r>
            <a:endParaRPr lang="ru-RU" sz="3200" dirty="0"/>
          </a:p>
          <a:p>
            <a:r>
              <a:rPr lang="ru-RU" sz="3200" b="1" u="heavy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планировать</a:t>
            </a:r>
            <a:r>
              <a:rPr lang="ru-RU" sz="3200" dirty="0" smtClean="0"/>
              <a:t> </a:t>
            </a:r>
            <a:r>
              <a:rPr lang="ru-RU" sz="3200" dirty="0"/>
              <a:t>свою педагогическую деятельность с учетом системы дистанционного обучения, </a:t>
            </a:r>
            <a:r>
              <a:rPr lang="ru-RU" sz="3200" b="1" u="heavy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создавать</a:t>
            </a:r>
            <a:r>
              <a:rPr lang="ru-RU" sz="3200" dirty="0"/>
              <a:t> простейшие, нужные для обучающихся, ресурсы и задания;</a:t>
            </a:r>
          </a:p>
          <a:p>
            <a:r>
              <a:rPr lang="ru-RU" sz="3200" b="1" u="heavy" dirty="0">
                <a:uFill>
                  <a:solidFill>
                    <a:schemeClr val="accent2">
                      <a:lumMod val="75000"/>
                    </a:schemeClr>
                  </a:solidFill>
                </a:uFill>
              </a:rPr>
              <a:t>выражать свое отношение </a:t>
            </a:r>
            <a:r>
              <a:rPr lang="ru-RU" sz="3200" dirty="0"/>
              <a:t>к работам обучающихся в виде текстовых или аудио рецензий, устных онлайн консультаций</a:t>
            </a:r>
            <a:r>
              <a:rPr lang="ru-RU" sz="3200" dirty="0" smtClean="0"/>
              <a:t>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9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50284"/>
            <a:ext cx="11029616" cy="1013800"/>
          </a:xfrm>
        </p:spPr>
        <p:txBody>
          <a:bodyPr>
            <a:noAutofit/>
          </a:bodyPr>
          <a:lstStyle/>
          <a:p>
            <a:r>
              <a:rPr lang="ru-RU" sz="3600" b="1" dirty="0"/>
              <a:t>СОЗДАНИЕ НАПОЛНЯЕМЫХ УЧЕБНЫХ КУРСОВ В ГИС "ОБРАЗОВАНИЕ"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8889" y="1870912"/>
            <a:ext cx="3783932" cy="4926930"/>
          </a:xfrm>
        </p:spPr>
        <p:txBody>
          <a:bodyPr/>
          <a:lstStyle/>
          <a:p>
            <a:r>
              <a:rPr lang="ru-RU" dirty="0" smtClean="0"/>
              <a:t>Создавать учебные курсы с различными типами заданий, в том числе тестовыми</a:t>
            </a:r>
          </a:p>
          <a:p>
            <a:r>
              <a:rPr lang="ru-RU" dirty="0"/>
              <a:t>Назначать </a:t>
            </a:r>
            <a:r>
              <a:rPr lang="ru-RU" dirty="0" smtClean="0"/>
              <a:t>задания </a:t>
            </a:r>
            <a:r>
              <a:rPr lang="ru-RU" dirty="0"/>
              <a:t>всему классу целиком или выбрать конкретных учащихся из списка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Просматривать </a:t>
            </a:r>
            <a:r>
              <a:rPr lang="ru-RU" dirty="0"/>
              <a:t>журнал </a:t>
            </a:r>
            <a:r>
              <a:rPr lang="ru-RU" dirty="0" smtClean="0"/>
              <a:t>результатов, выставлять отметки в электронный журнал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026" t="6586" r="20468" b="34285"/>
          <a:stretch/>
        </p:blipFill>
        <p:spPr>
          <a:xfrm>
            <a:off x="535403" y="1967162"/>
            <a:ext cx="7216003" cy="47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340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80" y="503632"/>
            <a:ext cx="11029616" cy="1013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платформы </a:t>
            </a:r>
            <a:r>
              <a:rPr lang="ru-RU" sz="3600" b="1" dirty="0"/>
              <a:t>для дистанционного обучения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460" y="2770050"/>
            <a:ext cx="11697036" cy="3678303"/>
          </a:xfrm>
        </p:spPr>
        <p:txBody>
          <a:bodyPr>
            <a:noAutofit/>
          </a:bodyPr>
          <a:lstStyle/>
          <a:p>
            <a:r>
              <a:rPr lang="ru-RU" sz="3000" dirty="0"/>
              <a:t>Российская электронная </a:t>
            </a:r>
            <a:r>
              <a:rPr lang="ru-RU" sz="3000" dirty="0" smtClean="0"/>
              <a:t>школа</a:t>
            </a:r>
          </a:p>
          <a:p>
            <a:r>
              <a:rPr lang="ru-RU" sz="3000" dirty="0" err="1"/>
              <a:t>InternetUrok</a:t>
            </a:r>
            <a:endParaRPr lang="ru-RU" sz="3000" dirty="0" smtClean="0"/>
          </a:p>
          <a:p>
            <a:r>
              <a:rPr lang="ru-RU" sz="3000" dirty="0" smtClean="0"/>
              <a:t>Яндекс</a:t>
            </a:r>
          </a:p>
          <a:p>
            <a:r>
              <a:rPr lang="ru-RU" sz="3000" dirty="0" err="1"/>
              <a:t>Google</a:t>
            </a:r>
            <a:r>
              <a:rPr lang="ru-RU" sz="3000" dirty="0"/>
              <a:t> </a:t>
            </a:r>
            <a:r>
              <a:rPr lang="ru-RU" sz="3000" dirty="0" err="1" smtClean="0"/>
              <a:t>Classroom</a:t>
            </a:r>
            <a:endParaRPr lang="ru-RU" sz="3000" dirty="0" smtClean="0"/>
          </a:p>
          <a:p>
            <a:r>
              <a:rPr lang="ru-RU" sz="3000" dirty="0" err="1" smtClean="0"/>
              <a:t>Яндекс.Учебник</a:t>
            </a:r>
            <a:r>
              <a:rPr lang="ru-RU" sz="3000" dirty="0" smtClean="0"/>
              <a:t> и доступ </a:t>
            </a:r>
            <a:r>
              <a:rPr lang="ru-RU" sz="3000" dirty="0"/>
              <a:t>к электронным формам учебников </a:t>
            </a:r>
            <a:r>
              <a:rPr lang="ru-RU" sz="3000" dirty="0" smtClean="0"/>
              <a:t>издательств «Академкнига», </a:t>
            </a:r>
            <a:r>
              <a:rPr lang="ru-RU" sz="3000" dirty="0"/>
              <a:t>«Просвещение</a:t>
            </a:r>
            <a:r>
              <a:rPr lang="ru-RU" sz="3000" dirty="0" smtClean="0"/>
              <a:t>», </a:t>
            </a:r>
            <a:r>
              <a:rPr lang="ru-RU" sz="3000" dirty="0"/>
              <a:t>«</a:t>
            </a:r>
            <a:r>
              <a:rPr lang="ru-RU" sz="3000" dirty="0" smtClean="0"/>
              <a:t>ДРОФА», </a:t>
            </a:r>
            <a:r>
              <a:rPr lang="ru-RU" sz="3000" dirty="0"/>
              <a:t>«</a:t>
            </a:r>
            <a:r>
              <a:rPr lang="ru-RU" sz="3000" dirty="0" err="1"/>
              <a:t>Вентана</a:t>
            </a:r>
            <a:r>
              <a:rPr lang="ru-RU" sz="3000" dirty="0"/>
              <a:t>-Граф</a:t>
            </a:r>
            <a:r>
              <a:rPr lang="ru-RU" sz="3000" dirty="0" smtClean="0"/>
              <a:t>», </a:t>
            </a:r>
            <a:r>
              <a:rPr lang="ru-RU" sz="3000" dirty="0"/>
              <a:t>«Русское слово»</a:t>
            </a:r>
            <a:endParaRPr lang="ru-RU" sz="3000" dirty="0" smtClean="0"/>
          </a:p>
          <a:p>
            <a:r>
              <a:rPr lang="ru-RU" sz="3000" dirty="0"/>
              <a:t>Платформы </a:t>
            </a:r>
            <a:r>
              <a:rPr lang="en-US" sz="3000" dirty="0"/>
              <a:t>Moodle, </a:t>
            </a:r>
            <a:r>
              <a:rPr lang="en-US" sz="3000" dirty="0" err="1"/>
              <a:t>iSpring</a:t>
            </a:r>
            <a:r>
              <a:rPr lang="en-US" sz="3000" dirty="0"/>
              <a:t>, </a:t>
            </a:r>
            <a:r>
              <a:rPr lang="en-US" sz="3000" dirty="0" err="1"/>
              <a:t>WebTutor</a:t>
            </a:r>
            <a:r>
              <a:rPr lang="en-US" sz="3000" dirty="0"/>
              <a:t>, </a:t>
            </a:r>
            <a:r>
              <a:rPr lang="en-US" sz="3000" dirty="0" err="1"/>
              <a:t>Teachbase</a:t>
            </a:r>
            <a:r>
              <a:rPr lang="en-US" sz="3000" dirty="0"/>
              <a:t>, </a:t>
            </a:r>
            <a:r>
              <a:rPr lang="en-US" sz="3000" dirty="0" err="1" smtClean="0"/>
              <a:t>GetCourse</a:t>
            </a:r>
            <a:r>
              <a:rPr lang="ru-RU" sz="3000" dirty="0" smtClean="0"/>
              <a:t>, …</a:t>
            </a:r>
            <a:endParaRPr lang="ru-RU" sz="3000" dirty="0"/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43006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828" y="503635"/>
            <a:ext cx="11029616" cy="10138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говорение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Сервисы для организации </a:t>
            </a:r>
            <a:r>
              <a:rPr lang="ru-RU" sz="4000" b="1" dirty="0" err="1" smtClean="0"/>
              <a:t>вебинаров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видеоуроков</a:t>
            </a:r>
            <a:r>
              <a:rPr lang="ru-RU" sz="4000" b="1" dirty="0" smtClean="0"/>
              <a:t>, конференций (</a:t>
            </a:r>
            <a:r>
              <a:rPr lang="ru-RU" sz="4000" b="1" dirty="0"/>
              <a:t>pruffme.com, Myownconference.pro</a:t>
            </a:r>
            <a:r>
              <a:rPr lang="ru-RU" sz="4000" u="sng" dirty="0" smtClean="0"/>
              <a:t>)</a:t>
            </a:r>
            <a:endParaRPr lang="ru-RU" sz="4000" b="1" dirty="0" smtClean="0"/>
          </a:p>
          <a:p>
            <a:r>
              <a:rPr lang="ru-RU" sz="4000" b="1" dirty="0" smtClean="0"/>
              <a:t>Сервисы и приложения </a:t>
            </a:r>
            <a:r>
              <a:rPr lang="ru-RU" sz="4000" b="1" dirty="0"/>
              <a:t>для </a:t>
            </a:r>
            <a:r>
              <a:rPr lang="ru-RU" sz="4000" b="1" dirty="0" smtClean="0"/>
              <a:t>видеосвязи (</a:t>
            </a:r>
            <a:r>
              <a:rPr lang="en-US" sz="4000" b="1" dirty="0" smtClean="0"/>
              <a:t>Skype, Viber, WhatsApp, …</a:t>
            </a:r>
            <a:r>
              <a:rPr lang="ru-RU" sz="4000" b="1" dirty="0" smtClean="0"/>
              <a:t>)</a:t>
            </a:r>
          </a:p>
          <a:p>
            <a:r>
              <a:rPr lang="ru-RU" sz="4000" b="1" dirty="0" smtClean="0"/>
              <a:t>Обмен аудиосообщениями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5889921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85</TotalTime>
  <Words>421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Gill Sans MT</vt:lpstr>
      <vt:lpstr>Wingdings 2</vt:lpstr>
      <vt:lpstr>Дивиденд</vt:lpstr>
      <vt:lpstr>Возможности организации обучения иностранным языкам с использованием дистанционных образовательных технологий</vt:lpstr>
      <vt:lpstr>Методические рекомендации по реализации образовательных программ общеобразовательных программ с применением электронного обучения и дистанционных образовательных технологий</vt:lpstr>
      <vt:lpstr>примерная модель реализации образовательных программ начальною общего, основного общего, среднего общего образования с применением электронного обучения и дистанционных образовательных технологий</vt:lpstr>
      <vt:lpstr>примерная модель реализации образовательных программ начальною общего, основного общего, среднего общего образования с применением электронного обучения и дистанционных образовательных технологий</vt:lpstr>
      <vt:lpstr>СОЗДАНИЕ НАПОЛНЯЕМЫХ УЧЕБНЫХ КУРСОВ В ГИС "ОБРАЗОВАНИЕ"</vt:lpstr>
      <vt:lpstr>платформы для дистанционного обучения</vt:lpstr>
      <vt:lpstr>говорение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cp:lastPrinted>2020-03-23T04:26:17Z</cp:lastPrinted>
  <dcterms:created xsi:type="dcterms:W3CDTF">2020-03-23T03:01:36Z</dcterms:created>
  <dcterms:modified xsi:type="dcterms:W3CDTF">2020-03-23T04:27:04Z</dcterms:modified>
</cp:coreProperties>
</file>