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42"/>
  </p:notesMasterIdLst>
  <p:sldIdLst>
    <p:sldId id="256" r:id="rId5"/>
    <p:sldId id="257" r:id="rId6"/>
    <p:sldId id="304" r:id="rId7"/>
    <p:sldId id="261" r:id="rId8"/>
    <p:sldId id="346" r:id="rId9"/>
    <p:sldId id="280" r:id="rId10"/>
    <p:sldId id="279" r:id="rId11"/>
    <p:sldId id="305" r:id="rId12"/>
    <p:sldId id="313" r:id="rId13"/>
    <p:sldId id="316" r:id="rId14"/>
    <p:sldId id="341" r:id="rId15"/>
    <p:sldId id="338" r:id="rId16"/>
    <p:sldId id="334" r:id="rId17"/>
    <p:sldId id="335" r:id="rId18"/>
    <p:sldId id="347" r:id="rId19"/>
    <p:sldId id="333" r:id="rId20"/>
    <p:sldId id="344" r:id="rId21"/>
    <p:sldId id="345" r:id="rId22"/>
    <p:sldId id="336" r:id="rId23"/>
    <p:sldId id="339" r:id="rId24"/>
    <p:sldId id="340" r:id="rId25"/>
    <p:sldId id="320" r:id="rId26"/>
    <p:sldId id="318" r:id="rId27"/>
    <p:sldId id="314" r:id="rId28"/>
    <p:sldId id="323" r:id="rId29"/>
    <p:sldId id="324" r:id="rId30"/>
    <p:sldId id="325" r:id="rId31"/>
    <p:sldId id="348" r:id="rId32"/>
    <p:sldId id="330" r:id="rId33"/>
    <p:sldId id="332" r:id="rId34"/>
    <p:sldId id="312" r:id="rId35"/>
    <p:sldId id="321" r:id="rId36"/>
    <p:sldId id="326" r:id="rId37"/>
    <p:sldId id="327" r:id="rId38"/>
    <p:sldId id="328" r:id="rId39"/>
    <p:sldId id="329" r:id="rId40"/>
    <p:sldId id="27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02" autoAdjust="0"/>
  </p:normalViewPr>
  <p:slideViewPr>
    <p:cSldViewPr>
      <p:cViewPr>
        <p:scale>
          <a:sx n="58" d="100"/>
          <a:sy n="58" d="100"/>
        </p:scale>
        <p:origin x="-1027" y="2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4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19690-0F1F-4D33-8575-336E64AFFDB4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CAF30-2A94-41B3-BA42-BE75F430AC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08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endParaRPr lang="ru-RU" baseline="0" dirty="0" smtClean="0"/>
          </a:p>
          <a:p>
            <a:pPr marL="0" lvl="1" indent="287970" defTabSz="914306">
              <a:defRPr/>
            </a:pPr>
            <a:r>
              <a:rPr lang="ru-RU" b="0" i="0" baseline="0" dirty="0" smtClean="0"/>
              <a:t>В исследованиях </a:t>
            </a:r>
            <a:r>
              <a:rPr lang="ru-RU" b="1" baseline="0" dirty="0" smtClean="0"/>
              <a:t>PIRLS и TIMSS </a:t>
            </a:r>
            <a:r>
              <a:rPr lang="ru-RU" baseline="0" dirty="0" smtClean="0"/>
              <a:t>оценивается </a:t>
            </a:r>
            <a:r>
              <a:rPr lang="ru-RU" b="1" baseline="0" dirty="0" smtClean="0"/>
              <a:t>общеобразовательная подготовка</a:t>
            </a:r>
            <a:r>
              <a:rPr lang="ru-RU" baseline="0" dirty="0" smtClean="0"/>
              <a:t>, успехи в обучении</a:t>
            </a:r>
          </a:p>
          <a:p>
            <a:pPr marL="0" lvl="1" indent="287970" defTabSz="914306">
              <a:defRPr/>
            </a:pPr>
            <a:r>
              <a:rPr lang="ru-RU" baseline="0" dirty="0" smtClean="0"/>
              <a:t>В исследовании </a:t>
            </a:r>
            <a:r>
              <a:rPr lang="ru-RU" b="1" baseline="0" dirty="0" smtClean="0"/>
              <a:t>PISA</a:t>
            </a:r>
            <a:r>
              <a:rPr lang="ru-RU" baseline="0" dirty="0" smtClean="0"/>
              <a:t> речь идёт преимущественно о </a:t>
            </a:r>
            <a:r>
              <a:rPr lang="ru-RU" b="1" baseline="0" dirty="0" smtClean="0"/>
              <a:t>функциональной грамотности </a:t>
            </a:r>
            <a:r>
              <a:rPr lang="ru-RU" baseline="0" dirty="0" smtClean="0"/>
              <a:t>и  </a:t>
            </a:r>
            <a:r>
              <a:rPr lang="ru-RU" b="1" baseline="0" dirty="0" smtClean="0"/>
              <a:t>навыках разрешения проблем</a:t>
            </a:r>
            <a:r>
              <a:rPr lang="ru-RU" baseline="0" dirty="0" smtClean="0"/>
              <a:t>, иными словами об ответе на вопрос: «</a:t>
            </a:r>
            <a:r>
              <a:rPr lang="ru-RU" b="1" i="1" baseline="0" dirty="0" smtClean="0"/>
              <a:t>Обладают ли учащиеся 15-летнего возраста, получившие обязательное общее образование, знаниями и умениями, необходимыми им для полноценного функционирования в современном обществе, т.е. для решения широкого диапазона задач в различных сферах человеческой деятельности, общения и социальных отношений?</a:t>
            </a:r>
            <a:r>
              <a:rPr lang="ru-RU" baseline="0" dirty="0" smtClean="0"/>
              <a:t>».</a:t>
            </a:r>
          </a:p>
          <a:p>
            <a:pPr marL="0" lvl="1" indent="287970" defTabSz="914306">
              <a:defRPr/>
            </a:pPr>
            <a:r>
              <a:rPr lang="ru-RU" b="0" i="0" baseline="0" dirty="0" smtClean="0"/>
              <a:t>Каковы же на сегодня успехи России в этих исследованиях?</a:t>
            </a:r>
          </a:p>
          <a:p>
            <a:pPr indent="287970"/>
            <a:endParaRPr lang="ru-RU" baseline="0" dirty="0" smtClean="0"/>
          </a:p>
          <a:p>
            <a:pPr indent="287970"/>
            <a:endParaRPr lang="ru-RU" dirty="0" smtClean="0"/>
          </a:p>
          <a:p>
            <a:pPr indent="28797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29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0" y="8687240"/>
            <a:ext cx="2971800" cy="4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35CF35D-1303-4B66-B074-34C2880E3D9C}" type="slidenum">
              <a:rPr lang="ru-RU" altLang="ru-RU" sz="1200">
                <a:latin typeface="Times New Roman" panose="02020603050405020304" pitchFamily="18" charset="0"/>
              </a:rPr>
              <a:pPr algn="r"/>
              <a:t>23</a:t>
            </a:fld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733843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4422F0-E505-4C74-A618-366C45978F14}" type="slidenum">
              <a:rPr lang="ru-RU" altLang="ru-RU" smtClean="0"/>
              <a:pPr>
                <a:defRPr/>
              </a:pPr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1979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 учащихся листы бумаги, на которых схематично изображен фартук. В верхней части фартука записана тема, в средней части нарисованы карманы: даты, имена, карман для понятий. </a:t>
            </a:r>
            <a:r>
              <a:rPr lang="ru-RU" smtClean="0"/>
              <a:t>В Нижней   части карман, в который учащиеся «складывают» все важные факты, события, явления.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BCAF30-2A94-41B3-BA42-BE75F430AC2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508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0" y="8687240"/>
            <a:ext cx="2971800" cy="4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35CF35D-1303-4B66-B074-34C2880E3D9C}" type="slidenum">
              <a:rPr lang="ru-RU" altLang="ru-RU" sz="1200">
                <a:latin typeface="Times New Roman" panose="02020603050405020304" pitchFamily="18" charset="0"/>
              </a:rPr>
              <a:pPr algn="r"/>
              <a:t>32</a:t>
            </a:fld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889764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 txBox="1">
            <a:spLocks noGrp="1" noChangeArrowheads="1"/>
          </p:cNvSpPr>
          <p:nvPr/>
        </p:nvSpPr>
        <p:spPr bwMode="auto">
          <a:xfrm>
            <a:off x="3886200" y="8687240"/>
            <a:ext cx="2971800" cy="4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039DB281-AF86-4684-94A7-55756D12ABC2}" type="slidenum">
              <a:rPr lang="ru-RU" altLang="ru-RU" sz="1200">
                <a:latin typeface="Times New Roman" panose="02020603050405020304" pitchFamily="18" charset="0"/>
              </a:rPr>
              <a:pPr algn="r"/>
              <a:t>10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775807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 txBox="1">
            <a:spLocks noGrp="1" noChangeArrowheads="1"/>
          </p:cNvSpPr>
          <p:nvPr/>
        </p:nvSpPr>
        <p:spPr bwMode="auto">
          <a:xfrm>
            <a:off x="3886200" y="8687240"/>
            <a:ext cx="2971800" cy="4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A05CD31-2258-4598-A990-96EF5DCDDCE8}" type="slidenum">
              <a:rPr lang="ru-RU" altLang="ru-RU" sz="1200">
                <a:latin typeface="Times New Roman" panose="02020603050405020304" pitchFamily="18" charset="0"/>
              </a:rPr>
              <a:pPr algn="r"/>
              <a:t>11</a:t>
            </a:fld>
            <a:endParaRPr lang="ru-RU" altLang="ru-RU" sz="1200">
              <a:latin typeface="Times New Roman" panose="02020603050405020304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5010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4422F0-E505-4C74-A618-366C45978F1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910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287970"/>
            <a:r>
              <a:rPr lang="ru-RU" dirty="0" smtClean="0"/>
              <a:t>Что означает на практике – добиться глобальной конкурентоспособности российского образования, вхождение Российской Федерации в число 10 ведущих стран мира по качеству общего образования?</a:t>
            </a:r>
          </a:p>
          <a:p>
            <a:pPr indent="287970"/>
            <a:r>
              <a:rPr lang="ru-RU" dirty="0" smtClean="0"/>
              <a:t>Для ответа</a:t>
            </a:r>
            <a:r>
              <a:rPr lang="ru-RU" baseline="0" dirty="0" smtClean="0"/>
              <a:t> на этот вопрос надо сначала понять, как строится международный рейтинг,.</a:t>
            </a:r>
          </a:p>
          <a:p>
            <a:pPr indent="287970"/>
            <a:r>
              <a:rPr lang="ru-RU" baseline="0" dirty="0" smtClean="0"/>
              <a:t>На данный момент в международной практике используются два основных рейтинга</a:t>
            </a:r>
          </a:p>
          <a:p>
            <a:pPr marL="628585" lvl="1" indent="-171433">
              <a:buFont typeface="Arial" panose="020B0604020202020204" pitchFamily="34" charset="0"/>
              <a:buChar char="•"/>
            </a:pPr>
            <a:r>
              <a:rPr lang="ru-RU" b="1" baseline="0" dirty="0" smtClean="0"/>
              <a:t>индекс уровня образования</a:t>
            </a:r>
            <a:r>
              <a:rPr lang="ru-RU" baseline="0" dirty="0" smtClean="0"/>
              <a:t>, который рассчитывается как </a:t>
            </a:r>
            <a:r>
              <a:rPr lang="ru-RU" b="1" i="1" baseline="0" dirty="0" smtClean="0"/>
              <a:t>индекс грамотности взрослого населения </a:t>
            </a:r>
            <a:r>
              <a:rPr lang="ru-RU" baseline="0" dirty="0" smtClean="0"/>
              <a:t>и </a:t>
            </a:r>
            <a:r>
              <a:rPr lang="ru-RU" b="1" i="1" baseline="0" dirty="0" smtClean="0"/>
              <a:t>индекс совокупной доли учащихся, получающих образование </a:t>
            </a:r>
            <a:r>
              <a:rPr lang="ru-RU" b="0" i="0" baseline="0" dirty="0" smtClean="0"/>
              <a:t>и </a:t>
            </a:r>
          </a:p>
          <a:p>
            <a:pPr marL="628585" lvl="1" indent="-171433" defTabSz="914306">
              <a:buFont typeface="Arial" panose="020B0604020202020204" pitchFamily="34" charset="0"/>
              <a:buChar char="•"/>
              <a:defRPr/>
            </a:pPr>
            <a:r>
              <a:rPr lang="ru-RU" b="1" baseline="0" dirty="0" smtClean="0"/>
              <a:t>рейтинг эффективности национальных систем образования </a:t>
            </a:r>
            <a:r>
              <a:rPr lang="ru-RU" baseline="0" dirty="0" smtClean="0"/>
              <a:t>группы Пирсон, который рассчитывается на основе результатов стран в исследованиях PISA, TIMSS и PIRLS. а также по ряду других параметров, таких как уровень грамотности и количество выпускников на отдельных уровнях образования. Кроме общего индекса, рассчитываются две его составляющие: </a:t>
            </a:r>
            <a:r>
              <a:rPr lang="ru-RU" b="1" baseline="0" dirty="0" smtClean="0"/>
              <a:t>навыки мышления </a:t>
            </a:r>
            <a:r>
              <a:rPr lang="ru-RU" baseline="0" dirty="0" smtClean="0"/>
              <a:t>и </a:t>
            </a:r>
            <a:r>
              <a:rPr lang="ru-RU" b="1" baseline="0" dirty="0" smtClean="0"/>
              <a:t>успехи в обучении</a:t>
            </a:r>
          </a:p>
          <a:p>
            <a:pPr marL="0" lvl="1" indent="287970" defTabSz="914306">
              <a:defRPr/>
            </a:pPr>
            <a:r>
              <a:rPr lang="ru-RU" b="0" i="0" baseline="0" dirty="0" smtClean="0"/>
              <a:t>В обоих рейтингах  </a:t>
            </a:r>
            <a:r>
              <a:rPr lang="ru-RU" baseline="0" dirty="0" smtClean="0"/>
              <a:t>Российская система образования занимала 34-е место, соответственно из 188 и из 50 стран.</a:t>
            </a:r>
          </a:p>
          <a:p>
            <a:pPr marL="0" lvl="1" indent="287970" defTabSz="914306">
              <a:defRPr/>
            </a:pPr>
            <a:r>
              <a:rPr lang="ru-RU" b="0" i="0" baseline="0" dirty="0" smtClean="0"/>
              <a:t>По каким же параметрам идёт сравнение образовательных результатов? Чем можно объяснить невысокий рейтинг России?  Что оценивается в исследованиях</a:t>
            </a:r>
            <a:r>
              <a:rPr lang="ru-RU" baseline="0" dirty="0" smtClean="0"/>
              <a:t> PIRLS, TIMSS и PISA?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4422F0-E505-4C74-A618-366C45978F14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70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4422F0-E505-4C74-A618-366C45978F14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3061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38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0C06-5FE1-4F23-A7EB-1A222EB9CE1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3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0" y="8687240"/>
            <a:ext cx="2971800" cy="456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335CF35D-1303-4B66-B074-34C2880E3D9C}" type="slidenum">
              <a:rPr lang="ru-RU" altLang="ru-RU" sz="1200">
                <a:latin typeface="Times New Roman" panose="02020603050405020304" pitchFamily="18" charset="0"/>
              </a:rPr>
              <a:pPr algn="r"/>
              <a:t>22</a:t>
            </a:fld>
            <a:endParaRPr lang="ru-RU" alt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2754710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212496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47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70582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6940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050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08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99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8736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254651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33431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1065213"/>
            <a:ext cx="203835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1065213"/>
            <a:ext cx="596265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13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4639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0B5FC-6D3C-4975-A361-DFA2A70B31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45179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4854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698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488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636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43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7411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774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57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169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605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05.12.2019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  <p:extLst>
      <p:ext uri="{BB962C8B-B14F-4D97-AF65-F5344CB8AC3E}">
        <p14:creationId xmlns:p14="http://schemas.microsoft.com/office/powerpoint/2010/main" val="253927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05.12.2019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6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7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0080" y="836712"/>
            <a:ext cx="7286676" cy="1278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Функциональная грамотность и глобальная конкурентоспособность России по качеству общего образования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520699" y="80963"/>
            <a:ext cx="8280000" cy="1079500"/>
          </a:xfrm>
          <a:prstGeom prst="roundRect">
            <a:avLst>
              <a:gd name="adj" fmla="val 49106"/>
            </a:avLst>
          </a:prstGeom>
          <a:solidFill>
            <a:schemeClr val="accent4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НОВИЗНА проблемы для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российской и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советской школы? 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3431183" y="5143512"/>
            <a:ext cx="5148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rgbClr val="FFFF00"/>
                </a:solidFill>
              </a:rPr>
              <a:t>“</a:t>
            </a:r>
            <a:r>
              <a:rPr lang="ru-RU" altLang="ru-RU" sz="3200" b="1" dirty="0">
                <a:solidFill>
                  <a:srgbClr val="FFFF00"/>
                </a:solidFill>
              </a:rPr>
              <a:t>формализмом знаний</a:t>
            </a:r>
            <a:r>
              <a:rPr lang="en-US" altLang="ru-RU" sz="3200" b="1" dirty="0">
                <a:solidFill>
                  <a:srgbClr val="FFFF00"/>
                </a:solidFill>
              </a:rPr>
              <a:t>”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0" y="5000636"/>
            <a:ext cx="3071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i="1" dirty="0">
                <a:solidFill>
                  <a:srgbClr val="FFFF00"/>
                </a:solidFill>
              </a:rPr>
              <a:t>Раньше мы это называли</a:t>
            </a:r>
          </a:p>
        </p:txBody>
      </p:sp>
      <p:sp>
        <p:nvSpPr>
          <p:cNvPr id="19462" name="TextBox 8"/>
          <p:cNvSpPr txBox="1">
            <a:spLocks noChangeArrowheads="1"/>
          </p:cNvSpPr>
          <p:nvPr/>
        </p:nvSpPr>
        <p:spPr bwMode="auto">
          <a:xfrm>
            <a:off x="785786" y="6000768"/>
            <a:ext cx="1825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800" i="1" dirty="0">
                <a:solidFill>
                  <a:srgbClr val="FFFF00"/>
                </a:solidFill>
              </a:rPr>
              <a:t>сегодня –</a:t>
            </a:r>
          </a:p>
        </p:txBody>
      </p:sp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3214678" y="5929330"/>
            <a:ext cx="57673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ru-RU" sz="3200" b="1" dirty="0">
                <a:solidFill>
                  <a:srgbClr val="FFFF00"/>
                </a:solidFill>
              </a:rPr>
              <a:t>“</a:t>
            </a:r>
            <a:r>
              <a:rPr lang="ru-RU" altLang="ru-RU" sz="3200" b="1" dirty="0" err="1">
                <a:solidFill>
                  <a:srgbClr val="FFFF00"/>
                </a:solidFill>
              </a:rPr>
              <a:t>ситуационностью</a:t>
            </a:r>
            <a:r>
              <a:rPr lang="ru-RU" altLang="ru-RU" sz="3200" b="1" dirty="0">
                <a:solidFill>
                  <a:srgbClr val="FFFF00"/>
                </a:solidFill>
              </a:rPr>
              <a:t> знаний</a:t>
            </a:r>
            <a:r>
              <a:rPr lang="en-US" altLang="ru-RU" sz="3200" b="1" dirty="0">
                <a:solidFill>
                  <a:srgbClr val="FFFF00"/>
                </a:solidFill>
              </a:rPr>
              <a:t>”</a:t>
            </a:r>
            <a:endParaRPr lang="ru-RU" altLang="ru-RU" sz="3200" b="1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86512" y="1643050"/>
            <a:ext cx="2555875" cy="3127375"/>
          </a:xfrm>
          <a:prstGeom prst="round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endParaRPr lang="ru-R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ru-R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defRPr/>
            </a:pPr>
            <a:endParaRPr lang="ru-RU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Мы учимся,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увы, для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школы, а не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для жизни.</a:t>
            </a:r>
          </a:p>
          <a:p>
            <a:pPr algn="r" eaLnBrk="0" hangingPunct="0">
              <a:lnSpc>
                <a:spcPct val="80000"/>
              </a:lnSpc>
              <a:defRPr/>
            </a:pPr>
            <a:r>
              <a:rPr lang="ru-RU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Сенека</a:t>
            </a:r>
          </a:p>
          <a:p>
            <a:pPr algn="r" eaLnBrk="0" hangingPunct="0">
              <a:lnSpc>
                <a:spcPct val="80000"/>
              </a:lnSpc>
              <a:defRPr/>
            </a:pP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(4 г. до н.э. — 65 г. н. э.)</a:t>
            </a:r>
          </a:p>
        </p:txBody>
      </p:sp>
      <p:pic>
        <p:nvPicPr>
          <p:cNvPr id="19465" name="Picture 2" descr="Луций Анней Сене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68" y="1714488"/>
            <a:ext cx="860425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28"/>
          <p:cNvSpPr txBox="1">
            <a:spLocks noChangeArrowheads="1"/>
          </p:cNvSpPr>
          <p:nvPr/>
        </p:nvSpPr>
        <p:spPr bwMode="auto">
          <a:xfrm>
            <a:off x="435201" y="1678328"/>
            <a:ext cx="5786438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rgbClr val="FFFF00"/>
                </a:solidFill>
              </a:rPr>
              <a:t>Российские и международные исследования показывают, что российские школьники обладают значительным </a:t>
            </a:r>
            <a:r>
              <a:rPr lang="ru-RU" altLang="ru-RU" sz="2800" b="1" dirty="0" smtClean="0">
                <a:solidFill>
                  <a:srgbClr val="FFFF00"/>
                </a:solidFill>
              </a:rPr>
              <a:t>объёмом </a:t>
            </a:r>
            <a:r>
              <a:rPr lang="ru-RU" altLang="ru-RU" sz="2800" b="1" dirty="0">
                <a:solidFill>
                  <a:srgbClr val="FFFF00"/>
                </a:solidFill>
              </a:rPr>
              <a:t>знаний, однако они не умеют грамотно пользоваться этими знаниями.  </a:t>
            </a:r>
          </a:p>
        </p:txBody>
      </p:sp>
    </p:spTree>
    <p:extLst>
      <p:ext uri="{BB962C8B-B14F-4D97-AF65-F5344CB8AC3E}">
        <p14:creationId xmlns:p14="http://schemas.microsoft.com/office/powerpoint/2010/main" val="351210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897029" name="AutoShape 5"/>
          <p:cNvSpPr>
            <a:spLocks noChangeArrowheads="1"/>
          </p:cNvSpPr>
          <p:nvPr/>
        </p:nvSpPr>
        <p:spPr bwMode="gray">
          <a:xfrm>
            <a:off x="190500" y="80963"/>
            <a:ext cx="8616950" cy="684212"/>
          </a:xfrm>
          <a:prstGeom prst="roundRect">
            <a:avLst>
              <a:gd name="adj" fmla="val 49106"/>
            </a:avLst>
          </a:prstGeom>
          <a:solidFill>
            <a:schemeClr val="accent4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Ситуационность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знаний: примеры</a:t>
            </a:r>
          </a:p>
        </p:txBody>
      </p:sp>
      <p:sp>
        <p:nvSpPr>
          <p:cNvPr id="20484" name="TextBox 6"/>
          <p:cNvSpPr txBox="1">
            <a:spLocks noChangeArrowheads="1"/>
          </p:cNvSpPr>
          <p:nvPr/>
        </p:nvSpPr>
        <p:spPr bwMode="auto">
          <a:xfrm>
            <a:off x="307975" y="2044700"/>
            <a:ext cx="2697163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 sz="3200" b="1" dirty="0">
                <a:solidFill>
                  <a:schemeClr val="bg1"/>
                </a:solidFill>
              </a:rPr>
              <a:t>1) 5 х 4 = 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737350" y="2012950"/>
            <a:ext cx="157321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≈ 95%</a:t>
            </a:r>
          </a:p>
        </p:txBody>
      </p:sp>
      <p:sp>
        <p:nvSpPr>
          <p:cNvPr id="20486" name="TextBox 30"/>
          <p:cNvSpPr txBox="1">
            <a:spLocks noChangeArrowheads="1"/>
          </p:cNvSpPr>
          <p:nvPr/>
        </p:nvSpPr>
        <p:spPr bwMode="auto">
          <a:xfrm>
            <a:off x="684213" y="1081088"/>
            <a:ext cx="4506912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3200" b="1" dirty="0">
                <a:solidFill>
                  <a:srgbClr val="FFFF00"/>
                </a:solidFill>
              </a:rPr>
              <a:t>Пример задания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03913" y="957263"/>
            <a:ext cx="3240087" cy="8302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Кол-во верных ответов</a:t>
            </a:r>
          </a:p>
        </p:txBody>
      </p:sp>
      <p:sp>
        <p:nvSpPr>
          <p:cNvPr id="20488" name="TextBox 35"/>
          <p:cNvSpPr txBox="1">
            <a:spLocks noChangeArrowheads="1"/>
          </p:cNvSpPr>
          <p:nvPr/>
        </p:nvSpPr>
        <p:spPr bwMode="auto">
          <a:xfrm>
            <a:off x="315913" y="2786058"/>
            <a:ext cx="5984875" cy="1273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200" b="1" dirty="0">
                <a:solidFill>
                  <a:schemeClr val="bg1"/>
                </a:solidFill>
              </a:rPr>
              <a:t>2) В коробке 5 рядов по 4 конфеты в каждом. Сколько всего конфет в коробке?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7350" y="3071810"/>
            <a:ext cx="157321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≈ 85%</a:t>
            </a:r>
          </a:p>
        </p:txBody>
      </p:sp>
      <p:sp>
        <p:nvSpPr>
          <p:cNvPr id="20490" name="TextBox 39"/>
          <p:cNvSpPr txBox="1">
            <a:spLocks noChangeArrowheads="1"/>
          </p:cNvSpPr>
          <p:nvPr/>
        </p:nvSpPr>
        <p:spPr bwMode="auto">
          <a:xfrm>
            <a:off x="315913" y="4214818"/>
            <a:ext cx="5984875" cy="245605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ru-RU" altLang="ru-RU" sz="3200" b="1" dirty="0">
                <a:solidFill>
                  <a:schemeClr val="tx2"/>
                </a:solidFill>
              </a:rPr>
              <a:t>3) У меня завтра день </a:t>
            </a:r>
            <a:r>
              <a:rPr lang="ru-RU" altLang="ru-RU" sz="3200" b="1" dirty="0" err="1">
                <a:solidFill>
                  <a:schemeClr val="tx2"/>
                </a:solidFill>
              </a:rPr>
              <a:t>рож-дения</a:t>
            </a:r>
            <a:r>
              <a:rPr lang="ru-RU" altLang="ru-RU" sz="3200" b="1" dirty="0">
                <a:solidFill>
                  <a:schemeClr val="tx2"/>
                </a:solidFill>
              </a:rPr>
              <a:t>, будет 15 человек. Хватит ли одной коробки конфет, </a:t>
            </a:r>
            <a:r>
              <a:rPr lang="ru-RU" altLang="ru-RU" sz="3200" b="1" dirty="0">
                <a:solidFill>
                  <a:srgbClr val="FF0000"/>
                </a:solidFill>
              </a:rPr>
              <a:t>если в ней 5 рядов по 4 конфеты в каждом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? </a:t>
            </a:r>
            <a:r>
              <a:rPr lang="ru-RU" altLang="ru-RU" sz="3200" b="1" dirty="0" smtClean="0">
                <a:solidFill>
                  <a:schemeClr val="tx2"/>
                </a:solidFill>
              </a:rPr>
              <a:t>Поясните свой ответ. </a:t>
            </a:r>
            <a:endParaRPr lang="ru-RU" altLang="ru-RU" sz="3200" b="1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737350" y="4786322"/>
            <a:ext cx="157321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≈ 50%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838" y="5589240"/>
            <a:ext cx="1573213" cy="584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1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-4543425" y="3012715"/>
            <a:ext cx="169190" cy="6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745" tIns="41872" rIns="83745" bIns="41872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Microsoft Sans Serif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3789363" y="2264931"/>
            <a:ext cx="1828800" cy="42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745" tIns="41872" rIns="83745" bIns="41872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232" b="0" i="1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357158" y="1428736"/>
            <a:ext cx="8584166" cy="1643074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68" tIns="554078" rIns="70368" bIns="35184" rtlCol="0" anchor="ctr"/>
          <a:lstStyle/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Читательская грамотность – это способность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человека понимать, использовать, оценивать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rgbClr val="800609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gray">
          <a:xfrm>
            <a:off x="671315" y="176746"/>
            <a:ext cx="8064896" cy="1055478"/>
          </a:xfrm>
          <a:prstGeom prst="roundRect">
            <a:avLst>
              <a:gd name="adj" fmla="val 46389"/>
            </a:avLst>
          </a:prstGeom>
          <a:solidFill>
            <a:schemeClr val="accent5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Sans Serif"/>
                <a:ea typeface="+mn-ea"/>
                <a:cs typeface="+mn-cs"/>
              </a:rPr>
              <a:t>Читательская грамотность: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Microsoft Sans Serif"/>
                <a:ea typeface="+mn-ea"/>
                <a:cs typeface="+mn-cs"/>
              </a:rPr>
              <a:t>концептуальная рамка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Microsoft Sans Serif"/>
              <a:ea typeface="+mn-ea"/>
              <a:cs typeface="+mn-cs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3214678" y="3571876"/>
            <a:ext cx="2242116" cy="1548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Оценка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читательской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грамотности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PISA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80060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14282" y="3214686"/>
            <a:ext cx="2242116" cy="18573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Тип текста: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сплошной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несплошной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80060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составной</a:t>
            </a: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6230280" y="3143248"/>
            <a:ext cx="2628000" cy="20002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Ситуация: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цели чтения: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личные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социальные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практические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образовательные</a:t>
            </a:r>
          </a:p>
        </p:txBody>
      </p:sp>
      <p:sp>
        <p:nvSpPr>
          <p:cNvPr id="35" name="Стрелка вправо с вырезом 34"/>
          <p:cNvSpPr/>
          <p:nvPr/>
        </p:nvSpPr>
        <p:spPr bwMode="auto">
          <a:xfrm>
            <a:off x="2428860" y="3857628"/>
            <a:ext cx="642942" cy="500066"/>
          </a:xfrm>
          <a:prstGeom prst="notch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Стрелка вправо с вырезом 35"/>
          <p:cNvSpPr/>
          <p:nvPr/>
        </p:nvSpPr>
        <p:spPr bwMode="auto">
          <a:xfrm rot="10800000">
            <a:off x="5500694" y="3929066"/>
            <a:ext cx="642942" cy="500066"/>
          </a:xfrm>
          <a:prstGeom prst="notch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" name="Стрелка вправо с вырезом 36"/>
          <p:cNvSpPr/>
          <p:nvPr/>
        </p:nvSpPr>
        <p:spPr bwMode="auto">
          <a:xfrm rot="16200000">
            <a:off x="4179091" y="5107794"/>
            <a:ext cx="428627" cy="500066"/>
          </a:xfrm>
          <a:prstGeom prst="notch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214282" y="5572140"/>
            <a:ext cx="874800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Компетентности: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80060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3143240" y="6072206"/>
            <a:ext cx="2880000" cy="61200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осмысливать и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оце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нивать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информацию</a:t>
            </a: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214282" y="6072206"/>
            <a:ext cx="2880000" cy="61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находить и извлекать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60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информацию</a:t>
            </a: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6072198" y="6072206"/>
            <a:ext cx="2880000" cy="612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Andalus" panose="02020603050405020304" pitchFamily="18" charset="-78"/>
              </a:rPr>
              <a:t>интерпретировать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4D4D4D"/>
                </a:solidFill>
                <a:effectLst/>
                <a:uLnTx/>
                <a:uFillTx/>
                <a:latin typeface="Arial" charset="0"/>
                <a:ea typeface="+mn-ea"/>
                <a:cs typeface="Andalus" panose="02020603050405020304" pitchFamily="18" charset="-78"/>
              </a:rPr>
              <a:t>информацию</a:t>
            </a:r>
          </a:p>
        </p:txBody>
      </p:sp>
    </p:spTree>
    <p:extLst>
      <p:ext uri="{BB962C8B-B14F-4D97-AF65-F5344CB8AC3E}">
        <p14:creationId xmlns:p14="http://schemas.microsoft.com/office/powerpoint/2010/main" val="215583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737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19" y="302960"/>
            <a:ext cx="8810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086" y="1242918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ИТОГОВОЕ СОБЕСЕДОВАНИЕ 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ЗАДАНИЕ 2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6268" y="1242918"/>
            <a:ext cx="2538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ЕГЭ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ЗАДАНИЕ 27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Диалог с автором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2768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86525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92"/>
            <a:ext cx="9173763" cy="69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79" y="32369"/>
            <a:ext cx="987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4526"/>
            <a:ext cx="7390235" cy="577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971600" y="5157192"/>
            <a:ext cx="52193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7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3448"/>
            <a:ext cx="6265903" cy="571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0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928688"/>
            <a:ext cx="66198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81895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737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19" y="302960"/>
            <a:ext cx="8810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086" y="1242918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ИТОГОВОЕ СОБЕСЕДОВАНИЕ 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ЗАДАНИЕ 2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6268" y="1242918"/>
            <a:ext cx="2538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ЕГЭ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ЗАДАНИЕ 27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Диалог с автором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2768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478731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92"/>
            <a:ext cx="9173763" cy="69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3902" y="387119"/>
            <a:ext cx="8954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Международная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программа по оценке образовательных достижений учащихся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71" y="793740"/>
            <a:ext cx="8200909" cy="5400599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400811" y="2304565"/>
            <a:ext cx="5714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Страны Организации экономического сотрудничества и развития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73171" y="6255692"/>
            <a:ext cx="8200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Источник информации Центр оценки качества  образования </a:t>
            </a:r>
            <a:r>
              <a:rPr lang="ru-RU" sz="1200" dirty="0" smtClean="0"/>
              <a:t> Института </a:t>
            </a:r>
            <a:r>
              <a:rPr lang="ru-RU" sz="1200" dirty="0"/>
              <a:t>стратегии развития образования  </a:t>
            </a:r>
            <a:r>
              <a:rPr lang="ru-RU" sz="1200" dirty="0" smtClean="0"/>
              <a:t>РАО </a:t>
            </a:r>
            <a:endParaRPr lang="ru-RU" sz="1200" dirty="0"/>
          </a:p>
        </p:txBody>
      </p:sp>
      <p:sp>
        <p:nvSpPr>
          <p:cNvPr id="14" name="Стрелка вправо 13"/>
          <p:cNvSpPr/>
          <p:nvPr/>
        </p:nvSpPr>
        <p:spPr>
          <a:xfrm rot="2879521">
            <a:off x="4394067" y="4808347"/>
            <a:ext cx="854586" cy="3890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167749" y="1556793"/>
          <a:ext cx="8700998" cy="46799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50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504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65340">
                <a:tc>
                  <a:txBody>
                    <a:bodyPr/>
                    <a:lstStyle/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sng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Индекс уровня образования в странах мира (</a:t>
                      </a:r>
                      <a:r>
                        <a:rPr lang="ru-RU" sz="1600" u="sng" kern="120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Education</a:t>
                      </a:r>
                      <a:r>
                        <a:rPr lang="ru-RU" sz="1600" u="sng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sng" kern="1200" dirty="0" err="1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Index</a:t>
                      </a:r>
                      <a:r>
                        <a:rPr lang="ru-RU" sz="1600" u="sng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 </a:t>
                      </a:r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— комбинированный показатель Программы развития Организации Объединённых Наций (ПРООН), рассчитываемый как индекс грамотности взрослого населения и индекс совокупной доли учащихся, получающих образование.</a:t>
                      </a: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indent="0" algn="l" defTabSz="104256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</a:t>
                      </a:r>
                      <a:r>
                        <a:rPr lang="ru-RU" sz="1600" kern="1200" baseline="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2015</a:t>
                      </a:r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76" marR="70376" marT="35188" marB="35188"/>
                </a:tc>
                <a:tc>
                  <a:txBody>
                    <a:bodyPr/>
                    <a:lstStyle/>
                    <a:p>
                      <a:r>
                        <a:rPr lang="ru-RU" sz="1600" u="sng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Рейтинг эффективности национальных систем образования группы Пирсон</a:t>
                      </a:r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(рассчитывается на основе результатов стран в исследованиях PISA, TIMSS и PIRLS, а также по ряду других параметров, таких как уровень грамотности и количество выпускников на отдельных уровнях образования).</a:t>
                      </a:r>
                    </a:p>
                    <a:p>
                      <a:r>
                        <a:rPr lang="ru-RU" sz="1600" kern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Данные 2016 года</a:t>
                      </a:r>
                      <a:endParaRPr lang="ru-RU" sz="1400" dirty="0">
                        <a:solidFill>
                          <a:sysClr val="windowText" lastClr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76" marR="70376" marT="35188" marB="3518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7116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Австралия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Дания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Новая Зеландия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Норвегия 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Германия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России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188.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76" marR="70376" marT="35188" marB="35188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США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Швейцария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Дания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Великобритания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Швеция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r>
                        <a:rPr lang="en-US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34. 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Россия</a:t>
                      </a:r>
                      <a:endParaRPr lang="en-US" sz="14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  <a:p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0376" marR="70376" marT="35188" marB="3518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0" y="196650"/>
            <a:ext cx="9036496" cy="1144308"/>
          </a:xfrm>
          <a:prstGeom prst="roundRect">
            <a:avLst>
              <a:gd name="adj" fmla="val 46389"/>
            </a:avLst>
          </a:prstGeom>
          <a:solidFill>
            <a:schemeClr val="accent5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Положение России в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основных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рейтингах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качеству образования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6453336"/>
            <a:ext cx="561662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sz="1500" dirty="0" smtClean="0">
                <a:solidFill>
                  <a:prstClr val="black"/>
                </a:solidFill>
              </a:rPr>
              <a:t>Использованы данные, предоставленные Г.С. Ковалёвой</a:t>
            </a:r>
            <a:endParaRPr lang="ru-RU" sz="15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33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790" y="1753543"/>
            <a:ext cx="8723034" cy="3844049"/>
          </a:xfrm>
          <a:prstGeom prst="rect">
            <a:avLst/>
          </a:prstGeom>
        </p:spPr>
      </p:pic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323528" y="133350"/>
            <a:ext cx="8496944" cy="1260376"/>
          </a:xfrm>
          <a:prstGeom prst="roundRect">
            <a:avLst>
              <a:gd name="adj" fmla="val 46389"/>
            </a:avLst>
          </a:prstGeom>
          <a:solidFill>
            <a:schemeClr val="accent5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Результаты российских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учащихся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в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исследованиях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PIRLS, TIMSS, PISA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(2015-2016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годы)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pic>
        <p:nvPicPr>
          <p:cNvPr id="10" name="Picture 4" descr="http://www.edu.instrao.ru/pluginfile.php/2/course/section/2/LOGO_INSTRAO%20%281%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86" y="5877272"/>
            <a:ext cx="3031521" cy="79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3563888" y="6121465"/>
            <a:ext cx="50006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1500" dirty="0" smtClean="0"/>
              <a:t>Здесь и далее использованы данные международных сравнительных исследований под </a:t>
            </a:r>
            <a:r>
              <a:rPr lang="ru-RU" sz="1500" dirty="0"/>
              <a:t>рук. </a:t>
            </a:r>
            <a:r>
              <a:rPr lang="ru-RU" sz="1500" dirty="0" smtClean="0"/>
              <a:t>Г.С. Ковалёвой</a:t>
            </a:r>
            <a:endParaRPr lang="ru-RU" sz="1500" dirty="0"/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>
            <a:off x="467544" y="3068960"/>
            <a:ext cx="8280920" cy="0"/>
          </a:xfrm>
          <a:prstGeom prst="line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3522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737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Результаты исследования будут опубликованы в декабре 2019 года.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19" y="302960"/>
            <a:ext cx="8810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086" y="1242918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ИТОГОВОЕ СОБЕСЕДОВАНИЕ 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ЗАДАНИЕ 2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6268" y="1242918"/>
            <a:ext cx="2538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ЕГЭ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ЗАДАНИЕ 27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Диалог с автором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2276872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86525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92"/>
            <a:ext cx="9173763" cy="69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092" y="703070"/>
            <a:ext cx="1627908" cy="6064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35" y="3702126"/>
            <a:ext cx="7511956" cy="40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19" y="908720"/>
            <a:ext cx="72008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16 </a:t>
            </a:r>
            <a:r>
              <a:rPr lang="ru-RU" sz="2000" dirty="0"/>
              <a:t>стран, средний балл которых статистически значимо выше среднего балла </a:t>
            </a:r>
            <a:r>
              <a:rPr lang="ru-RU" sz="2000" dirty="0" smtClean="0"/>
              <a:t>России (Сингапур</a:t>
            </a:r>
            <a:r>
              <a:rPr lang="ru-RU" sz="2000" dirty="0"/>
              <a:t>, Гонконг (Китай), Канада, Финляндия, </a:t>
            </a:r>
            <a:r>
              <a:rPr lang="ru-RU" sz="2000" dirty="0" smtClean="0"/>
              <a:t>Ирландия…)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71688" y="1861373"/>
            <a:ext cx="7180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15 стран, средний балл которых не отличается от балла России </a:t>
            </a:r>
            <a:br>
              <a:rPr lang="ru-RU" sz="2000" dirty="0"/>
            </a:br>
            <a:r>
              <a:rPr lang="ru-RU" sz="2000" dirty="0"/>
              <a:t>(Швеция, Дания, Франция, Бельгия, Португалия, Великобритания, Тайвань, США, Испания, Китай, Швейцария, Латвия, Чехия, Хорватия, Вьетнам)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8101" y="4388112"/>
            <a:ext cx="72008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38 стран, средний балл которых статистически </a:t>
            </a:r>
            <a:endParaRPr lang="ru-RU" sz="2000" dirty="0" smtClean="0"/>
          </a:p>
          <a:p>
            <a:r>
              <a:rPr lang="ru-RU" sz="2000" dirty="0" smtClean="0"/>
              <a:t>значимо </a:t>
            </a:r>
            <a:r>
              <a:rPr lang="ru-RU" sz="2000" dirty="0"/>
              <a:t>ниже </a:t>
            </a:r>
            <a:r>
              <a:rPr lang="ru-RU" sz="2000" dirty="0" smtClean="0"/>
              <a:t>среднего </a:t>
            </a:r>
            <a:r>
              <a:rPr lang="ru-RU" sz="2000" dirty="0"/>
              <a:t>балла России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7504" y="302960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Результат исследования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1689" y="5445224"/>
            <a:ext cx="83431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Поставлена задача попасть в </a:t>
            </a:r>
            <a:r>
              <a:rPr lang="ru-RU" sz="2000" b="1" dirty="0" smtClean="0"/>
              <a:t>    </a:t>
            </a:r>
            <a:r>
              <a:rPr lang="ru-RU" sz="2800" b="1" dirty="0" smtClean="0"/>
              <a:t>ТОП-10 </a:t>
            </a:r>
            <a:r>
              <a:rPr lang="ru-RU" sz="2800" b="1" dirty="0"/>
              <a:t>с</a:t>
            </a:r>
            <a:r>
              <a:rPr lang="ru-RU" sz="2000" b="1" dirty="0"/>
              <a:t>тран </a:t>
            </a:r>
            <a:endParaRPr lang="ru-RU" sz="2000" b="1" dirty="0" smtClean="0"/>
          </a:p>
          <a:p>
            <a:r>
              <a:rPr lang="ru-RU" sz="2000" b="1" dirty="0" smtClean="0"/>
              <a:t>по </a:t>
            </a:r>
            <a:r>
              <a:rPr lang="ru-RU" sz="2000" b="1" dirty="0"/>
              <a:t>качеству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54864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143108" y="1357298"/>
            <a:ext cx="6400800" cy="39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ctrTitle"/>
          </p:nvPr>
        </p:nvSpPr>
        <p:spPr>
          <a:xfrm>
            <a:off x="1000100" y="1752576"/>
            <a:ext cx="7286676" cy="3548632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3200" dirty="0" smtClean="0">
                <a:latin typeface="a_BodoniNovaBrk" panose="04070703080705090303" pitchFamily="82" charset="-52"/>
              </a:rPr>
              <a:t>Ты </a:t>
            </a:r>
            <a:r>
              <a:rPr lang="ru-RU" sz="3200" dirty="0">
                <a:latin typeface="a_BodoniNovaBrk" panose="04070703080705090303" pitchFamily="82" charset="-52"/>
              </a:rPr>
              <a:t>ищешь знаний, мудрости земной,</a:t>
            </a:r>
            <a:br>
              <a:rPr lang="ru-RU" sz="3200" dirty="0">
                <a:latin typeface="a_BodoniNovaBrk" panose="04070703080705090303" pitchFamily="82" charset="-52"/>
              </a:rPr>
            </a:br>
            <a:r>
              <a:rPr lang="ru-RU" sz="3200" dirty="0">
                <a:latin typeface="a_BodoniNovaBrk" panose="04070703080705090303" pitchFamily="82" charset="-52"/>
              </a:rPr>
              <a:t>Ты ищешь смысла жизни во вселенной?</a:t>
            </a:r>
            <a:br>
              <a:rPr lang="ru-RU" sz="3200" dirty="0">
                <a:latin typeface="a_BodoniNovaBrk" panose="04070703080705090303" pitchFamily="82" charset="-52"/>
              </a:rPr>
            </a:br>
            <a:r>
              <a:rPr lang="ru-RU" sz="3200" dirty="0">
                <a:latin typeface="a_BodoniNovaBrk" panose="04070703080705090303" pitchFamily="82" charset="-52"/>
              </a:rPr>
              <a:t>Найди на полке книгу и раскрой</a:t>
            </a:r>
            <a:br>
              <a:rPr lang="ru-RU" sz="3200" dirty="0">
                <a:latin typeface="a_BodoniNovaBrk" panose="04070703080705090303" pitchFamily="82" charset="-52"/>
              </a:rPr>
            </a:br>
            <a:r>
              <a:rPr lang="ru-RU" sz="3200" dirty="0">
                <a:latin typeface="a_BodoniNovaBrk" panose="04070703080705090303" pitchFamily="82" charset="-52"/>
              </a:rPr>
              <a:t>Источник мысли чистый, вдохновенный…</a:t>
            </a:r>
            <a:br>
              <a:rPr lang="ru-RU" sz="3200" dirty="0">
                <a:latin typeface="a_BodoniNovaBrk" panose="04070703080705090303" pitchFamily="82" charset="-52"/>
              </a:rPr>
            </a:br>
            <a:r>
              <a:rPr lang="ru-RU" sz="3200" dirty="0" smtClean="0">
                <a:latin typeface="a_BodoniNovaBrk" panose="04070703080705090303" pitchFamily="82" charset="-52"/>
              </a:rPr>
              <a:t>                         </a:t>
            </a:r>
            <a:r>
              <a:rPr lang="ru-RU" sz="1800" dirty="0" err="1" smtClean="0">
                <a:latin typeface="a_BodoniNovaBrk" panose="04070703080705090303" pitchFamily="82" charset="-52"/>
              </a:rPr>
              <a:t>А.Мирцхулава</a:t>
            </a:r>
            <a:r>
              <a:rPr lang="ru-RU" sz="1800" dirty="0">
                <a:latin typeface="a_BodoniNovaBrk" panose="04070703080705090303" pitchFamily="82" charset="-52"/>
              </a:rPr>
              <a:t/>
            </a:r>
            <a:br>
              <a:rPr lang="ru-RU" sz="1800" dirty="0">
                <a:latin typeface="a_BodoniNovaBrk" panose="04070703080705090303" pitchFamily="82" charset="-52"/>
              </a:rPr>
            </a:br>
            <a:endParaRPr lang="ru-RU" sz="1800" dirty="0">
              <a:latin typeface="a_BodoniNovaBrk" panose="04070703080705090303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2950" y="1440822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2000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295952" y="1424323"/>
            <a:ext cx="2844000" cy="5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Читательская </a:t>
            </a:r>
            <a:endParaRPr lang="ru-RU" sz="2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69572" y="2132856"/>
            <a:ext cx="2844000" cy="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Математическая</a:t>
            </a:r>
            <a:endParaRPr lang="ru-RU" sz="22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331640" y="2798960"/>
            <a:ext cx="2844000" cy="54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Естественнонаучная</a:t>
            </a:r>
            <a:endParaRPr lang="ru-RU" sz="2200" b="1" dirty="0"/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gray">
          <a:xfrm>
            <a:off x="323528" y="133350"/>
            <a:ext cx="8496944" cy="991394"/>
          </a:xfrm>
          <a:prstGeom prst="roundRect">
            <a:avLst>
              <a:gd name="adj" fmla="val 46389"/>
            </a:avLst>
          </a:prstGeom>
          <a:solidFill>
            <a:schemeClr val="accent5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Структура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исследования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PISA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(20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00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-20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30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годы)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1019" y="2132856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2003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9682" y="2776570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2006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03638" y="3773795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2009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5411" y="4505997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2012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33129" y="5157192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2015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5291" y="5805264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2018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572000" y="1424323"/>
            <a:ext cx="1296024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2021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4572000" y="2798960"/>
            <a:ext cx="1296024" cy="6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2024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4788024" y="4077072"/>
            <a:ext cx="1096412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2027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303739" y="3773795"/>
            <a:ext cx="2844000" cy="5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Читательская </a:t>
            </a:r>
            <a:endParaRPr lang="ru-RU" sz="2200" b="1" dirty="0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323955" y="4505997"/>
            <a:ext cx="2844000" cy="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Математическая</a:t>
            </a:r>
            <a:endParaRPr lang="ru-RU" sz="2200" b="1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1303739" y="5157192"/>
            <a:ext cx="2844000" cy="54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Естественнонаучная</a:t>
            </a:r>
            <a:endParaRPr lang="ru-RU" sz="2200" b="1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303739" y="5805264"/>
            <a:ext cx="2844000" cy="5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Читательская </a:t>
            </a:r>
            <a:endParaRPr lang="ru-RU" sz="2200" b="1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788024" y="5373216"/>
            <a:ext cx="1080000" cy="54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2030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976472" y="1424323"/>
            <a:ext cx="2844000" cy="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Математическая</a:t>
            </a:r>
            <a:endParaRPr lang="ru-RU" sz="2200" b="1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999245" y="1988840"/>
            <a:ext cx="2844000" cy="5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Креативное </a:t>
            </a:r>
            <a:r>
              <a:rPr lang="ru-RU" sz="2200" b="1" dirty="0" smtClean="0">
                <a:solidFill>
                  <a:schemeClr val="tx1"/>
                </a:solidFill>
              </a:rPr>
              <a:t>мышление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001706" y="2776570"/>
            <a:ext cx="2844000" cy="540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Естественнонаучная</a:t>
            </a:r>
            <a:endParaRPr lang="ru-RU" sz="2200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24720" y="4077072"/>
            <a:ext cx="2844000" cy="540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Читательская </a:t>
            </a:r>
            <a:endParaRPr lang="ru-RU" sz="2200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999245" y="3356992"/>
            <a:ext cx="2844000" cy="5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?</a:t>
            </a:r>
            <a:endParaRPr lang="ru-RU" sz="2200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6024720" y="5373216"/>
            <a:ext cx="2844000" cy="540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Математическая</a:t>
            </a:r>
            <a:endParaRPr lang="ru-RU" sz="2200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6012160" y="4653136"/>
            <a:ext cx="2844000" cy="5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?</a:t>
            </a:r>
            <a:endParaRPr lang="ru-RU" sz="2200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012160" y="5949280"/>
            <a:ext cx="2844000" cy="5400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1001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 smtClean="0"/>
              <a:t>?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5996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82950" y="1433920"/>
            <a:ext cx="1385509" cy="551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200" dirty="0"/>
              <a:t>с 2000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950" y="2311672"/>
            <a:ext cx="1385509" cy="551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200" dirty="0"/>
              <a:t>с 2003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950" y="3268326"/>
            <a:ext cx="1385509" cy="551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200" dirty="0"/>
              <a:t>с 2006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3104" y="4245823"/>
            <a:ext cx="1385355" cy="5514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200" dirty="0"/>
              <a:t>с 2012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2950" y="6107808"/>
            <a:ext cx="1385355" cy="5514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200" dirty="0"/>
              <a:t>в 2018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68459" y="1272848"/>
            <a:ext cx="2216815" cy="86151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/>
              <a:t>Читательская </a:t>
            </a:r>
            <a:r>
              <a:rPr lang="ru-RU" sz="2200" b="1" dirty="0" smtClean="0"/>
              <a:t>грамотность (шкала)</a:t>
            </a:r>
            <a:endParaRPr lang="ru-RU" sz="22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68459" y="2170058"/>
            <a:ext cx="3324853" cy="861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/>
              <a:t>Математическая грамотность (шкала)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468459" y="3101931"/>
            <a:ext cx="3324853" cy="8615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/>
              <a:t>Естественнонаучная грамотность (шкала)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80128" y="4072404"/>
            <a:ext cx="3313184" cy="86151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dirty="0"/>
              <a:t>Финансовая </a:t>
            </a:r>
            <a:r>
              <a:rPr lang="ru-RU" sz="2200" dirty="0" smtClean="0"/>
              <a:t>грамотность</a:t>
            </a:r>
            <a:endParaRPr lang="ru-RU" sz="22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96718" y="2272476"/>
            <a:ext cx="4200034" cy="151818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80000"/>
              </a:lnSpc>
            </a:pPr>
            <a:r>
              <a:rPr lang="ru-RU" sz="2200" b="1" dirty="0"/>
              <a:t>Отдельные задания теста  </a:t>
            </a:r>
            <a:r>
              <a:rPr lang="ru-RU" sz="2200" b="1" dirty="0" err="1"/>
              <a:t>межпредметного</a:t>
            </a:r>
            <a:r>
              <a:rPr lang="ru-RU" sz="2200" b="1" dirty="0"/>
              <a:t> характера</a:t>
            </a:r>
            <a:r>
              <a:rPr lang="ru-RU" sz="2200" dirty="0"/>
              <a:t>: оценка умений разрешения проблем и проблемных ситуаций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468305" y="5088427"/>
            <a:ext cx="7528446" cy="930432"/>
          </a:xfrm>
          <a:prstGeom prst="round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>
                <a:solidFill>
                  <a:schemeClr val="bg2"/>
                </a:solidFill>
              </a:rPr>
              <a:t>Интерактивная версия</a:t>
            </a:r>
            <a:r>
              <a:rPr lang="ru-RU" sz="2200" dirty="0">
                <a:solidFill>
                  <a:schemeClr val="bg2"/>
                </a:solidFill>
              </a:rPr>
              <a:t>: </a:t>
            </a:r>
            <a:r>
              <a:rPr lang="ru-RU" sz="2200" b="1" dirty="0">
                <a:solidFill>
                  <a:schemeClr val="bg2"/>
                </a:solidFill>
              </a:rPr>
              <a:t>оценка навыков совместного разрешения проблем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950" y="5307255"/>
            <a:ext cx="1385355" cy="551428"/>
          </a:xfrm>
          <a:prstGeom prst="roundRect">
            <a:avLst>
              <a:gd name="adj" fmla="val 831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 algn="ctr"/>
            <a:r>
              <a:rPr lang="ru-RU" sz="2200" dirty="0"/>
              <a:t>в 2015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93312" y="3963442"/>
            <a:ext cx="4203440" cy="103381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b="1" dirty="0"/>
              <a:t>Интерактивная версия</a:t>
            </a:r>
            <a:r>
              <a:rPr lang="ru-RU" sz="2200" dirty="0"/>
              <a:t>: оценка навыков </a:t>
            </a:r>
            <a:r>
              <a:rPr lang="ru-RU" sz="2200" b="1" dirty="0"/>
              <a:t>креативного</a:t>
            </a:r>
            <a:r>
              <a:rPr lang="ru-RU" sz="2200" dirty="0"/>
              <a:t> разрешения проблем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68459" y="6088593"/>
            <a:ext cx="7528292" cy="58985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dirty="0"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Глобальные компетенции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685274" y="1263961"/>
            <a:ext cx="2438496" cy="86151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dirty="0"/>
              <a:t>Математическая грамотность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123770" y="1278879"/>
            <a:ext cx="2909388" cy="86151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76828" tIns="38414" rIns="76828" bIns="38414" rtlCol="0" anchor="ctr"/>
          <a:lstStyle/>
          <a:p>
            <a:pPr>
              <a:lnSpc>
                <a:spcPct val="70000"/>
              </a:lnSpc>
            </a:pPr>
            <a:r>
              <a:rPr lang="ru-RU" sz="2200" dirty="0"/>
              <a:t>Естественнонаучная грамотность</a:t>
            </a: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gray">
          <a:xfrm>
            <a:off x="323528" y="133350"/>
            <a:ext cx="8496944" cy="991394"/>
          </a:xfrm>
          <a:prstGeom prst="roundRect">
            <a:avLst>
              <a:gd name="adj" fmla="val 46389"/>
            </a:avLst>
          </a:prstGeom>
          <a:solidFill>
            <a:schemeClr val="accent5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Структура исследования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PISA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(20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00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-20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30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годы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)</a:t>
            </a:r>
            <a:r>
              <a:rPr lang="en-US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endParaRPr lang="ru-RU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2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9EC3C6-6073-464D-B2D9-44D135E925F5}" type="slidenum">
              <a:rPr lang="ru-RU" altLang="ru-RU">
                <a:latin typeface="Times New Roman" panose="02020603050405020304" pitchFamily="18" charset="0"/>
              </a:rPr>
              <a:pPr/>
              <a:t>22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72" t="11070" r="3579" b="6650"/>
          <a:stretch/>
        </p:blipFill>
        <p:spPr>
          <a:xfrm>
            <a:off x="395536" y="1453731"/>
            <a:ext cx="7930015" cy="4276862"/>
          </a:xfrm>
          <a:prstGeom prst="rect">
            <a:avLst/>
          </a:prstGeom>
        </p:spPr>
      </p:pic>
      <p:sp>
        <p:nvSpPr>
          <p:cNvPr id="6" name="Rectangle 21"/>
          <p:cNvSpPr txBox="1">
            <a:spLocks noChangeArrowheads="1"/>
          </p:cNvSpPr>
          <p:nvPr/>
        </p:nvSpPr>
        <p:spPr bwMode="auto">
          <a:xfrm>
            <a:off x="251520" y="6079320"/>
            <a:ext cx="7776864" cy="488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FontTx/>
              <a:buNone/>
            </a:pPr>
            <a:r>
              <a:rPr lang="ru-RU" altLang="ru-RU" sz="2400" b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Инструментарий –</a:t>
            </a:r>
            <a:r>
              <a:rPr lang="en-US" altLang="ru-RU" sz="2400" b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400" b="1" i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PISA for schools</a:t>
            </a:r>
            <a:r>
              <a:rPr lang="ru-RU" altLang="ru-RU" sz="2400" b="1" i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, модель </a:t>
            </a:r>
            <a:r>
              <a:rPr lang="en-US" altLang="ru-RU" sz="2400" b="1" i="1" kern="0" dirty="0" smtClean="0">
                <a:solidFill>
                  <a:schemeClr val="tx2"/>
                </a:solidFill>
                <a:latin typeface="Arial" panose="020B0604020202020204" pitchFamily="34" charset="0"/>
              </a:rPr>
              <a:t>2015</a:t>
            </a:r>
            <a:endParaRPr lang="ru-RU" altLang="ru-RU" sz="2400" i="1" kern="0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39207" y="187628"/>
            <a:ext cx="9105900" cy="936848"/>
          </a:xfrm>
          <a:prstGeom prst="roundRect">
            <a:avLst>
              <a:gd name="adj" fmla="val 49106"/>
            </a:avLst>
          </a:prstGeom>
          <a:solidFill>
            <a:schemeClr val="accent4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000" b="1" dirty="0">
                <a:solidFill>
                  <a:srgbClr val="FFFF00"/>
                </a:solidFill>
                <a:cs typeface="+mn-cs"/>
              </a:rPr>
              <a:t>Федеральный мониторинг </a:t>
            </a:r>
            <a:r>
              <a:rPr lang="ru-RU" sz="3000" b="1" dirty="0" smtClean="0">
                <a:solidFill>
                  <a:srgbClr val="FFFF00"/>
                </a:solidFill>
                <a:cs typeface="+mn-cs"/>
              </a:rPr>
              <a:t>функциональной</a:t>
            </a:r>
            <a:endParaRPr lang="en-US" sz="3000" b="1" dirty="0" smtClean="0">
              <a:solidFill>
                <a:srgbClr val="FFFF00"/>
              </a:solidFill>
              <a:cs typeface="+mn-cs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000" b="1" dirty="0" smtClean="0">
                <a:solidFill>
                  <a:srgbClr val="FFFF00"/>
                </a:solidFill>
                <a:cs typeface="+mn-cs"/>
              </a:rPr>
              <a:t>грамотности:</a:t>
            </a:r>
            <a:r>
              <a:rPr lang="en-US" sz="3000" b="1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ru-RU" sz="3000" b="1" dirty="0" smtClean="0">
                <a:solidFill>
                  <a:srgbClr val="FFFF00"/>
                </a:solidFill>
                <a:cs typeface="+mn-cs"/>
              </a:rPr>
              <a:t>к </a:t>
            </a:r>
            <a:r>
              <a:rPr lang="ru-RU" sz="3000" b="1" dirty="0">
                <a:solidFill>
                  <a:srgbClr val="FFFF00"/>
                </a:solidFill>
                <a:cs typeface="+mn-cs"/>
              </a:rPr>
              <a:t>чему надо быть готовым?</a:t>
            </a:r>
          </a:p>
        </p:txBody>
      </p:sp>
    </p:spTree>
    <p:extLst>
      <p:ext uri="{BB962C8B-B14F-4D97-AF65-F5344CB8AC3E}">
        <p14:creationId xmlns:p14="http://schemas.microsoft.com/office/powerpoint/2010/main" val="10458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9EC3C6-6073-464D-B2D9-44D135E925F5}" type="slidenum">
              <a:rPr lang="ru-RU" altLang="ru-RU">
                <a:latin typeface="Times New Roman" panose="02020603050405020304" pitchFamily="18" charset="0"/>
              </a:rPr>
              <a:pPr/>
              <a:t>23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dirty="0">
              <a:latin typeface="Times New Roman" panose="02020603050405020304" pitchFamily="18" charset="0"/>
            </a:endParaRP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gray">
          <a:xfrm>
            <a:off x="-7268" y="168156"/>
            <a:ext cx="9105900" cy="812572"/>
          </a:xfrm>
          <a:prstGeom prst="roundRect">
            <a:avLst>
              <a:gd name="adj" fmla="val 49106"/>
            </a:avLst>
          </a:prstGeom>
          <a:solidFill>
            <a:schemeClr val="accent4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000" b="1" dirty="0" smtClean="0">
                <a:solidFill>
                  <a:schemeClr val="tx2"/>
                </a:solidFill>
                <a:cs typeface="+mn-cs"/>
              </a:rPr>
              <a:t>Федеральный мониторинг функциональной</a:t>
            </a:r>
            <a:endParaRPr lang="en-US" sz="3000" b="1" dirty="0" smtClean="0">
              <a:solidFill>
                <a:schemeClr val="tx2"/>
              </a:solidFill>
              <a:cs typeface="+mn-cs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3000" b="1" dirty="0" smtClean="0">
                <a:solidFill>
                  <a:schemeClr val="tx2"/>
                </a:solidFill>
                <a:cs typeface="+mn-cs"/>
              </a:rPr>
              <a:t>грамотности: 2020-2024 </a:t>
            </a:r>
            <a:r>
              <a:rPr lang="ru-RU" sz="3000" b="1" dirty="0" err="1" smtClean="0">
                <a:solidFill>
                  <a:schemeClr val="tx2"/>
                </a:solidFill>
                <a:cs typeface="+mn-cs"/>
              </a:rPr>
              <a:t>гг</a:t>
            </a:r>
            <a:endParaRPr lang="ru-RU" sz="3000" b="1" dirty="0">
              <a:solidFill>
                <a:schemeClr val="tx2"/>
              </a:solidFill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523352"/>
              </p:ext>
            </p:extLst>
          </p:nvPr>
        </p:nvGraphicFramePr>
        <p:xfrm>
          <a:off x="179512" y="980728"/>
          <a:ext cx="8784980" cy="5849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699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69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569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5699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69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362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/>
                          </a:solidFill>
                        </a:rPr>
                        <a:t>2020</a:t>
                      </a:r>
                      <a:endParaRPr lang="ru-RU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/>
                          </a:solidFill>
                        </a:rPr>
                        <a:t>2021</a:t>
                      </a:r>
                      <a:endParaRPr lang="ru-RU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/>
                          </a:solidFill>
                        </a:rPr>
                        <a:t>2022</a:t>
                      </a:r>
                      <a:endParaRPr lang="ru-RU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/>
                          </a:solidFill>
                        </a:rPr>
                        <a:t>2023</a:t>
                      </a:r>
                      <a:endParaRPr lang="ru-RU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bg2"/>
                          </a:solidFill>
                        </a:rPr>
                        <a:t>2024</a:t>
                      </a:r>
                      <a:endParaRPr lang="ru-RU" sz="2000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182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Сахалинская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chemeClr val="bg1">
                            <a:lumMod val="8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Магаданская</a:t>
                      </a:r>
                      <a:r>
                        <a:rPr lang="ru-RU" sz="1200" b="1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Камчатский край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Приморский край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82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Нижегородская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Пермский край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Чукотский АО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Хабаровский</a:t>
                      </a:r>
                      <a:r>
                        <a:rPr lang="ru-RU" sz="1200" b="1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край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Забайкальский край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182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Чувашская Республика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Кировская область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Оренбургская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Еврейская АО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541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Санкт-Петербург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Удмуртская Республика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Мордовия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Татарстан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Башкортостан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541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Коми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Марий Эл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Новгородская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Пензенская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Ленинградская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82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</a:t>
                      </a:r>
                      <a:r>
                        <a:rPr lang="ru-RU" sz="1200" b="1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Ингушетия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Мурманская область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Архангельская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Калининградская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Карелия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41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Омская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Дагестан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Псковская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РСО (Алания)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НАО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41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</a:t>
                      </a:r>
                      <a:r>
                        <a:rPr lang="ru-RU" sz="1200" b="1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Тыва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Красноярский край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КЧР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Алтайский край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Чеченская Республика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182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Челябинская область</a:t>
                      </a:r>
                      <a:endParaRPr lang="ru-RU" sz="12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Амурская область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Хакасия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Курганская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Кемеровская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82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Владимирская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Алтай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ХМАО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Московская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Тюменская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54117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Тульская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Свердловская</a:t>
                      </a:r>
                      <a:r>
                        <a:rPr lang="ru-RU" sz="1200" b="1" baseline="0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область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Москва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Ярославская</a:t>
                      </a:r>
                      <a:r>
                        <a:rPr lang="ru-RU" sz="1200" b="1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Тамбовская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82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Воронежская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Калужская область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Костромская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Смоленская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Рязанская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182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Волгоградская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Орловская область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Ростовская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Белгородская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7182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</a:t>
                      </a:r>
                      <a:r>
                        <a:rPr lang="ru-RU" sz="1200" b="1" baseline="0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Калмыкия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Адыгея</a:t>
                      </a:r>
                      <a:endParaRPr lang="ru-RU" sz="1200" b="1" dirty="0">
                        <a:solidFill>
                          <a:schemeClr val="bg1">
                            <a:lumMod val="8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Республика Крым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Астраханская область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600"/>
                        </a:spcAft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Курская область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200" b="1" dirty="0" smtClean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г. Севастополь</a:t>
                      </a:r>
                      <a:endParaRPr lang="ru-RU" sz="1200" b="1" dirty="0">
                        <a:solidFill>
                          <a:schemeClr val="bg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63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Что надо знать об исследовании </a:t>
            </a:r>
            <a:r>
              <a:rPr lang="ru-RU" sz="2800" b="1" dirty="0" smtClean="0">
                <a:solidFill>
                  <a:srgbClr val="FFFF00"/>
                </a:solidFill>
              </a:rPr>
              <a:t>PISA  в области оценивания функционального чтения?</a:t>
            </a:r>
            <a:r>
              <a:rPr lang="ru-RU" sz="2800" b="1" dirty="0">
                <a:solidFill>
                  <a:srgbClr val="FFFF00"/>
                </a:solidFill>
              </a:rPr>
              <a:t/>
            </a:r>
            <a:br>
              <a:rPr lang="ru-RU" sz="2800" b="1" dirty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1534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Модель </a:t>
            </a:r>
            <a:r>
              <a:rPr lang="ru-RU" dirty="0"/>
              <a:t>образовательных достижений (стандарты ОЭСР) и концептуальные рамки исследований по отдельным областям функциональной грамотности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8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055632"/>
              </p:ext>
            </p:extLst>
          </p:nvPr>
        </p:nvGraphicFramePr>
        <p:xfrm>
          <a:off x="179511" y="1556792"/>
          <a:ext cx="8784978" cy="440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968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44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440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9633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Основные компетенции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Один текст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Множественный текст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3520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Локализация информации (25%)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Просмотр и поиск (15%)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Поиск и извлечение соответствующего текста (10%)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632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Понимание</a:t>
                      </a:r>
                      <a:r>
                        <a:rPr lang="en-US" sz="1800" dirty="0" smtClean="0"/>
                        <a:t>.</a:t>
                      </a:r>
                    </a:p>
                    <a:p>
                      <a:r>
                        <a:rPr lang="ru-RU" sz="1800" dirty="0" smtClean="0"/>
                        <a:t>Интеграция и интерпретация (45%-50%)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Выявление буквального смысла (15%)</a:t>
                      </a:r>
                    </a:p>
                    <a:p>
                      <a:r>
                        <a:rPr lang="ru-RU" sz="1800" dirty="0" smtClean="0"/>
                        <a:t>Обобщение и формулирование выводов (15%)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Обобщение и формулирование выводов (15%)</a:t>
                      </a:r>
                    </a:p>
                    <a:p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8248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Рефлексия и оценка (25%-30%)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800" dirty="0" smtClean="0"/>
                        <a:t>Оценка качества и надежности текста (10%)</a:t>
                      </a:r>
                    </a:p>
                    <a:p>
                      <a:r>
                        <a:rPr lang="ru-RU" sz="1800" dirty="0" smtClean="0"/>
                        <a:t>Размышление</a:t>
                      </a:r>
                      <a:r>
                        <a:rPr lang="ru-RU" sz="1800" baseline="0" dirty="0" smtClean="0"/>
                        <a:t> над содержанием и формой текста (10%)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Выявление и анализ противоречий (10%)</a:t>
                      </a:r>
                      <a:endParaRPr lang="ru-RU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36760" marB="367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Овал 5"/>
          <p:cNvSpPr/>
          <p:nvPr/>
        </p:nvSpPr>
        <p:spPr>
          <a:xfrm>
            <a:off x="5868144" y="1483991"/>
            <a:ext cx="3043478" cy="4987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0362" tIns="35181" rIns="70362" bIns="35181"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339752" y="4437112"/>
            <a:ext cx="3024336" cy="773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62" tIns="35181" rIns="70362" bIns="35181"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52120" y="4336099"/>
            <a:ext cx="2671108" cy="9755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62" tIns="35181" rIns="70362" bIns="35181"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23728" y="2996952"/>
            <a:ext cx="324036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62" tIns="35181" rIns="70362" bIns="35181" rtlCol="0" anchor="ctr"/>
          <a:lstStyle/>
          <a:p>
            <a:pPr algn="ctr"/>
            <a:endParaRPr lang="ru-RU"/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gray">
          <a:xfrm>
            <a:off x="0" y="260649"/>
            <a:ext cx="9144000" cy="1008112"/>
          </a:xfrm>
          <a:prstGeom prst="roundRect">
            <a:avLst>
              <a:gd name="adj" fmla="val 46389"/>
            </a:avLst>
          </a:prstGeom>
          <a:solidFill>
            <a:schemeClr val="accent5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Структура заданий </a:t>
            </a:r>
            <a:r>
              <a:rPr lang="ru-R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читательской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грамотности PISA-2018: изменения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31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088350" y="6342490"/>
            <a:ext cx="1905000" cy="45720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A744A94-CC4A-4605-A20B-4D56545BE380}" type="slidenum">
              <a:rPr lang="ru-RU" altLang="ru-RU">
                <a:latin typeface="Times New Roman" panose="02020603050405020304" pitchFamily="18" charset="0"/>
              </a:rPr>
              <a:pPr/>
              <a:t>26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gray">
          <a:xfrm>
            <a:off x="0" y="115888"/>
            <a:ext cx="9105900" cy="936848"/>
          </a:xfrm>
          <a:prstGeom prst="roundRect">
            <a:avLst>
              <a:gd name="adj" fmla="val 49106"/>
            </a:avLst>
          </a:prstGeom>
          <a:solidFill>
            <a:schemeClr val="accent4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cs typeface="+mn-cs"/>
              </a:rPr>
              <a:t>Математическая грамотность: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cs typeface="+mn-cs"/>
              </a:rPr>
              <a:t>концептуальная рамка</a:t>
            </a:r>
            <a:endParaRPr lang="ru-RU" sz="3200" b="1" dirty="0">
              <a:solidFill>
                <a:srgbClr val="FFFF00"/>
              </a:solidFill>
              <a:cs typeface="+mn-cs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1530358" y="4087260"/>
            <a:ext cx="1620000" cy="809625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 smtClean="0">
                <a:solidFill>
                  <a:srgbClr val="0000CC"/>
                </a:solidFill>
                <a:latin typeface="Arial Black" pitchFamily="34" charset="0"/>
                <a:cs typeface="+mn-cs"/>
              </a:rPr>
              <a:t>Проблема </a:t>
            </a: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  <a:cs typeface="+mn-cs"/>
              </a:rPr>
              <a:t/>
            </a:r>
            <a:br>
              <a:rPr lang="ru-RU" altLang="ru-RU" sz="1800" dirty="0">
                <a:solidFill>
                  <a:srgbClr val="0000CC"/>
                </a:solidFill>
                <a:latin typeface="Arial Black" pitchFamily="34" charset="0"/>
                <a:cs typeface="+mn-cs"/>
              </a:rPr>
            </a:b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  <a:cs typeface="+mn-cs"/>
              </a:rPr>
              <a:t> в контексте </a:t>
            </a:r>
          </a:p>
        </p:txBody>
      </p:sp>
      <p:sp>
        <p:nvSpPr>
          <p:cNvPr id="6" name="AutoShape 17"/>
          <p:cNvSpPr>
            <a:spLocks noChangeArrowheads="1"/>
          </p:cNvSpPr>
          <p:nvPr/>
        </p:nvSpPr>
        <p:spPr bwMode="auto">
          <a:xfrm>
            <a:off x="1530358" y="5824984"/>
            <a:ext cx="1620000" cy="86360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  <a:cs typeface="+mn-cs"/>
              </a:rPr>
              <a:t>Результаты </a:t>
            </a:r>
          </a:p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  <a:cs typeface="+mn-cs"/>
              </a:rPr>
              <a:t>в контексте</a:t>
            </a:r>
          </a:p>
        </p:txBody>
      </p:sp>
      <p:sp>
        <p:nvSpPr>
          <p:cNvPr id="7" name="AutoShape 18"/>
          <p:cNvSpPr>
            <a:spLocks noChangeArrowheads="1"/>
          </p:cNvSpPr>
          <p:nvPr/>
        </p:nvSpPr>
        <p:spPr bwMode="auto">
          <a:xfrm>
            <a:off x="5369325" y="4045084"/>
            <a:ext cx="2232000" cy="809625"/>
          </a:xfrm>
          <a:prstGeom prst="roundRect">
            <a:avLst>
              <a:gd name="adj" fmla="val 16667"/>
            </a:avLst>
          </a:prstGeom>
          <a:solidFill>
            <a:schemeClr val="tx2">
              <a:lumMod val="20000"/>
              <a:lumOff val="8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  <a:cs typeface="+mn-cs"/>
              </a:rPr>
              <a:t>Математическая </a:t>
            </a:r>
          </a:p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  <a:cs typeface="+mn-cs"/>
              </a:rPr>
              <a:t>проблема</a:t>
            </a:r>
          </a:p>
        </p:txBody>
      </p:sp>
      <p:sp>
        <p:nvSpPr>
          <p:cNvPr id="8" name="AutoShape 19"/>
          <p:cNvSpPr>
            <a:spLocks noChangeArrowheads="1"/>
          </p:cNvSpPr>
          <p:nvPr/>
        </p:nvSpPr>
        <p:spPr bwMode="auto">
          <a:xfrm>
            <a:off x="5484201" y="5759746"/>
            <a:ext cx="2232000" cy="8382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3200" b="1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3200" b="1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  <a:cs typeface="+mn-cs"/>
              </a:rPr>
              <a:t>Математические </a:t>
            </a:r>
          </a:p>
          <a:p>
            <a:pPr algn="ctr" eaLnBrk="1" hangingPunct="1">
              <a:defRPr/>
            </a:pPr>
            <a:r>
              <a:rPr lang="ru-RU" altLang="ru-RU" sz="1800" dirty="0">
                <a:solidFill>
                  <a:srgbClr val="0000CC"/>
                </a:solidFill>
                <a:latin typeface="Arial Black" pitchFamily="34" charset="0"/>
                <a:cs typeface="+mn-cs"/>
              </a:rPr>
              <a:t>результаты</a:t>
            </a:r>
          </a:p>
        </p:txBody>
      </p:sp>
      <p:sp>
        <p:nvSpPr>
          <p:cNvPr id="22536" name="AutoShape 20"/>
          <p:cNvSpPr>
            <a:spLocks noChangeArrowheads="1"/>
          </p:cNvSpPr>
          <p:nvPr/>
        </p:nvSpPr>
        <p:spPr bwMode="auto">
          <a:xfrm>
            <a:off x="3217154" y="4410712"/>
            <a:ext cx="2094553" cy="304800"/>
          </a:xfrm>
          <a:prstGeom prst="rightArrow">
            <a:avLst>
              <a:gd name="adj1" fmla="val 50000"/>
              <a:gd name="adj2" fmla="val 168740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chemeClr val="bg1"/>
              </a:solidFill>
            </a:endParaRPr>
          </a:p>
        </p:txBody>
      </p:sp>
      <p:sp>
        <p:nvSpPr>
          <p:cNvPr id="22537" name="AutoShape 21"/>
          <p:cNvSpPr>
            <a:spLocks noChangeArrowheads="1"/>
          </p:cNvSpPr>
          <p:nvPr/>
        </p:nvSpPr>
        <p:spPr bwMode="auto">
          <a:xfrm>
            <a:off x="5435840" y="4929484"/>
            <a:ext cx="457200" cy="830262"/>
          </a:xfrm>
          <a:prstGeom prst="downArrow">
            <a:avLst>
              <a:gd name="adj1" fmla="val 50000"/>
              <a:gd name="adj2" fmla="val 62533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chemeClr val="bg1"/>
              </a:solidFill>
            </a:endParaRPr>
          </a:p>
        </p:txBody>
      </p:sp>
      <p:sp>
        <p:nvSpPr>
          <p:cNvPr id="22538" name="AutoShape 22"/>
          <p:cNvSpPr>
            <a:spLocks noChangeArrowheads="1"/>
          </p:cNvSpPr>
          <p:nvPr/>
        </p:nvSpPr>
        <p:spPr bwMode="auto">
          <a:xfrm>
            <a:off x="3232785" y="5956480"/>
            <a:ext cx="2203056" cy="381000"/>
          </a:xfrm>
          <a:prstGeom prst="leftArrow">
            <a:avLst>
              <a:gd name="adj1" fmla="val 50000"/>
              <a:gd name="adj2" fmla="val 161979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chemeClr val="bg1"/>
              </a:solidFill>
            </a:endParaRPr>
          </a:p>
        </p:txBody>
      </p:sp>
      <p:sp>
        <p:nvSpPr>
          <p:cNvPr id="22539" name="AutoShape 23"/>
          <p:cNvSpPr>
            <a:spLocks noChangeArrowheads="1"/>
          </p:cNvSpPr>
          <p:nvPr/>
        </p:nvSpPr>
        <p:spPr bwMode="auto">
          <a:xfrm>
            <a:off x="2856333" y="4920865"/>
            <a:ext cx="431800" cy="830262"/>
          </a:xfrm>
          <a:prstGeom prst="upArrow">
            <a:avLst>
              <a:gd name="adj1" fmla="val 50000"/>
              <a:gd name="adj2" fmla="val 66212"/>
            </a:avLst>
          </a:prstGeom>
          <a:solidFill>
            <a:srgbClr val="0000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 b="1">
              <a:solidFill>
                <a:schemeClr val="bg1"/>
              </a:solidFill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1364952" y="5084380"/>
            <a:ext cx="17668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+mn-cs"/>
              </a:rPr>
              <a:t>Оценивать</a:t>
            </a:r>
          </a:p>
        </p:txBody>
      </p:sp>
      <p:sp>
        <p:nvSpPr>
          <p:cNvPr id="14" name="Text Box 26"/>
          <p:cNvSpPr txBox="1">
            <a:spLocks noChangeArrowheads="1"/>
          </p:cNvSpPr>
          <p:nvPr/>
        </p:nvSpPr>
        <p:spPr bwMode="auto">
          <a:xfrm>
            <a:off x="2891138" y="6297652"/>
            <a:ext cx="2841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rgbClr val="FFFF00"/>
                </a:solidFill>
                <a:latin typeface="Arial Narrow" pitchFamily="34" charset="0"/>
                <a:cs typeface="+mn-cs"/>
              </a:rPr>
              <a:t>Интерпретироват</a:t>
            </a: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+mn-cs"/>
              </a:rPr>
              <a:t>ь</a:t>
            </a: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5592932" y="5119737"/>
            <a:ext cx="20145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+mn-cs"/>
              </a:rPr>
              <a:t>Применять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131840" y="4022924"/>
            <a:ext cx="230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2000" b="1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+mn-cs"/>
              </a:rPr>
              <a:t>Формулировать</a:t>
            </a:r>
          </a:p>
        </p:txBody>
      </p:sp>
      <p:sp>
        <p:nvSpPr>
          <p:cNvPr id="22544" name="Text Box 19"/>
          <p:cNvSpPr txBox="1">
            <a:spLocks noChangeArrowheads="1"/>
          </p:cNvSpPr>
          <p:nvPr/>
        </p:nvSpPr>
        <p:spPr bwMode="auto">
          <a:xfrm>
            <a:off x="344183" y="3245377"/>
            <a:ext cx="4321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altLang="ru-RU" sz="2400" b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РЕАЛЬНЫЙ МИР</a:t>
            </a:r>
            <a:endParaRPr lang="ru-RU" altLang="ru-RU" sz="24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2545" name="Text Box 20"/>
          <p:cNvSpPr txBox="1">
            <a:spLocks noChangeArrowheads="1"/>
          </p:cNvSpPr>
          <p:nvPr/>
        </p:nvSpPr>
        <p:spPr bwMode="auto">
          <a:xfrm>
            <a:off x="5298157" y="3198912"/>
            <a:ext cx="3800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МАТЕМАТИЧЕСКИЙ</a:t>
            </a:r>
          </a:p>
          <a:p>
            <a:pPr algn="ctr" eaLnBrk="1" hangingPunct="1"/>
            <a:r>
              <a:rPr lang="ru-RU" altLang="ru-RU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МИР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344183" y="1110431"/>
            <a:ext cx="8584166" cy="1902284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68" tIns="554078" rIns="70368" bIns="35184" rtlCol="0" anchor="ctr"/>
          <a:lstStyle/>
          <a:p>
            <a:pPr algn="just"/>
            <a:r>
              <a:rPr lang="ru-RU" sz="1539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Математическая грамотность – это способность индивидуума формулировать, применять и интерпретировать математику в разнообразных контекстах. Она включает математические рассуждения, использование математических понятий, процедур, фактов и инструментов, чтобы описать, объяснить и предсказать явления. Она помогает людям понять роль математики в мире, высказывать хорошо обоснованные суждения и принимать решения, которые должны принимать конструктивные, активные и размышляющие граждане.</a:t>
            </a:r>
          </a:p>
          <a:p>
            <a:pPr algn="ctr"/>
            <a:endParaRPr lang="ru-RU" sz="1539" b="1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3496534" y="5064557"/>
            <a:ext cx="17668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400" b="1" i="1" dirty="0" smtClean="0">
                <a:solidFill>
                  <a:srgbClr val="FFFF00"/>
                </a:solidFill>
                <a:latin typeface="Arial Narrow" pitchFamily="34" charset="0"/>
                <a:cs typeface="+mn-cs"/>
              </a:rPr>
              <a:t>Рассуждать</a:t>
            </a:r>
            <a:endParaRPr lang="ru-RU" sz="2400" b="1" i="1" dirty="0">
              <a:solidFill>
                <a:srgbClr val="FFFF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96541" y="3797111"/>
            <a:ext cx="142106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1200"/>
              </a:spcAft>
            </a:pPr>
            <a:r>
              <a:rPr lang="ru-RU" altLang="ru-RU" sz="20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Мир</a:t>
            </a:r>
          </a:p>
          <a:p>
            <a:pPr marL="36000" indent="-360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индиви-дуума</a:t>
            </a:r>
            <a:endParaRPr lang="ru-RU" altLang="ru-RU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6000" indent="-360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образования и про-</a:t>
            </a:r>
            <a:r>
              <a:rPr lang="ru-RU" altLang="ru-RU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фессий</a:t>
            </a:r>
            <a:endParaRPr lang="ru-RU" altLang="ru-RU" b="1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marL="36000" indent="-360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социума</a:t>
            </a:r>
          </a:p>
          <a:p>
            <a:pPr marL="36000" indent="-360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науки</a:t>
            </a:r>
            <a:endParaRPr lang="ru-RU" altLang="ru-RU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711696" y="3833600"/>
            <a:ext cx="142106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6000" indent="-360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Количество (арифметика)</a:t>
            </a:r>
          </a:p>
          <a:p>
            <a:pPr marL="36000" indent="-360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Изменения и зависимости (алгебра)</a:t>
            </a:r>
          </a:p>
          <a:p>
            <a:pPr marL="36000" indent="-360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Пространст</a:t>
            </a:r>
            <a:r>
              <a:rPr lang="ru-RU" alt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-во и форма (геометрия)</a:t>
            </a:r>
          </a:p>
          <a:p>
            <a:pPr marL="36000" indent="-36000" eaLnBrk="1" hangingPunct="1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altLang="ru-RU" sz="1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Неопреде-лённость</a:t>
            </a:r>
            <a:r>
              <a:rPr lang="ru-RU" altLang="ru-RU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и данные </a:t>
            </a:r>
            <a:endParaRPr lang="ru-RU" altLang="ru-RU" sz="1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7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-4543425" y="3012715"/>
            <a:ext cx="169190" cy="6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3745" tIns="41872" rIns="83745" bIns="41872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56345" name="Text Box 25"/>
          <p:cNvSpPr txBox="1">
            <a:spLocks noChangeArrowheads="1"/>
          </p:cNvSpPr>
          <p:nvPr/>
        </p:nvSpPr>
        <p:spPr bwMode="auto">
          <a:xfrm>
            <a:off x="3789363" y="2264931"/>
            <a:ext cx="1828800" cy="428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3745" tIns="41872" rIns="83745" bIns="41872">
            <a:spAutoFit/>
          </a:bodyPr>
          <a:lstStyle/>
          <a:p>
            <a:pPr algn="ctr">
              <a:defRPr/>
            </a:pPr>
            <a:endParaRPr lang="ru-RU" sz="2232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6" name="Загнутый угол 25"/>
          <p:cNvSpPr/>
          <p:nvPr/>
        </p:nvSpPr>
        <p:spPr>
          <a:xfrm>
            <a:off x="357158" y="1428736"/>
            <a:ext cx="8568000" cy="1440000"/>
          </a:xfrm>
          <a:prstGeom prst="foldedCorner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0368" tIns="554078" rIns="70368" bIns="35184" rtlCol="0" anchor="ctr"/>
          <a:lstStyle/>
          <a:p>
            <a:pPr indent="457200"/>
            <a:r>
              <a:rPr lang="ru-RU" sz="2000" b="1" i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Естественнонаучная грамотность – это способность человека занимать активную гражданскую позицию по вопросам, связанным с естественными науками, и его готовность интересоваться естественнонаучными идеями.</a:t>
            </a:r>
          </a:p>
          <a:p>
            <a:pPr indent="457200"/>
            <a:endParaRPr lang="ru-RU" sz="2000" b="1" i="1" dirty="0" smtClean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AutoShape 2"/>
          <p:cNvSpPr>
            <a:spLocks noChangeArrowheads="1"/>
          </p:cNvSpPr>
          <p:nvPr/>
        </p:nvSpPr>
        <p:spPr bwMode="gray">
          <a:xfrm>
            <a:off x="571472" y="142852"/>
            <a:ext cx="8064896" cy="1055478"/>
          </a:xfrm>
          <a:prstGeom prst="roundRect">
            <a:avLst>
              <a:gd name="adj" fmla="val 46389"/>
            </a:avLst>
          </a:prstGeom>
          <a:solidFill>
            <a:schemeClr val="accent5">
              <a:lumMod val="10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Естественнонаучная грамотность: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концептуальная рамка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 bwMode="auto">
          <a:xfrm>
            <a:off x="3544330" y="3071810"/>
            <a:ext cx="2242116" cy="197662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Оценка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  <a:latin typeface="Arial" charset="0"/>
              </a:rPr>
              <a:t>естественно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научной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bg2"/>
                </a:solidFill>
                <a:latin typeface="Arial" charset="0"/>
              </a:rPr>
              <a:t>грамотности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в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PISA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14282" y="3214686"/>
            <a:ext cx="2857520" cy="18573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Тип е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/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знания: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b="1" dirty="0" smtClean="0">
                <a:solidFill>
                  <a:schemeClr val="bg2"/>
                </a:solidFill>
                <a:latin typeface="Arial" charset="0"/>
              </a:rPr>
              <a:t>Физические системы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b="1" dirty="0" smtClean="0">
                <a:solidFill>
                  <a:schemeClr val="bg2"/>
                </a:solidFill>
                <a:latin typeface="Arial" charset="0"/>
              </a:rPr>
              <a:t>Живые системы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Земля и Вселенная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b="1" dirty="0" smtClean="0">
                <a:solidFill>
                  <a:schemeClr val="bg2"/>
                </a:solidFill>
                <a:latin typeface="Arial" charset="0"/>
              </a:rPr>
              <a:t>Методология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 bwMode="auto">
          <a:xfrm>
            <a:off x="6373156" y="3143248"/>
            <a:ext cx="2628000" cy="200026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chemeClr val="bg2"/>
                </a:solidFill>
                <a:latin typeface="Arial" charset="0"/>
              </a:rPr>
              <a:t>Контекст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: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b="1" baseline="0" dirty="0" smtClean="0">
                <a:solidFill>
                  <a:schemeClr val="bg2"/>
                </a:solidFill>
                <a:latin typeface="Arial" charset="0"/>
              </a:rPr>
              <a:t>здоровье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ресурсы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b="1" dirty="0" smtClean="0">
                <a:solidFill>
                  <a:schemeClr val="bg2"/>
                </a:solidFill>
                <a:latin typeface="Arial" charset="0"/>
              </a:rPr>
              <a:t>окружающая среда</a:t>
            </a:r>
            <a:endParaRPr lang="ru-RU" b="1" baseline="0" dirty="0" smtClean="0">
              <a:solidFill>
                <a:schemeClr val="bg2"/>
              </a:solidFill>
              <a:latin typeface="Arial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b="1" dirty="0" smtClean="0">
                <a:solidFill>
                  <a:schemeClr val="bg2"/>
                </a:solidFill>
                <a:latin typeface="Arial" charset="0"/>
              </a:rPr>
              <a:t>о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пасности и риски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b="1" dirty="0" smtClean="0">
                <a:solidFill>
                  <a:schemeClr val="bg2"/>
                </a:solidFill>
                <a:latin typeface="Arial" charset="0"/>
              </a:rPr>
              <a:t>с</a:t>
            </a:r>
            <a:r>
              <a:rPr lang="ru-RU" b="1" baseline="0" dirty="0" smtClean="0">
                <a:solidFill>
                  <a:schemeClr val="bg2"/>
                </a:solidFill>
                <a:latin typeface="Arial" charset="0"/>
              </a:rPr>
              <a:t>вязь науки и тех-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  </a:t>
            </a:r>
            <a:r>
              <a:rPr kumimoji="0" lang="ru-RU" b="1" i="0" u="none" strike="noStrike" cap="none" normalizeH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нологии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35" name="Стрелка вправо с вырезом 34"/>
          <p:cNvSpPr/>
          <p:nvPr/>
        </p:nvSpPr>
        <p:spPr bwMode="auto">
          <a:xfrm>
            <a:off x="3000364" y="3786190"/>
            <a:ext cx="642942" cy="500066"/>
          </a:xfrm>
          <a:prstGeom prst="notch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Стрелка вправо с вырезом 35"/>
          <p:cNvSpPr/>
          <p:nvPr/>
        </p:nvSpPr>
        <p:spPr bwMode="auto">
          <a:xfrm rot="10800000">
            <a:off x="5715008" y="3786190"/>
            <a:ext cx="642942" cy="500066"/>
          </a:xfrm>
          <a:prstGeom prst="notch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Стрелка вправо с вырезом 36"/>
          <p:cNvSpPr/>
          <p:nvPr/>
        </p:nvSpPr>
        <p:spPr bwMode="auto">
          <a:xfrm rot="16200000">
            <a:off x="4393406" y="5036355"/>
            <a:ext cx="428627" cy="500066"/>
          </a:xfrm>
          <a:prstGeom prst="notchedRight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 bwMode="auto">
          <a:xfrm>
            <a:off x="214282" y="5572140"/>
            <a:ext cx="8748000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Компетентности:</a:t>
            </a:r>
            <a:endParaRPr lang="ru-RU" sz="2000" b="1" dirty="0" smtClean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 bwMode="auto">
          <a:xfrm>
            <a:off x="2727570" y="6072206"/>
            <a:ext cx="2916000" cy="61200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bg2"/>
                </a:solidFill>
                <a:latin typeface="Arial" charset="0"/>
              </a:rPr>
              <a:t>применять е</a:t>
            </a:r>
            <a:r>
              <a:rPr lang="en-US" sz="2000" b="1" dirty="0" smtClean="0">
                <a:solidFill>
                  <a:schemeClr val="bg2"/>
                </a:solidFill>
                <a:latin typeface="Arial" charset="0"/>
              </a:rPr>
              <a:t>/</a:t>
            </a:r>
            <a:r>
              <a:rPr lang="ru-RU" sz="2000" b="1" dirty="0" err="1" smtClean="0">
                <a:solidFill>
                  <a:schemeClr val="bg2"/>
                </a:solidFill>
                <a:latin typeface="Arial" charset="0"/>
              </a:rPr>
              <a:t>н</a:t>
            </a:r>
            <a:r>
              <a:rPr lang="ru-RU" sz="2000" b="1" dirty="0" smtClean="0">
                <a:solidFill>
                  <a:schemeClr val="bg2"/>
                </a:solidFill>
                <a:latin typeface="Arial" charset="0"/>
              </a:rPr>
              <a:t>  </a:t>
            </a:r>
            <a:r>
              <a:rPr lang="ru-RU" sz="2000" b="1" dirty="0" err="1" smtClean="0">
                <a:solidFill>
                  <a:schemeClr val="bg2"/>
                </a:solidFill>
                <a:latin typeface="Arial" charset="0"/>
              </a:rPr>
              <a:t>мето</a:t>
            </a:r>
            <a:r>
              <a:rPr lang="ru-RU" sz="2000" b="1" dirty="0" smtClean="0">
                <a:solidFill>
                  <a:schemeClr val="bg2"/>
                </a:solidFill>
                <a:latin typeface="Arial" charset="0"/>
              </a:rPr>
              <a:t>-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err="1" smtClean="0">
                <a:solidFill>
                  <a:schemeClr val="bg2"/>
                </a:solidFill>
                <a:latin typeface="Arial" charset="0"/>
              </a:rPr>
              <a:t>ды</a:t>
            </a:r>
            <a:r>
              <a:rPr lang="ru-RU" sz="2000" b="1" dirty="0" smtClean="0">
                <a:solidFill>
                  <a:schemeClr val="bg2"/>
                </a:solidFill>
                <a:latin typeface="Arial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исследования</a:t>
            </a:r>
          </a:p>
        </p:txBody>
      </p:sp>
      <p:sp>
        <p:nvSpPr>
          <p:cNvPr id="43" name="Скругленный прямоугольник 42"/>
          <p:cNvSpPr/>
          <p:nvPr/>
        </p:nvSpPr>
        <p:spPr bwMode="auto">
          <a:xfrm>
            <a:off x="214282" y="6072206"/>
            <a:ext cx="2428892" cy="612000"/>
          </a:xfrm>
          <a:prstGeom prst="round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bg2"/>
                </a:solidFill>
                <a:latin typeface="Arial" charset="0"/>
              </a:rPr>
              <a:t>д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авать научные 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bg2"/>
                </a:solidFill>
                <a:latin typeface="Arial" charset="0"/>
              </a:rPr>
              <a:t>объяснения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 bwMode="auto">
          <a:xfrm>
            <a:off x="5725156" y="6072206"/>
            <a:ext cx="3240000" cy="612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solidFill>
                  <a:schemeClr val="bg2"/>
                </a:solidFill>
                <a:latin typeface="Arial" charset="0"/>
              </a:rPr>
              <a:t>интерпретировать дан-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err="1" smtClean="0">
                <a:solidFill>
                  <a:schemeClr val="bg2"/>
                </a:solidFill>
                <a:latin typeface="Arial" charset="0"/>
              </a:rPr>
              <a:t>ные</a:t>
            </a:r>
            <a:r>
              <a:rPr lang="ru-RU" sz="2000" b="1" dirty="0" smtClean="0">
                <a:solidFill>
                  <a:schemeClr val="bg2"/>
                </a:solidFill>
                <a:latin typeface="Arial" charset="0"/>
              </a:rPr>
              <a:t>,  делать выводы</a:t>
            </a:r>
          </a:p>
        </p:txBody>
      </p:sp>
    </p:spTree>
    <p:extLst>
      <p:ext uri="{BB962C8B-B14F-4D97-AF65-F5344CB8AC3E}">
        <p14:creationId xmlns:p14="http://schemas.microsoft.com/office/powerpoint/2010/main" val="161280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65344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Методы работы </a:t>
            </a:r>
            <a:r>
              <a:rPr lang="ru-RU" b="1" dirty="0">
                <a:solidFill>
                  <a:srgbClr val="FFFF00"/>
                </a:solidFill>
              </a:rPr>
              <a:t>с текстом: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1. Прием «Закрой окно</a:t>
            </a:r>
            <a:r>
              <a:rPr lang="ru-RU" b="1" dirty="0" smtClean="0">
                <a:solidFill>
                  <a:srgbClr val="FFFF00"/>
                </a:solidFill>
              </a:rPr>
              <a:t>» «</a:t>
            </a:r>
            <a:r>
              <a:rPr lang="ru-RU" b="1" dirty="0">
                <a:solidFill>
                  <a:srgbClr val="FFFF00"/>
                </a:solidFill>
              </a:rPr>
              <a:t>Дырявый текст», «Допиши историю».</a:t>
            </a:r>
          </a:p>
          <a:p>
            <a:endParaRPr lang="ru-RU" b="1" dirty="0">
              <a:solidFill>
                <a:srgbClr val="FFFF00"/>
              </a:solidFill>
            </a:endParaRPr>
          </a:p>
          <a:p>
            <a:r>
              <a:rPr lang="ru-RU" b="1" dirty="0">
                <a:solidFill>
                  <a:srgbClr val="FFFF00"/>
                </a:solidFill>
              </a:rPr>
              <a:t>Текст с </a:t>
            </a:r>
            <a:r>
              <a:rPr lang="ru-RU" b="1" dirty="0" err="1">
                <a:solidFill>
                  <a:srgbClr val="FFFF00"/>
                </a:solidFill>
              </a:rPr>
              <a:t>пропускамипредложил</a:t>
            </a:r>
            <a:r>
              <a:rPr lang="ru-RU" b="1" dirty="0">
                <a:solidFill>
                  <a:srgbClr val="FFFF00"/>
                </a:solidFill>
              </a:rPr>
              <a:t>   использовать психолог Гальперин в середине 1970-х годов   для формирования внимания при работе с текстом. Этот метод лежит в основе приема «Закрой окно».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8354" y="4149080"/>
            <a:ext cx="7464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2. Прием «Исследовательский фартук».</a:t>
            </a:r>
          </a:p>
        </p:txBody>
      </p:sp>
    </p:spTree>
    <p:extLst>
      <p:ext uri="{BB962C8B-B14F-4D97-AF65-F5344CB8AC3E}">
        <p14:creationId xmlns:p14="http://schemas.microsoft.com/office/powerpoint/2010/main" val="18773175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1268760"/>
            <a:ext cx="5664969" cy="5256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691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96" y="1988840"/>
            <a:ext cx="1714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3967014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9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02814"/>
            <a:ext cx="4038600" cy="3120735"/>
          </a:xfr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fld id="{A044ADAA-0987-40CF-9BF0-F83DF4E4135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73763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19" y="302960"/>
            <a:ext cx="8810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086" y="1242918"/>
            <a:ext cx="21602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ИТОГОВОЕ СОБЕСЕДОВАНИЕ </a:t>
            </a:r>
          </a:p>
          <a:p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ЗАДАНИЕ 2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6268" y="1242918"/>
            <a:ext cx="2538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ЕГЭ</a:t>
            </a: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ЗАДАНИЕ 27</a:t>
            </a:r>
            <a:endParaRPr lang="ru-RU" sz="2000" b="1" dirty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chemeClr val="bg1"/>
                </a:solidFill>
              </a:rPr>
              <a:t>Диалог с автором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486525"/>
            <a:ext cx="28956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379" y="32369"/>
            <a:ext cx="987425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78717" y="196675"/>
            <a:ext cx="8738425" cy="6380534"/>
          </a:xfrm>
          <a:prstGeom prst="rect">
            <a:avLst/>
          </a:prstGeom>
          <a:solidFill>
            <a:srgbClr val="FFF0E5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08" y="2175453"/>
            <a:ext cx="7395144" cy="311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5027087" y="1029120"/>
            <a:ext cx="3754146" cy="9900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Задание № 2.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Рассмотрите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карту Бородинского сражения,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размещённую выше и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ответьте на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вопрос: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В </a:t>
            </a:r>
            <a:r>
              <a:rPr lang="ru-RU" sz="1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каком месте во время битвы мог находиться главный герой </a:t>
            </a:r>
            <a:r>
              <a:rPr lang="ru-RU" sz="1200" b="1" dirty="0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стихотворения </a:t>
            </a:r>
            <a:r>
              <a:rPr lang="ru-RU" sz="1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М. Ю. Лермонтова «Бородино»? 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Аргументируйте </a:t>
            </a:r>
            <a:r>
              <a:rPr lang="ru-RU" sz="1200" dirty="0">
                <a:latin typeface="+mj-lt"/>
                <a:cs typeface="Arial" panose="020B0604020202020204" pitchFamily="34" charset="0"/>
              </a:rPr>
              <a:t>свой ответ.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78718" y="1182746"/>
            <a:ext cx="3697572" cy="8104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ts val="1400"/>
              </a:lnSpc>
            </a:pPr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Задание № 1. </a:t>
            </a:r>
            <a:r>
              <a:rPr lang="ru-RU" sz="1200" dirty="0" smtClean="0">
                <a:latin typeface="+mj-lt"/>
                <a:cs typeface="Arial" panose="020B0604020202020204" pitchFamily="34" charset="0"/>
              </a:rPr>
              <a:t>Соотнесите строфы стихотворения                   М. Ю. Лермонтова «Бородино» с реальной исторической хронологией, реконструируйте события Бородинского сражения</a:t>
            </a:r>
            <a:endParaRPr lang="ru-RU" sz="12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718" y="5096955"/>
            <a:ext cx="178719" cy="144196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18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7394" y="1600200"/>
            <a:ext cx="3349212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83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09EC3C6-6073-464D-B2D9-44D135E925F5}" type="slidenum">
              <a:rPr lang="ru-RU" altLang="ru-RU">
                <a:latin typeface="Times New Roman" panose="02020603050405020304" pitchFamily="18" charset="0"/>
              </a:rPr>
              <a:pPr/>
              <a:t>32</a:t>
            </a:fld>
            <a:endParaRPr lang="ru-RU" altLang="ru-RU" dirty="0">
              <a:latin typeface="Times New Roman" panose="02020603050405020304" pitchFamily="18" charset="0"/>
            </a:endParaRP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9813925" y="6518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1" t="25643" r="25098" b="29288"/>
          <a:stretch/>
        </p:blipFill>
        <p:spPr bwMode="auto">
          <a:xfrm>
            <a:off x="0" y="-83496"/>
            <a:ext cx="4083449" cy="532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145" y="0"/>
            <a:ext cx="3962400" cy="523875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026" y="1988840"/>
            <a:ext cx="39433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58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2" t="15385" r="26686" b="8533"/>
          <a:stretch/>
        </p:blipFill>
        <p:spPr bwMode="auto">
          <a:xfrm>
            <a:off x="107504" y="476672"/>
            <a:ext cx="7344816" cy="56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323528" y="5517232"/>
            <a:ext cx="2880320" cy="6570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92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40" t="28726" r="29119" b="20433"/>
          <a:stretch/>
        </p:blipFill>
        <p:spPr bwMode="auto">
          <a:xfrm>
            <a:off x="683568" y="273911"/>
            <a:ext cx="7272807" cy="5865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75" t="31971" r="29119" b="21154"/>
          <a:stretch/>
        </p:blipFill>
        <p:spPr bwMode="auto">
          <a:xfrm>
            <a:off x="467544" y="836712"/>
            <a:ext cx="4403503" cy="511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1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82624"/>
            <a:ext cx="8229600" cy="1143000"/>
          </a:xfrm>
        </p:spPr>
        <p:txBody>
          <a:bodyPr/>
          <a:lstStyle/>
          <a:p>
            <a:r>
              <a:rPr lang="ru-RU" sz="2800" b="1" dirty="0">
                <a:solidFill>
                  <a:srgbClr val="FFFF00"/>
                </a:solidFill>
              </a:rPr>
              <a:t>Формирование функциональной грамотности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Сборник задач по русскому языку 8—11 классы</a:t>
            </a:r>
            <a:br>
              <a:rPr lang="ru-RU" sz="2800" b="1" dirty="0">
                <a:solidFill>
                  <a:srgbClr val="FFFF00"/>
                </a:solidFill>
              </a:rPr>
            </a:b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25624"/>
            <a:ext cx="4473222" cy="50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859" y="1600200"/>
            <a:ext cx="356528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4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ПРИГЛАШАЕМ В ШИБЦ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t="9883" r="12488" b="14143"/>
          <a:stretch/>
        </p:blipFill>
        <p:spPr bwMode="auto">
          <a:xfrm>
            <a:off x="539552" y="1727808"/>
            <a:ext cx="8136904" cy="466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82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784976" cy="1138138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Концепция программы поддержки детского и юношеского чтения в Российской Федерации [Электронный ресурс]: распоряжение Правительства Российской Федерации от 3 июня 2017 г. № 1155-р . - URL :</a:t>
            </a:r>
            <a:br>
              <a:rPr lang="ru-RU" sz="2200" b="1" dirty="0"/>
            </a:br>
            <a:r>
              <a:rPr lang="ru-RU" sz="2200" b="1" dirty="0"/>
              <a:t>http://docs.cntd.ru/document/436739637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Настоящая Концепция представляет собой систему взглядов на основные проблемы в сфере детского и юношеского чтения, а также базовые принципы, цели, задачи, основные направления формирования программы поддержки детского и юношеского чтения в Российской Федерации и этапы реализации программы.</a:t>
            </a:r>
          </a:p>
          <a:p>
            <a:r>
              <a:rPr lang="ru-RU" dirty="0"/>
              <a:t>Приобщение детей к чтению и к письменной культуре есть необходимое условие формирования нового поколения российских граждан, которому предстоит на высоком интеллектуальном уровне ответить на вызовы современности, обеспечить устойчивое развитие страны в ситуации усиливающейся глобальной конкуренции в экономике, политике, образовании, науке, искусстве и в других сферах.</a:t>
            </a:r>
          </a:p>
          <a:p>
            <a:r>
              <a:rPr lang="ru-RU" dirty="0"/>
              <a:t>Поддержку и развитие детского и юношеского чтения необходимо рассматривать как приоритетное направление в культурной и образовательной политике государства, имеющее важнейшее значение для будущего страны.</a:t>
            </a:r>
          </a:p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882650"/>
            <a:ext cx="4292600" cy="509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1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67" y="332656"/>
            <a:ext cx="9027847" cy="6770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16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Академик А</a:t>
            </a:r>
            <a:r>
              <a:rPr lang="ru-RU" dirty="0"/>
              <a:t>. А. Леонтьев: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800" dirty="0" smtClean="0"/>
              <a:t>Функционально </a:t>
            </a:r>
            <a:r>
              <a:rPr lang="ru-RU" sz="2800" dirty="0"/>
              <a:t>грамотный человек — это человек, который способен использовать все постоянно приобретаемые в течение жизни знания, умения и навыки для решения максимально широкого диапазона жизненных задач в различных сферах человеческой деятельности, общения и социальных отношений</a:t>
            </a:r>
          </a:p>
          <a:p>
            <a:pPr marL="0" indent="0" algn="r">
              <a:buNone/>
            </a:pPr>
            <a:r>
              <a:rPr lang="ru-RU" sz="1400" dirty="0" smtClean="0"/>
              <a:t>Образовательная </a:t>
            </a:r>
            <a:r>
              <a:rPr lang="ru-RU" sz="1400" dirty="0"/>
              <a:t>система «Школа 2100». Педагогика здравого смысла / под ред. А. А. Леонтьева. М.: </a:t>
            </a:r>
            <a:r>
              <a:rPr lang="ru-RU" sz="1400" dirty="0" err="1"/>
              <a:t>Баласс</a:t>
            </a:r>
            <a:r>
              <a:rPr lang="ru-RU" sz="1400" dirty="0"/>
              <a:t>, 2003. С. 35.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79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669925"/>
            <a:ext cx="8285163" cy="548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485259"/>
            <a:ext cx="3639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_Latino" panose="020A0A07050505020404" pitchFamily="18" charset="-52"/>
              </a:rPr>
              <a:t>ИНФОРМАЦИОННАЯ</a:t>
            </a:r>
            <a:endParaRPr lang="ru-RU" b="1" dirty="0">
              <a:latin typeface="a_Latino" panose="020A0A07050505020404" pitchFamily="18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96136" y="1052736"/>
            <a:ext cx="291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_Latino" panose="020A0A07050505020404" pitchFamily="18" charset="-52"/>
              </a:rPr>
              <a:t>ФИНАНСОВАЯ</a:t>
            </a:r>
            <a:endParaRPr lang="ru-RU" dirty="0">
              <a:latin typeface="a_Latino" panose="020A0A07050505020404" pitchFamily="18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84168" y="551723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_Latino" panose="020A0A07050505020404" pitchFamily="18" charset="-52"/>
              </a:rPr>
              <a:t>БЫТОВАЯ </a:t>
            </a:r>
            <a:endParaRPr lang="ru-RU" dirty="0">
              <a:latin typeface="a_Latino" panose="020A0A070505050204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65002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036496" cy="42672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«</a:t>
            </a:r>
            <a:r>
              <a:rPr lang="ru-RU" sz="2400" b="1" dirty="0">
                <a:solidFill>
                  <a:srgbClr val="FFFF00"/>
                </a:solidFill>
              </a:rPr>
              <a:t>Читательская грамотность </a:t>
            </a:r>
            <a:r>
              <a:rPr lang="ru-RU" sz="2400" dirty="0"/>
              <a:t>- способность к чтению и </a:t>
            </a:r>
            <a:r>
              <a:rPr lang="ru-RU" sz="2400" u="sng" dirty="0"/>
              <a:t>пониманию</a:t>
            </a:r>
            <a:r>
              <a:rPr lang="ru-RU" sz="2400" dirty="0"/>
              <a:t> учебных текстов, умение </a:t>
            </a:r>
            <a:r>
              <a:rPr lang="ru-RU" sz="2400" u="sng" dirty="0"/>
              <a:t>извлекать </a:t>
            </a:r>
            <a:r>
              <a:rPr lang="ru-RU" sz="2400" dirty="0"/>
              <a:t>информацию из текста, </a:t>
            </a:r>
            <a:r>
              <a:rPr lang="ru-RU" sz="2400" u="sng" dirty="0"/>
              <a:t>интерпретировать и использовать </a:t>
            </a:r>
            <a:r>
              <a:rPr lang="ru-RU" sz="2400" dirty="0"/>
              <a:t>ее при решении учебных , </a:t>
            </a:r>
            <a:r>
              <a:rPr lang="ru-RU" sz="2400" dirty="0" err="1"/>
              <a:t>учебно</a:t>
            </a:r>
            <a:r>
              <a:rPr lang="ru-RU" sz="2400" dirty="0"/>
              <a:t> – практических задач и в повседневной жизни»</a:t>
            </a:r>
          </a:p>
          <a:p>
            <a:r>
              <a:rPr lang="ru-RU" sz="2400" dirty="0"/>
              <a:t>•</a:t>
            </a:r>
            <a:r>
              <a:rPr lang="ru-RU" sz="2400" b="1" dirty="0">
                <a:solidFill>
                  <a:srgbClr val="FFFF00"/>
                </a:solidFill>
              </a:rPr>
              <a:t>В исследованиях PIRLS </a:t>
            </a:r>
            <a:r>
              <a:rPr lang="ru-RU" sz="2400" dirty="0"/>
              <a:t>- «способность </a:t>
            </a:r>
            <a:r>
              <a:rPr lang="ru-RU" sz="2400" u="sng" dirty="0"/>
              <a:t>понимать и использовать</a:t>
            </a:r>
            <a:r>
              <a:rPr lang="ru-RU" sz="2400" dirty="0"/>
              <a:t> письменную речь во всем разнообразии ее форм для целей, определяемых обществом и/ или ценных для индивида…»</a:t>
            </a:r>
          </a:p>
          <a:p>
            <a:r>
              <a:rPr lang="ru-RU" sz="2400" dirty="0"/>
              <a:t>•</a:t>
            </a:r>
            <a:r>
              <a:rPr lang="ru-RU" sz="2400" b="1" dirty="0">
                <a:solidFill>
                  <a:srgbClr val="FFFF00"/>
                </a:solidFill>
              </a:rPr>
              <a:t>В исследованиях PISA </a:t>
            </a:r>
            <a:r>
              <a:rPr lang="ru-RU" sz="2400" dirty="0"/>
              <a:t>- «способность человека </a:t>
            </a:r>
            <a:r>
              <a:rPr lang="ru-RU" sz="2400" u="sng" dirty="0"/>
              <a:t>понимать и использовать письменные тексты</a:t>
            </a:r>
            <a:r>
              <a:rPr lang="ru-RU" sz="2400" dirty="0"/>
              <a:t>, размышлять о них и заниматься чтением для того, чтобы достигать </a:t>
            </a:r>
            <a:r>
              <a:rPr lang="ru-RU" sz="2400" u="sng" dirty="0"/>
              <a:t>своих целей</a:t>
            </a:r>
            <a:r>
              <a:rPr lang="ru-RU" sz="2400" dirty="0"/>
              <a:t>, расширять свои знания и возможности, </a:t>
            </a:r>
            <a:r>
              <a:rPr lang="ru-RU" sz="2400" u="sng" dirty="0"/>
              <a:t>участвовать</a:t>
            </a:r>
            <a:r>
              <a:rPr lang="ru-RU" sz="2400" dirty="0"/>
              <a:t> в социальной жизни»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131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 2"/>
          <p:cNvSpPr>
            <a:spLocks noGrp="1"/>
          </p:cNvSpPr>
          <p:nvPr>
            <p:ph type="sldNum" idx="4294967295"/>
          </p:nvPr>
        </p:nvSpPr>
        <p:spPr>
          <a:xfrm>
            <a:off x="8460433" y="5609779"/>
            <a:ext cx="539552" cy="267494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pPr/>
              <a:t>9</a:t>
            </a:fld>
            <a:endParaRPr lang="en" sz="12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1551214" y="1001571"/>
            <a:ext cx="1538" cy="469724"/>
          </a:xfrm>
          <a:prstGeom prst="line">
            <a:avLst/>
          </a:prstGeom>
          <a:ln>
            <a:solidFill>
              <a:srgbClr val="2947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Группа 77"/>
          <p:cNvGrpSpPr/>
          <p:nvPr/>
        </p:nvGrpSpPr>
        <p:grpSpPr>
          <a:xfrm>
            <a:off x="142844" y="1567059"/>
            <a:ext cx="8834607" cy="4962174"/>
            <a:chOff x="-36240" y="1478532"/>
            <a:chExt cx="12240144" cy="4800589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8666480" y="4717380"/>
              <a:ext cx="3525520" cy="1531020"/>
            </a:xfrm>
            <a:prstGeom prst="rect">
              <a:avLst/>
            </a:prstGeom>
            <a:solidFill>
              <a:srgbClr val="17506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5719" rIns="91438" bIns="45719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400" b="1" dirty="0">
                  <a:solidFill>
                    <a:srgbClr val="FFFF00"/>
                  </a:solidFill>
                </a:rPr>
                <a:t>PISA</a:t>
              </a:r>
              <a:r>
                <a:rPr lang="ru-RU" sz="1400" b="1" dirty="0">
                  <a:solidFill>
                    <a:srgbClr val="FFFF00"/>
                  </a:solidFill>
                </a:rPr>
                <a:t> </a:t>
              </a:r>
              <a:r>
                <a:rPr lang="ru-RU" sz="1400" dirty="0">
                  <a:solidFill>
                    <a:srgbClr val="FFFF00"/>
                  </a:solidFill>
                </a:rPr>
                <a:t>–</a:t>
              </a:r>
              <a:r>
                <a:rPr lang="en-US" sz="1400" dirty="0"/>
                <a:t> </a:t>
              </a:r>
              <a:endParaRPr lang="ru-RU" sz="1400" dirty="0"/>
            </a:p>
            <a:p>
              <a:pPr lvl="0">
                <a:spcBef>
                  <a:spcPct val="0"/>
                </a:spcBef>
                <a:defRPr/>
              </a:pPr>
              <a:r>
                <a:rPr lang="en-US" sz="1400" dirty="0" err="1"/>
                <a:t>Programme</a:t>
              </a:r>
              <a:r>
                <a:rPr lang="en-US" sz="1400" dirty="0"/>
                <a:t> for International Student Assessment</a:t>
              </a:r>
              <a:r>
                <a:rPr lang="ru-RU" sz="1400" dirty="0"/>
                <a:t>, 15-летние </a:t>
              </a:r>
              <a:r>
                <a:rPr lang="ru-RU" sz="1400" dirty="0" smtClean="0"/>
                <a:t>школьники, </a:t>
              </a:r>
              <a:r>
                <a:rPr lang="ru-RU" sz="1400" b="1" dirty="0" smtClean="0"/>
                <a:t>9</a:t>
              </a:r>
              <a:r>
                <a:rPr lang="ru-RU" sz="1400" dirty="0" smtClean="0"/>
                <a:t> </a:t>
              </a:r>
              <a:r>
                <a:rPr lang="ru-RU" sz="1400" dirty="0"/>
                <a:t>и </a:t>
              </a:r>
              <a:r>
                <a:rPr lang="ru-RU" sz="1400" b="1" dirty="0"/>
                <a:t>10</a:t>
              </a:r>
              <a:r>
                <a:rPr lang="ru-RU" sz="1400" dirty="0"/>
                <a:t> </a:t>
              </a:r>
              <a:r>
                <a:rPr lang="ru-RU" sz="1400" dirty="0" smtClean="0"/>
                <a:t>классы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ru-RU" sz="1400" dirty="0" smtClean="0">
                  <a:ea typeface="Verdana" pitchFamily="34" charset="0"/>
                  <a:cs typeface="Verdana" pitchFamily="34" charset="0"/>
                </a:rPr>
                <a:t>один раз в 3 года</a:t>
              </a:r>
              <a:endParaRPr lang="ru-RU" sz="14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8656320" y="2202103"/>
              <a:ext cx="3535680" cy="1146000"/>
            </a:xfrm>
            <a:prstGeom prst="rect">
              <a:avLst/>
            </a:prstGeom>
            <a:solidFill>
              <a:srgbClr val="0073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5719" rIns="91438" bIns="45719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400" b="1" dirty="0">
                  <a:solidFill>
                    <a:srgbClr val="FFFF00"/>
                  </a:solidFill>
                </a:rPr>
                <a:t>PIRLS</a:t>
              </a:r>
              <a:r>
                <a:rPr lang="ru-RU" sz="1400" b="1" dirty="0">
                  <a:solidFill>
                    <a:srgbClr val="FFFF00"/>
                  </a:solidFill>
                </a:rPr>
                <a:t> </a:t>
              </a:r>
              <a:r>
                <a:rPr lang="ru-RU" sz="1400" dirty="0">
                  <a:solidFill>
                    <a:srgbClr val="FFFF00"/>
                  </a:solidFill>
                </a:rPr>
                <a:t>–</a:t>
              </a:r>
              <a:r>
                <a:rPr lang="en-US" sz="1400" dirty="0">
                  <a:solidFill>
                    <a:srgbClr val="FFFF00"/>
                  </a:solidFill>
                </a:rPr>
                <a:t> </a:t>
              </a:r>
              <a:endParaRPr lang="ru-RU" sz="1400" dirty="0">
                <a:solidFill>
                  <a:srgbClr val="FFFF00"/>
                </a:solidFill>
              </a:endParaRPr>
            </a:p>
            <a:p>
              <a:pPr lvl="0">
                <a:spcBef>
                  <a:spcPct val="0"/>
                </a:spcBef>
                <a:defRPr/>
              </a:pPr>
              <a:r>
                <a:rPr lang="en-US" sz="1400" dirty="0"/>
                <a:t>Progress in International Reading Literacy Study</a:t>
              </a:r>
              <a:r>
                <a:rPr lang="ru-RU" sz="1400" dirty="0"/>
                <a:t>, </a:t>
              </a:r>
              <a:r>
                <a:rPr lang="ru-RU" sz="1400" b="1" dirty="0"/>
                <a:t>4</a:t>
              </a:r>
              <a:r>
                <a:rPr lang="ru-RU" sz="1400" dirty="0"/>
                <a:t> </a:t>
              </a:r>
              <a:r>
                <a:rPr lang="ru-RU" sz="1400" dirty="0" smtClean="0"/>
                <a:t>класс, один раз в 5 лет</a:t>
              </a:r>
              <a:endParaRPr lang="ru-RU" sz="1400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8656320" y="3469243"/>
              <a:ext cx="3535680" cy="1146000"/>
            </a:xfrm>
            <a:prstGeom prst="rect">
              <a:avLst/>
            </a:prstGeom>
            <a:solidFill>
              <a:srgbClr val="425A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5000" tIns="45719" rIns="91438" bIns="45719" rtlCol="0" anchor="ctr"/>
            <a:lstStyle/>
            <a:p>
              <a:pPr lvl="0">
                <a:spcBef>
                  <a:spcPct val="0"/>
                </a:spcBef>
                <a:defRPr/>
              </a:pPr>
              <a:r>
                <a:rPr lang="en-US" sz="1400" b="1" dirty="0">
                  <a:solidFill>
                    <a:srgbClr val="FFFF00"/>
                  </a:solidFill>
                </a:rPr>
                <a:t>TIMSS</a:t>
              </a:r>
              <a:r>
                <a:rPr lang="ru-RU" sz="1400" b="1" dirty="0">
                  <a:solidFill>
                    <a:srgbClr val="FFFF00"/>
                  </a:solidFill>
                </a:rPr>
                <a:t> </a:t>
              </a:r>
              <a:r>
                <a:rPr lang="ru-RU" sz="1400" dirty="0">
                  <a:solidFill>
                    <a:srgbClr val="FFFF00"/>
                  </a:solidFill>
                </a:rPr>
                <a:t>–</a:t>
              </a:r>
            </a:p>
            <a:p>
              <a:pPr lvl="0">
                <a:spcBef>
                  <a:spcPct val="0"/>
                </a:spcBef>
                <a:defRPr/>
              </a:pPr>
              <a:r>
                <a:rPr lang="en-US" sz="1400" dirty="0"/>
                <a:t>Trends in Mathematics and Science Study</a:t>
              </a:r>
              <a:r>
                <a:rPr lang="ru-RU" sz="1400" dirty="0"/>
                <a:t>, </a:t>
              </a:r>
              <a:r>
                <a:rPr lang="ru-RU" sz="1400" b="1" dirty="0"/>
                <a:t>4</a:t>
              </a:r>
              <a:r>
                <a:rPr lang="ru-RU" sz="1400" dirty="0"/>
                <a:t>, </a:t>
              </a:r>
              <a:r>
                <a:rPr lang="ru-RU" sz="1400" b="1" dirty="0"/>
                <a:t>8</a:t>
              </a:r>
              <a:r>
                <a:rPr lang="ru-RU" sz="1400" dirty="0"/>
                <a:t> и </a:t>
              </a:r>
              <a:r>
                <a:rPr lang="ru-RU" sz="1400" b="1" dirty="0"/>
                <a:t>11</a:t>
              </a:r>
              <a:r>
                <a:rPr lang="ru-RU" sz="1400" dirty="0"/>
                <a:t> </a:t>
              </a:r>
              <a:r>
                <a:rPr lang="ru-RU" sz="1400" dirty="0" smtClean="0"/>
                <a:t>классы, один раз в 4 года</a:t>
              </a:r>
              <a:endParaRPr lang="ru-RU" sz="1400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0" y="4717380"/>
              <a:ext cx="8666480" cy="1531020"/>
            </a:xfrm>
            <a:prstGeom prst="rect">
              <a:avLst/>
            </a:prstGeom>
            <a:solidFill>
              <a:srgbClr val="2184A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0" y="2202103"/>
              <a:ext cx="8666480" cy="1146000"/>
            </a:xfrm>
            <a:prstGeom prst="rect">
              <a:avLst/>
            </a:prstGeom>
            <a:solidFill>
              <a:srgbClr val="00AC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0" y="3469243"/>
              <a:ext cx="8666480" cy="1146000"/>
            </a:xfrm>
            <a:prstGeom prst="rect">
              <a:avLst/>
            </a:prstGeom>
            <a:solidFill>
              <a:srgbClr val="6D88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0" y="4717380"/>
              <a:ext cx="1775520" cy="1531020"/>
            </a:xfrm>
            <a:prstGeom prst="rect">
              <a:avLst/>
            </a:prstGeom>
            <a:solidFill>
              <a:srgbClr val="6AB6D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0" y="2202103"/>
              <a:ext cx="1775520" cy="1146000"/>
            </a:xfrm>
            <a:prstGeom prst="rect">
              <a:avLst/>
            </a:prstGeom>
            <a:solidFill>
              <a:srgbClr val="33E1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0" y="3469243"/>
              <a:ext cx="1775520" cy="1146000"/>
            </a:xfrm>
            <a:prstGeom prst="rect">
              <a:avLst/>
            </a:prstGeom>
            <a:solidFill>
              <a:srgbClr val="A8BA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883747" y="2376819"/>
              <a:ext cx="6772573" cy="69376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1400" b="1" dirty="0">
                  <a:solidFill>
                    <a:schemeClr val="bg1"/>
                  </a:solidFill>
                </a:rPr>
                <a:t>ОСВОЕНИЕ ОСНОВ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ЧТЕНИЯ </a:t>
              </a:r>
              <a:r>
                <a:rPr lang="ru-RU" sz="1400" dirty="0">
                  <a:solidFill>
                    <a:schemeClr val="bg1"/>
                  </a:solidFill>
                </a:rPr>
                <a:t>С ЦЕЛЬЮ</a:t>
              </a:r>
            </a:p>
            <a:p>
              <a:pPr marL="135000" indent="-13500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приобретения читательского литературного опыта</a:t>
              </a:r>
            </a:p>
            <a:p>
              <a:pPr marL="135000" indent="-135000">
                <a:buFont typeface="Arial" panose="020B0604020202020204" pitchFamily="34" charset="0"/>
                <a:buChar char="•"/>
              </a:pPr>
              <a:r>
                <a:rPr lang="ru-RU" sz="1400" dirty="0">
                  <a:solidFill>
                    <a:schemeClr val="bg1"/>
                  </a:solidFill>
                </a:rPr>
                <a:t>освоения и использования информации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841502" y="3546532"/>
              <a:ext cx="6782731" cy="923036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ОСВОЕНИЕ ОСНОВ МАТЕМАТИКИ И ЕСТЕСТВЕННО-НАУЧНЫХ ПРЕДМЕТОВ: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всех общеобразовательных курсов (4, 8 классы)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углублённых курсов математики и физики (11 класс)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883747" y="4904739"/>
              <a:ext cx="6803053" cy="893261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СФОРМИРОВАННОСТЬ ФУНКЦИОНАЛЬНОЙ ГРАМОТНОСТИ: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читательской</a:t>
              </a: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200" dirty="0">
                  <a:solidFill>
                    <a:schemeClr val="bg1"/>
                  </a:solidFill>
                </a:rPr>
                <a:t>математической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395216" y="5260488"/>
              <a:ext cx="3135293" cy="5061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 smtClean="0">
                  <a:solidFill>
                    <a:schemeClr val="bg1"/>
                  </a:solidFill>
                </a:rPr>
                <a:t>естественнонаучной</a:t>
              </a:r>
              <a:endParaRPr lang="ru-RU" sz="1400" dirty="0">
                <a:solidFill>
                  <a:schemeClr val="bg1"/>
                </a:solidFill>
              </a:endParaRPr>
            </a:p>
            <a:p>
              <a:pPr marL="135000" indent="-135000">
                <a:buFont typeface="Arial" panose="020B0604020202020204" pitchFamily="34" charset="0"/>
                <a:buChar char="•"/>
                <a:defRPr/>
              </a:pPr>
              <a:r>
                <a:rPr lang="ru-RU" sz="1400" dirty="0">
                  <a:solidFill>
                    <a:schemeClr val="bg1"/>
                  </a:solidFill>
                </a:rPr>
                <a:t>финансовой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890307" y="5772941"/>
              <a:ext cx="6803053" cy="506180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ru-RU" sz="1400" b="1" dirty="0">
                  <a:solidFill>
                    <a:schemeClr val="bg1"/>
                  </a:solidFill>
                </a:rPr>
                <a:t>СФОРМИРОВАННОСТЬ НАВЫКОВ РАЗРЕШЕНИЯ </a:t>
              </a:r>
              <a:r>
                <a:rPr lang="ru-RU" sz="1400" b="1" dirty="0" smtClean="0">
                  <a:solidFill>
                    <a:schemeClr val="bg1"/>
                  </a:solidFill>
                </a:rPr>
                <a:t>ПРОБЛЕМ, КРЕАТИВНОГО МЫШЛЕНИЯ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37" name="TextBox 336"/>
            <p:cNvSpPr txBox="1"/>
            <p:nvPr/>
          </p:nvSpPr>
          <p:spPr>
            <a:xfrm>
              <a:off x="-36240" y="1478532"/>
              <a:ext cx="12240144" cy="625282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ru-RU" sz="2000" b="1" dirty="0" smtClean="0">
                  <a:solidFill>
                    <a:srgbClr val="FFFF00"/>
                  </a:solidFill>
                </a:rPr>
                <a:t>Процедуры оценки качества образования в международных рейтингах опираются на данные исследований </a:t>
              </a:r>
              <a:r>
                <a:rPr lang="en-US" sz="2000" b="1" dirty="0" smtClean="0">
                  <a:solidFill>
                    <a:srgbClr val="FFFF00"/>
                  </a:solidFill>
                </a:rPr>
                <a:t>PIRLS</a:t>
              </a:r>
              <a:r>
                <a:rPr lang="en-US" sz="2000" b="1" dirty="0">
                  <a:solidFill>
                    <a:srgbClr val="FFFF00"/>
                  </a:solidFill>
                </a:rPr>
                <a:t>, TIMSS </a:t>
              </a:r>
              <a:r>
                <a:rPr lang="ru-RU" sz="2000" b="1" dirty="0">
                  <a:solidFill>
                    <a:srgbClr val="FFFF00"/>
                  </a:solidFill>
                </a:rPr>
                <a:t>и </a:t>
              </a:r>
              <a:r>
                <a:rPr lang="en-US" sz="2000" b="1" dirty="0">
                  <a:solidFill>
                    <a:srgbClr val="FFFF00"/>
                  </a:solidFill>
                </a:rPr>
                <a:t>PISA</a:t>
              </a:r>
              <a:r>
                <a:rPr lang="ru-RU" sz="2000" b="1" dirty="0" smtClean="0">
                  <a:solidFill>
                    <a:srgbClr val="FFFF00"/>
                  </a:solidFill>
                </a:rPr>
                <a:t> </a:t>
              </a:r>
              <a:endParaRPr lang="ru-RU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227887" y="2515897"/>
            <a:ext cx="1066225" cy="743903"/>
            <a:chOff x="3172" y="1756"/>
            <a:chExt cx="1336" cy="80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172" y="1756"/>
              <a:ext cx="1336" cy="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3172" y="1756"/>
              <a:ext cx="1346" cy="814"/>
              <a:chOff x="3172" y="1756"/>
              <a:chExt cx="1346" cy="814"/>
            </a:xfrm>
          </p:grpSpPr>
          <p:sp>
            <p:nvSpPr>
              <p:cNvPr id="1029" name="Freeform 5"/>
              <p:cNvSpPr>
                <a:spLocks/>
              </p:cNvSpPr>
              <p:nvPr/>
            </p:nvSpPr>
            <p:spPr bwMode="auto">
              <a:xfrm>
                <a:off x="3888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4"/>
                  </a:cxn>
                  <a:cxn ang="0">
                    <a:pos x="463" y="1576"/>
                  </a:cxn>
                  <a:cxn ang="0">
                    <a:pos x="463" y="1576"/>
                  </a:cxn>
                  <a:cxn ang="0">
                    <a:pos x="190" y="1576"/>
                  </a:cxn>
                  <a:cxn ang="0">
                    <a:pos x="0" y="1576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4">
                    <a:moveTo>
                      <a:pt x="533" y="37"/>
                    </a:moveTo>
                    <a:lnTo>
                      <a:pt x="533" y="1584"/>
                    </a:lnTo>
                    <a:cubicBezTo>
                      <a:pt x="511" y="1579"/>
                      <a:pt x="487" y="1576"/>
                      <a:pt x="463" y="1576"/>
                    </a:cubicBezTo>
                    <a:lnTo>
                      <a:pt x="463" y="1576"/>
                    </a:lnTo>
                    <a:lnTo>
                      <a:pt x="190" y="1576"/>
                    </a:lnTo>
                    <a:lnTo>
                      <a:pt x="0" y="1576"/>
                    </a:ln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auto">
              <a:xfrm>
                <a:off x="4011" y="1980"/>
                <a:ext cx="122" cy="423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85"/>
                  </a:cxn>
                  <a:cxn ang="0">
                    <a:pos x="368" y="1676"/>
                  </a:cxn>
                  <a:cxn ang="0">
                    <a:pos x="368" y="1676"/>
                  </a:cxn>
                  <a:cxn ang="0">
                    <a:pos x="280" y="1829"/>
                  </a:cxn>
                  <a:cxn ang="0">
                    <a:pos x="257" y="1829"/>
                  </a:cxn>
                  <a:cxn ang="0">
                    <a:pos x="169" y="1676"/>
                  </a:cxn>
                  <a:cxn ang="0">
                    <a:pos x="169" y="1676"/>
                  </a:cxn>
                  <a:cxn ang="0">
                    <a:pos x="0" y="1584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829">
                    <a:moveTo>
                      <a:pt x="533" y="37"/>
                    </a:moveTo>
                    <a:lnTo>
                      <a:pt x="533" y="1585"/>
                    </a:lnTo>
                    <a:cubicBezTo>
                      <a:pt x="469" y="1599"/>
                      <a:pt x="412" y="1631"/>
                      <a:pt x="368" y="1676"/>
                    </a:cubicBezTo>
                    <a:lnTo>
                      <a:pt x="368" y="1676"/>
                    </a:lnTo>
                    <a:cubicBezTo>
                      <a:pt x="326" y="1718"/>
                      <a:pt x="295" y="1770"/>
                      <a:pt x="280" y="1829"/>
                    </a:cubicBezTo>
                    <a:lnTo>
                      <a:pt x="257" y="1829"/>
                    </a:lnTo>
                    <a:cubicBezTo>
                      <a:pt x="242" y="1770"/>
                      <a:pt x="211" y="1718"/>
                      <a:pt x="169" y="1676"/>
                    </a:cubicBezTo>
                    <a:lnTo>
                      <a:pt x="169" y="1676"/>
                    </a:lnTo>
                    <a:cubicBezTo>
                      <a:pt x="124" y="1630"/>
                      <a:pt x="66" y="1598"/>
                      <a:pt x="0" y="1584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37658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auto">
              <a:xfrm>
                <a:off x="4133" y="1980"/>
                <a:ext cx="123" cy="366"/>
              </a:xfrm>
              <a:custGeom>
                <a:avLst/>
                <a:gdLst/>
                <a:ahLst/>
                <a:cxnLst>
                  <a:cxn ang="0">
                    <a:pos x="533" y="37"/>
                  </a:cxn>
                  <a:cxn ang="0">
                    <a:pos x="533" y="1576"/>
                  </a:cxn>
                  <a:cxn ang="0">
                    <a:pos x="74" y="1576"/>
                  </a:cxn>
                  <a:cxn ang="0">
                    <a:pos x="74" y="1576"/>
                  </a:cxn>
                  <a:cxn ang="0">
                    <a:pos x="0" y="1585"/>
                  </a:cxn>
                  <a:cxn ang="0">
                    <a:pos x="0" y="37"/>
                  </a:cxn>
                  <a:cxn ang="0">
                    <a:pos x="37" y="0"/>
                  </a:cxn>
                  <a:cxn ang="0">
                    <a:pos x="497" y="0"/>
                  </a:cxn>
                  <a:cxn ang="0">
                    <a:pos x="533" y="37"/>
                  </a:cxn>
                </a:cxnLst>
                <a:rect l="0" t="0" r="r" b="b"/>
                <a:pathLst>
                  <a:path w="533" h="1585">
                    <a:moveTo>
                      <a:pt x="533" y="37"/>
                    </a:moveTo>
                    <a:lnTo>
                      <a:pt x="533" y="1576"/>
                    </a:lnTo>
                    <a:lnTo>
                      <a:pt x="74" y="1576"/>
                    </a:lnTo>
                    <a:lnTo>
                      <a:pt x="74" y="1576"/>
                    </a:lnTo>
                    <a:cubicBezTo>
                      <a:pt x="49" y="1576"/>
                      <a:pt x="24" y="1579"/>
                      <a:pt x="0" y="1585"/>
                    </a:cubicBezTo>
                    <a:lnTo>
                      <a:pt x="0" y="37"/>
                    </a:lnTo>
                    <a:cubicBezTo>
                      <a:pt x="0" y="17"/>
                      <a:pt x="17" y="0"/>
                      <a:pt x="37" y="0"/>
                    </a:cubicBezTo>
                    <a:lnTo>
                      <a:pt x="497" y="0"/>
                    </a:lnTo>
                    <a:cubicBezTo>
                      <a:pt x="517" y="0"/>
                      <a:pt x="533" y="17"/>
                      <a:pt x="533" y="37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auto">
              <a:xfrm>
                <a:off x="3949" y="1980"/>
                <a:ext cx="62" cy="366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4"/>
                  </a:cxn>
                  <a:cxn ang="0">
                    <a:pos x="196" y="1576"/>
                  </a:cxn>
                  <a:cxn ang="0">
                    <a:pos x="19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84">
                    <a:moveTo>
                      <a:pt x="266" y="37"/>
                    </a:moveTo>
                    <a:lnTo>
                      <a:pt x="266" y="1584"/>
                    </a:lnTo>
                    <a:cubicBezTo>
                      <a:pt x="244" y="1579"/>
                      <a:pt x="220" y="1576"/>
                      <a:pt x="196" y="1576"/>
                    </a:cubicBezTo>
                    <a:lnTo>
                      <a:pt x="19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auto">
              <a:xfrm>
                <a:off x="4072" y="1980"/>
                <a:ext cx="61" cy="423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85"/>
                  </a:cxn>
                  <a:cxn ang="0">
                    <a:pos x="101" y="1676"/>
                  </a:cxn>
                  <a:cxn ang="0">
                    <a:pos x="101" y="1676"/>
                  </a:cxn>
                  <a:cxn ang="0">
                    <a:pos x="13" y="1829"/>
                  </a:cxn>
                  <a:cxn ang="0">
                    <a:pos x="0" y="1829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829">
                    <a:moveTo>
                      <a:pt x="266" y="37"/>
                    </a:moveTo>
                    <a:lnTo>
                      <a:pt x="266" y="1585"/>
                    </a:lnTo>
                    <a:cubicBezTo>
                      <a:pt x="202" y="1599"/>
                      <a:pt x="145" y="1631"/>
                      <a:pt x="101" y="1676"/>
                    </a:cubicBezTo>
                    <a:lnTo>
                      <a:pt x="101" y="1676"/>
                    </a:lnTo>
                    <a:cubicBezTo>
                      <a:pt x="59" y="1718"/>
                      <a:pt x="28" y="1770"/>
                      <a:pt x="13" y="1829"/>
                    </a:cubicBezTo>
                    <a:lnTo>
                      <a:pt x="0" y="1829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2C526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4195" y="1980"/>
                <a:ext cx="61" cy="364"/>
              </a:xfrm>
              <a:custGeom>
                <a:avLst/>
                <a:gdLst/>
                <a:ahLst/>
                <a:cxnLst>
                  <a:cxn ang="0">
                    <a:pos x="266" y="37"/>
                  </a:cxn>
                  <a:cxn ang="0">
                    <a:pos x="266" y="1576"/>
                  </a:cxn>
                  <a:cxn ang="0">
                    <a:pos x="0" y="1576"/>
                  </a:cxn>
                  <a:cxn ang="0">
                    <a:pos x="0" y="0"/>
                  </a:cxn>
                  <a:cxn ang="0">
                    <a:pos x="230" y="0"/>
                  </a:cxn>
                  <a:cxn ang="0">
                    <a:pos x="266" y="37"/>
                  </a:cxn>
                </a:cxnLst>
                <a:rect l="0" t="0" r="r" b="b"/>
                <a:pathLst>
                  <a:path w="266" h="1576">
                    <a:moveTo>
                      <a:pt x="266" y="37"/>
                    </a:moveTo>
                    <a:lnTo>
                      <a:pt x="266" y="1576"/>
                    </a:lnTo>
                    <a:lnTo>
                      <a:pt x="0" y="1576"/>
                    </a:lnTo>
                    <a:lnTo>
                      <a:pt x="0" y="0"/>
                    </a:lnTo>
                    <a:lnTo>
                      <a:pt x="230" y="0"/>
                    </a:lnTo>
                    <a:cubicBezTo>
                      <a:pt x="250" y="0"/>
                      <a:pt x="266" y="17"/>
                      <a:pt x="266" y="37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896" y="2038"/>
                <a:ext cx="107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3896" y="2020"/>
                <a:ext cx="107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4018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4018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4141" y="2038"/>
                <a:ext cx="108" cy="4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4141" y="2020"/>
                <a:ext cx="108" cy="12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3949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3949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4072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4072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4195" y="2038"/>
                <a:ext cx="54" cy="49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4195" y="2020"/>
                <a:ext cx="54" cy="12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Freeform 23"/>
              <p:cNvSpPr>
                <a:spLocks noEditPoints="1"/>
              </p:cNvSpPr>
              <p:nvPr/>
            </p:nvSpPr>
            <p:spPr bwMode="auto">
              <a:xfrm>
                <a:off x="4255" y="1975"/>
                <a:ext cx="211" cy="595"/>
              </a:xfrm>
              <a:custGeom>
                <a:avLst/>
                <a:gdLst/>
                <a:ahLst/>
                <a:cxnLst>
                  <a:cxn ang="0">
                    <a:pos x="530" y="33"/>
                  </a:cxn>
                  <a:cxn ang="0">
                    <a:pos x="777" y="1599"/>
                  </a:cxn>
                  <a:cxn ang="0">
                    <a:pos x="237" y="1599"/>
                  </a:cxn>
                  <a:cxn ang="0">
                    <a:pos x="4" y="116"/>
                  </a:cxn>
                  <a:cxn ang="0">
                    <a:pos x="34" y="75"/>
                  </a:cxn>
                  <a:cxn ang="0">
                    <a:pos x="488" y="3"/>
                  </a:cxn>
                  <a:cxn ang="0">
                    <a:pos x="530" y="33"/>
                  </a:cxn>
                  <a:cxn ang="0">
                    <a:pos x="842" y="2012"/>
                  </a:cxn>
                  <a:cxn ang="0">
                    <a:pos x="912" y="2460"/>
                  </a:cxn>
                  <a:cxn ang="0">
                    <a:pos x="882" y="2502"/>
                  </a:cxn>
                  <a:cxn ang="0">
                    <a:pos x="428" y="2574"/>
                  </a:cxn>
                  <a:cxn ang="0">
                    <a:pos x="386" y="2543"/>
                  </a:cxn>
                  <a:cxn ang="0">
                    <a:pos x="302" y="2012"/>
                  </a:cxn>
                  <a:cxn ang="0">
                    <a:pos x="842" y="2012"/>
                  </a:cxn>
                </a:cxnLst>
                <a:rect l="0" t="0" r="r" b="b"/>
                <a:pathLst>
                  <a:path w="915" h="2577">
                    <a:moveTo>
                      <a:pt x="530" y="33"/>
                    </a:moveTo>
                    <a:lnTo>
                      <a:pt x="777" y="1599"/>
                    </a:lnTo>
                    <a:lnTo>
                      <a:pt x="237" y="1599"/>
                    </a:lnTo>
                    <a:lnTo>
                      <a:pt x="4" y="116"/>
                    </a:lnTo>
                    <a:cubicBezTo>
                      <a:pt x="0" y="97"/>
                      <a:pt x="14" y="78"/>
                      <a:pt x="34" y="75"/>
                    </a:cubicBezTo>
                    <a:lnTo>
                      <a:pt x="488" y="3"/>
                    </a:lnTo>
                    <a:cubicBezTo>
                      <a:pt x="508" y="0"/>
                      <a:pt x="527" y="14"/>
                      <a:pt x="530" y="33"/>
                    </a:cubicBezTo>
                    <a:close/>
                    <a:moveTo>
                      <a:pt x="842" y="2012"/>
                    </a:moveTo>
                    <a:lnTo>
                      <a:pt x="912" y="2460"/>
                    </a:lnTo>
                    <a:cubicBezTo>
                      <a:pt x="915" y="2480"/>
                      <a:pt x="902" y="2499"/>
                      <a:pt x="882" y="2502"/>
                    </a:cubicBezTo>
                    <a:lnTo>
                      <a:pt x="428" y="2574"/>
                    </a:lnTo>
                    <a:cubicBezTo>
                      <a:pt x="408" y="2577"/>
                      <a:pt x="389" y="2563"/>
                      <a:pt x="386" y="2543"/>
                    </a:cubicBezTo>
                    <a:lnTo>
                      <a:pt x="302" y="2012"/>
                    </a:lnTo>
                    <a:lnTo>
                      <a:pt x="842" y="2012"/>
                    </a:ln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 noEditPoints="1"/>
              </p:cNvSpPr>
              <p:nvPr/>
            </p:nvSpPr>
            <p:spPr bwMode="auto">
              <a:xfrm>
                <a:off x="4315" y="1975"/>
                <a:ext cx="151" cy="586"/>
              </a:xfrm>
              <a:custGeom>
                <a:avLst/>
                <a:gdLst/>
                <a:ahLst/>
                <a:cxnLst>
                  <a:cxn ang="0">
                    <a:pos x="269" y="33"/>
                  </a:cxn>
                  <a:cxn ang="0">
                    <a:pos x="516" y="1599"/>
                  </a:cxn>
                  <a:cxn ang="0">
                    <a:pos x="246" y="1599"/>
                  </a:cxn>
                  <a:cxn ang="0">
                    <a:pos x="0" y="39"/>
                  </a:cxn>
                  <a:cxn ang="0">
                    <a:pos x="227" y="3"/>
                  </a:cxn>
                  <a:cxn ang="0">
                    <a:pos x="269" y="33"/>
                  </a:cxn>
                  <a:cxn ang="0">
                    <a:pos x="581" y="2012"/>
                  </a:cxn>
                  <a:cxn ang="0">
                    <a:pos x="651" y="2460"/>
                  </a:cxn>
                  <a:cxn ang="0">
                    <a:pos x="621" y="2502"/>
                  </a:cxn>
                  <a:cxn ang="0">
                    <a:pos x="394" y="2538"/>
                  </a:cxn>
                  <a:cxn ang="0">
                    <a:pos x="311" y="2012"/>
                  </a:cxn>
                  <a:cxn ang="0">
                    <a:pos x="581" y="2012"/>
                  </a:cxn>
                </a:cxnLst>
                <a:rect l="0" t="0" r="r" b="b"/>
                <a:pathLst>
                  <a:path w="654" h="2538">
                    <a:moveTo>
                      <a:pt x="269" y="33"/>
                    </a:moveTo>
                    <a:lnTo>
                      <a:pt x="516" y="1599"/>
                    </a:lnTo>
                    <a:lnTo>
                      <a:pt x="246" y="1599"/>
                    </a:lnTo>
                    <a:lnTo>
                      <a:pt x="0" y="39"/>
                    </a:lnTo>
                    <a:lnTo>
                      <a:pt x="227" y="3"/>
                    </a:lnTo>
                    <a:cubicBezTo>
                      <a:pt x="247" y="0"/>
                      <a:pt x="266" y="14"/>
                      <a:pt x="269" y="33"/>
                    </a:cubicBezTo>
                    <a:close/>
                    <a:moveTo>
                      <a:pt x="581" y="2012"/>
                    </a:moveTo>
                    <a:lnTo>
                      <a:pt x="651" y="2460"/>
                    </a:lnTo>
                    <a:cubicBezTo>
                      <a:pt x="654" y="2480"/>
                      <a:pt x="641" y="2499"/>
                      <a:pt x="621" y="2502"/>
                    </a:cubicBezTo>
                    <a:lnTo>
                      <a:pt x="394" y="2538"/>
                    </a:lnTo>
                    <a:lnTo>
                      <a:pt x="311" y="2012"/>
                    </a:lnTo>
                    <a:lnTo>
                      <a:pt x="581" y="2012"/>
                    </a:ln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4337" y="2456"/>
                <a:ext cx="115" cy="65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96" y="210"/>
                  </a:cxn>
                  <a:cxn ang="0">
                    <a:pos x="33" y="282"/>
                  </a:cxn>
                  <a:cxn ang="0">
                    <a:pos x="0" y="72"/>
                  </a:cxn>
                  <a:cxn ang="0">
                    <a:pos x="463" y="0"/>
                  </a:cxn>
                </a:cxnLst>
                <a:rect l="0" t="0" r="r" b="b"/>
                <a:pathLst>
                  <a:path w="496" h="282">
                    <a:moveTo>
                      <a:pt x="463" y="0"/>
                    </a:moveTo>
                    <a:lnTo>
                      <a:pt x="496" y="210"/>
                    </a:lnTo>
                    <a:lnTo>
                      <a:pt x="33" y="282"/>
                    </a:lnTo>
                    <a:lnTo>
                      <a:pt x="0" y="72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auto">
              <a:xfrm>
                <a:off x="4271" y="2032"/>
                <a:ext cx="114" cy="66"/>
              </a:xfrm>
              <a:custGeom>
                <a:avLst/>
                <a:gdLst/>
                <a:ahLst/>
                <a:cxnLst>
                  <a:cxn ang="0">
                    <a:pos x="462" y="0"/>
                  </a:cxn>
                  <a:cxn ang="0">
                    <a:pos x="495" y="210"/>
                  </a:cxn>
                  <a:cxn ang="0">
                    <a:pos x="33" y="283"/>
                  </a:cxn>
                  <a:cxn ang="0">
                    <a:pos x="0" y="73"/>
                  </a:cxn>
                  <a:cxn ang="0">
                    <a:pos x="462" y="0"/>
                  </a:cxn>
                </a:cxnLst>
                <a:rect l="0" t="0" r="r" b="b"/>
                <a:pathLst>
                  <a:path w="495" h="283">
                    <a:moveTo>
                      <a:pt x="462" y="0"/>
                    </a:moveTo>
                    <a:lnTo>
                      <a:pt x="495" y="210"/>
                    </a:lnTo>
                    <a:lnTo>
                      <a:pt x="33" y="283"/>
                    </a:lnTo>
                    <a:lnTo>
                      <a:pt x="0" y="73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4335" y="2440"/>
                <a:ext cx="108" cy="26"/>
              </a:xfrm>
              <a:custGeom>
                <a:avLst/>
                <a:gdLst/>
                <a:ahLst/>
                <a:cxnLst>
                  <a:cxn ang="0">
                    <a:pos x="464" y="0"/>
                  </a:cxn>
                  <a:cxn ang="0">
                    <a:pos x="471" y="42"/>
                  </a:cxn>
                  <a:cxn ang="0">
                    <a:pos x="8" y="115"/>
                  </a:cxn>
                  <a:cxn ang="0">
                    <a:pos x="0" y="64"/>
                  </a:cxn>
                  <a:cxn ang="0">
                    <a:pos x="407" y="0"/>
                  </a:cxn>
                  <a:cxn ang="0">
                    <a:pos x="464" y="0"/>
                  </a:cxn>
                </a:cxnLst>
                <a:rect l="0" t="0" r="r" b="b"/>
                <a:pathLst>
                  <a:path w="471" h="115">
                    <a:moveTo>
                      <a:pt x="464" y="0"/>
                    </a:moveTo>
                    <a:lnTo>
                      <a:pt x="471" y="42"/>
                    </a:lnTo>
                    <a:lnTo>
                      <a:pt x="8" y="115"/>
                    </a:lnTo>
                    <a:lnTo>
                      <a:pt x="0" y="64"/>
                    </a:lnTo>
                    <a:lnTo>
                      <a:pt x="407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auto">
              <a:xfrm>
                <a:off x="4268" y="2014"/>
                <a:ext cx="109" cy="29"/>
              </a:xfrm>
              <a:custGeom>
                <a:avLst/>
                <a:gdLst/>
                <a:ahLst/>
                <a:cxnLst>
                  <a:cxn ang="0">
                    <a:pos x="463" y="0"/>
                  </a:cxn>
                  <a:cxn ang="0">
                    <a:pos x="471" y="51"/>
                  </a:cxn>
                  <a:cxn ang="0">
                    <a:pos x="8" y="124"/>
                  </a:cxn>
                  <a:cxn ang="0">
                    <a:pos x="0" y="73"/>
                  </a:cxn>
                  <a:cxn ang="0">
                    <a:pos x="463" y="0"/>
                  </a:cxn>
                </a:cxnLst>
                <a:rect l="0" t="0" r="r" b="b"/>
                <a:pathLst>
                  <a:path w="471" h="124">
                    <a:moveTo>
                      <a:pt x="463" y="0"/>
                    </a:moveTo>
                    <a:lnTo>
                      <a:pt x="471" y="51"/>
                    </a:lnTo>
                    <a:lnTo>
                      <a:pt x="8" y="124"/>
                    </a:lnTo>
                    <a:lnTo>
                      <a:pt x="0" y="73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FFEA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4391" y="2456"/>
                <a:ext cx="61" cy="57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6"/>
                  </a:cxn>
                  <a:cxn ang="0">
                    <a:pos x="0" y="36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6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6"/>
                    </a:lnTo>
                    <a:lnTo>
                      <a:pt x="0" y="36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4324" y="2032"/>
                <a:ext cx="61" cy="58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64" y="210"/>
                  </a:cxn>
                  <a:cxn ang="0">
                    <a:pos x="33" y="24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64" h="247">
                    <a:moveTo>
                      <a:pt x="231" y="0"/>
                    </a:moveTo>
                    <a:lnTo>
                      <a:pt x="264" y="210"/>
                    </a:lnTo>
                    <a:lnTo>
                      <a:pt x="33" y="24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2AE3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auto">
              <a:xfrm>
                <a:off x="4388" y="2440"/>
                <a:ext cx="55" cy="18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40" y="42"/>
                  </a:cxn>
                  <a:cxn ang="0">
                    <a:pos x="8" y="79"/>
                  </a:cxn>
                  <a:cxn ang="0">
                    <a:pos x="0" y="28"/>
                  </a:cxn>
                  <a:cxn ang="0">
                    <a:pos x="176" y="0"/>
                  </a:cxn>
                  <a:cxn ang="0">
                    <a:pos x="233" y="0"/>
                  </a:cxn>
                </a:cxnLst>
                <a:rect l="0" t="0" r="r" b="b"/>
                <a:pathLst>
                  <a:path w="240" h="79">
                    <a:moveTo>
                      <a:pt x="233" y="0"/>
                    </a:moveTo>
                    <a:lnTo>
                      <a:pt x="240" y="42"/>
                    </a:lnTo>
                    <a:lnTo>
                      <a:pt x="8" y="79"/>
                    </a:lnTo>
                    <a:lnTo>
                      <a:pt x="0" y="28"/>
                    </a:lnTo>
                    <a:lnTo>
                      <a:pt x="176" y="0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4322" y="2014"/>
                <a:ext cx="55" cy="21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239" y="51"/>
                  </a:cxn>
                  <a:cxn ang="0">
                    <a:pos x="8" y="87"/>
                  </a:cxn>
                  <a:cxn ang="0">
                    <a:pos x="0" y="37"/>
                  </a:cxn>
                  <a:cxn ang="0">
                    <a:pos x="231" y="0"/>
                  </a:cxn>
                </a:cxnLst>
                <a:rect l="0" t="0" r="r" b="b"/>
                <a:pathLst>
                  <a:path w="239" h="87">
                    <a:moveTo>
                      <a:pt x="231" y="0"/>
                    </a:moveTo>
                    <a:lnTo>
                      <a:pt x="239" y="51"/>
                    </a:lnTo>
                    <a:lnTo>
                      <a:pt x="8" y="87"/>
                    </a:lnTo>
                    <a:lnTo>
                      <a:pt x="0" y="37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FFD07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Rectangle 33"/>
              <p:cNvSpPr>
                <a:spLocks noChangeArrowheads="1"/>
              </p:cNvSpPr>
              <p:nvPr/>
            </p:nvSpPr>
            <p:spPr bwMode="auto">
              <a:xfrm>
                <a:off x="4195" y="2151"/>
                <a:ext cx="29" cy="193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4165" y="2151"/>
                <a:ext cx="30" cy="193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Rectangle 35"/>
              <p:cNvSpPr>
                <a:spLocks noChangeArrowheads="1"/>
              </p:cNvSpPr>
              <p:nvPr/>
            </p:nvSpPr>
            <p:spPr bwMode="auto">
              <a:xfrm>
                <a:off x="3232" y="1940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Rectangle 36"/>
              <p:cNvSpPr>
                <a:spLocks noChangeArrowheads="1"/>
              </p:cNvSpPr>
              <p:nvPr/>
            </p:nvSpPr>
            <p:spPr bwMode="auto">
              <a:xfrm>
                <a:off x="3232" y="1955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3232" y="1969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3232" y="1984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3232" y="1998"/>
                <a:ext cx="325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3232" y="2012"/>
                <a:ext cx="325" cy="8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3232" y="1947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/>
            </p:nvSpPr>
            <p:spPr bwMode="auto">
              <a:xfrm>
                <a:off x="3232" y="1962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3232" y="1976"/>
                <a:ext cx="325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Rectangle 44"/>
              <p:cNvSpPr>
                <a:spLocks noChangeArrowheads="1"/>
              </p:cNvSpPr>
              <p:nvPr/>
            </p:nvSpPr>
            <p:spPr bwMode="auto">
              <a:xfrm>
                <a:off x="3232" y="1991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3232" y="2005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3232" y="2020"/>
                <a:ext cx="325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3232" y="2027"/>
                <a:ext cx="325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3557" y="1940"/>
                <a:ext cx="32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01" y="0"/>
                  </a:cxn>
                  <a:cxn ang="0">
                    <a:pos x="139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401" h="31">
                    <a:moveTo>
                      <a:pt x="0" y="0"/>
                    </a:moveTo>
                    <a:lnTo>
                      <a:pt x="1401" y="0"/>
                    </a:lnTo>
                    <a:cubicBezTo>
                      <a:pt x="1397" y="10"/>
                      <a:pt x="1394" y="21"/>
                      <a:pt x="139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Freeform 49"/>
              <p:cNvSpPr>
                <a:spLocks/>
              </p:cNvSpPr>
              <p:nvPr/>
            </p:nvSpPr>
            <p:spPr bwMode="auto">
              <a:xfrm>
                <a:off x="3557" y="195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4" y="0"/>
                  </a:cxn>
                  <a:cxn ang="0">
                    <a:pos x="1380" y="30"/>
                  </a:cxn>
                  <a:cxn ang="0">
                    <a:pos x="138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4" h="31">
                    <a:moveTo>
                      <a:pt x="0" y="0"/>
                    </a:moveTo>
                    <a:lnTo>
                      <a:pt x="1384" y="0"/>
                    </a:lnTo>
                    <a:cubicBezTo>
                      <a:pt x="1383" y="9"/>
                      <a:pt x="1381" y="19"/>
                      <a:pt x="1380" y="30"/>
                    </a:cubicBezTo>
                    <a:lnTo>
                      <a:pt x="1380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3557" y="1969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6" y="0"/>
                  </a:cxn>
                  <a:cxn ang="0">
                    <a:pos x="137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6" h="31">
                    <a:moveTo>
                      <a:pt x="0" y="0"/>
                    </a:moveTo>
                    <a:lnTo>
                      <a:pt x="1376" y="0"/>
                    </a:lnTo>
                    <a:cubicBezTo>
                      <a:pt x="1375" y="10"/>
                      <a:pt x="1375" y="21"/>
                      <a:pt x="137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3557" y="1984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3" y="11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3" h="31">
                    <a:moveTo>
                      <a:pt x="0" y="0"/>
                    </a:moveTo>
                    <a:lnTo>
                      <a:pt x="1373" y="0"/>
                    </a:lnTo>
                    <a:lnTo>
                      <a:pt x="1373" y="11"/>
                    </a:lnTo>
                    <a:cubicBezTo>
                      <a:pt x="1373" y="18"/>
                      <a:pt x="1373" y="25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auto">
              <a:xfrm>
                <a:off x="3557" y="1998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5" y="0"/>
                  </a:cxn>
                  <a:cxn ang="0">
                    <a:pos x="1377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7" h="31">
                    <a:moveTo>
                      <a:pt x="0" y="0"/>
                    </a:moveTo>
                    <a:lnTo>
                      <a:pt x="1375" y="0"/>
                    </a:lnTo>
                    <a:cubicBezTo>
                      <a:pt x="1375" y="10"/>
                      <a:pt x="1376" y="20"/>
                      <a:pt x="1377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3557" y="2012"/>
                <a:ext cx="319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1" y="0"/>
                  </a:cxn>
                  <a:cxn ang="0">
                    <a:pos x="138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6" h="31">
                    <a:moveTo>
                      <a:pt x="0" y="0"/>
                    </a:moveTo>
                    <a:lnTo>
                      <a:pt x="1381" y="0"/>
                    </a:lnTo>
                    <a:cubicBezTo>
                      <a:pt x="1382" y="11"/>
                      <a:pt x="1384" y="21"/>
                      <a:pt x="138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3557" y="1947"/>
                <a:ext cx="320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1" y="0"/>
                  </a:cxn>
                  <a:cxn ang="0">
                    <a:pos x="1384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91" h="32">
                    <a:moveTo>
                      <a:pt x="0" y="0"/>
                    </a:moveTo>
                    <a:lnTo>
                      <a:pt x="1391" y="0"/>
                    </a:lnTo>
                    <a:cubicBezTo>
                      <a:pt x="1389" y="10"/>
                      <a:pt x="1386" y="21"/>
                      <a:pt x="1384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auto">
              <a:xfrm>
                <a:off x="3557" y="1962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0" y="0"/>
                  </a:cxn>
                  <a:cxn ang="0">
                    <a:pos x="137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0" h="31">
                    <a:moveTo>
                      <a:pt x="0" y="0"/>
                    </a:moveTo>
                    <a:lnTo>
                      <a:pt x="1380" y="0"/>
                    </a:lnTo>
                    <a:cubicBezTo>
                      <a:pt x="1378" y="10"/>
                      <a:pt x="1377" y="20"/>
                      <a:pt x="1376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3557" y="1976"/>
                <a:ext cx="316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4" y="0"/>
                  </a:cxn>
                  <a:cxn ang="0">
                    <a:pos x="137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74" h="31">
                    <a:moveTo>
                      <a:pt x="0" y="0"/>
                    </a:moveTo>
                    <a:lnTo>
                      <a:pt x="1374" y="0"/>
                    </a:lnTo>
                    <a:cubicBezTo>
                      <a:pt x="1374" y="10"/>
                      <a:pt x="1373" y="21"/>
                      <a:pt x="137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3557" y="1991"/>
                <a:ext cx="316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3" y="0"/>
                  </a:cxn>
                  <a:cxn ang="0">
                    <a:pos x="1375" y="32"/>
                  </a:cxn>
                  <a:cxn ang="0">
                    <a:pos x="0" y="32"/>
                  </a:cxn>
                  <a:cxn ang="0">
                    <a:pos x="0" y="0"/>
                  </a:cxn>
                </a:cxnLst>
                <a:rect l="0" t="0" r="r" b="b"/>
                <a:pathLst>
                  <a:path w="1375" h="32">
                    <a:moveTo>
                      <a:pt x="0" y="0"/>
                    </a:moveTo>
                    <a:lnTo>
                      <a:pt x="1373" y="0"/>
                    </a:lnTo>
                    <a:cubicBezTo>
                      <a:pt x="1374" y="11"/>
                      <a:pt x="1374" y="21"/>
                      <a:pt x="1375" y="32"/>
                    </a:cubicBezTo>
                    <a:lnTo>
                      <a:pt x="0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auto">
              <a:xfrm>
                <a:off x="3557" y="2005"/>
                <a:ext cx="31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80" y="22"/>
                  </a:cxn>
                  <a:cxn ang="0">
                    <a:pos x="138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81" h="31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8" y="7"/>
                      <a:pt x="1379" y="15"/>
                      <a:pt x="1380" y="22"/>
                    </a:cubicBezTo>
                    <a:lnTo>
                      <a:pt x="1381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3557" y="2020"/>
                <a:ext cx="32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86" y="0"/>
                  </a:cxn>
                  <a:cxn ang="0">
                    <a:pos x="1394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94" h="31">
                    <a:moveTo>
                      <a:pt x="0" y="0"/>
                    </a:moveTo>
                    <a:lnTo>
                      <a:pt x="1386" y="0"/>
                    </a:lnTo>
                    <a:cubicBezTo>
                      <a:pt x="1389" y="11"/>
                      <a:pt x="1391" y="21"/>
                      <a:pt x="1394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3557" y="2027"/>
                <a:ext cx="322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94" y="0"/>
                  </a:cxn>
                  <a:cxn ang="0">
                    <a:pos x="1401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401" h="21">
                    <a:moveTo>
                      <a:pt x="0" y="0"/>
                    </a:moveTo>
                    <a:lnTo>
                      <a:pt x="1394" y="0"/>
                    </a:lnTo>
                    <a:cubicBezTo>
                      <a:pt x="1396" y="7"/>
                      <a:pt x="1398" y="15"/>
                      <a:pt x="1401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auto">
              <a:xfrm>
                <a:off x="3225" y="1919"/>
                <a:ext cx="663" cy="134"/>
              </a:xfrm>
              <a:custGeom>
                <a:avLst/>
                <a:gdLst/>
                <a:ahLst/>
                <a:cxnLst>
                  <a:cxn ang="0">
                    <a:pos x="2877" y="578"/>
                  </a:cxn>
                  <a:cxn ang="0">
                    <a:pos x="123" y="578"/>
                  </a:cxn>
                  <a:cxn ang="0">
                    <a:pos x="6" y="394"/>
                  </a:cxn>
                  <a:cxn ang="0">
                    <a:pos x="0" y="289"/>
                  </a:cxn>
                  <a:cxn ang="0">
                    <a:pos x="6" y="184"/>
                  </a:cxn>
                  <a:cxn ang="0">
                    <a:pos x="123" y="0"/>
                  </a:cxn>
                  <a:cxn ang="0">
                    <a:pos x="2877" y="0"/>
                  </a:cxn>
                  <a:cxn ang="0">
                    <a:pos x="2877" y="91"/>
                  </a:cxn>
                  <a:cxn ang="0">
                    <a:pos x="123" y="91"/>
                  </a:cxn>
                  <a:cxn ang="0">
                    <a:pos x="97" y="195"/>
                  </a:cxn>
                  <a:cxn ang="0">
                    <a:pos x="91" y="289"/>
                  </a:cxn>
                  <a:cxn ang="0">
                    <a:pos x="97" y="383"/>
                  </a:cxn>
                  <a:cxn ang="0">
                    <a:pos x="123" y="486"/>
                  </a:cxn>
                  <a:cxn ang="0">
                    <a:pos x="2877" y="486"/>
                  </a:cxn>
                  <a:cxn ang="0">
                    <a:pos x="2877" y="578"/>
                  </a:cxn>
                </a:cxnLst>
                <a:rect l="0" t="0" r="r" b="b"/>
                <a:pathLst>
                  <a:path w="2877" h="578">
                    <a:moveTo>
                      <a:pt x="2877" y="578"/>
                    </a:moveTo>
                    <a:lnTo>
                      <a:pt x="123" y="578"/>
                    </a:lnTo>
                    <a:cubicBezTo>
                      <a:pt x="57" y="578"/>
                      <a:pt x="19" y="497"/>
                      <a:pt x="6" y="394"/>
                    </a:cubicBezTo>
                    <a:cubicBezTo>
                      <a:pt x="2" y="360"/>
                      <a:pt x="0" y="324"/>
                      <a:pt x="0" y="289"/>
                    </a:cubicBezTo>
                    <a:cubicBezTo>
                      <a:pt x="0" y="254"/>
                      <a:pt x="2" y="218"/>
                      <a:pt x="6" y="184"/>
                    </a:cubicBezTo>
                    <a:cubicBezTo>
                      <a:pt x="19" y="80"/>
                      <a:pt x="57" y="0"/>
                      <a:pt x="123" y="0"/>
                    </a:cubicBezTo>
                    <a:lnTo>
                      <a:pt x="2877" y="0"/>
                    </a:lnTo>
                    <a:lnTo>
                      <a:pt x="2877" y="91"/>
                    </a:lnTo>
                    <a:lnTo>
                      <a:pt x="123" y="91"/>
                    </a:lnTo>
                    <a:cubicBezTo>
                      <a:pt x="114" y="91"/>
                      <a:pt x="104" y="137"/>
                      <a:pt x="97" y="195"/>
                    </a:cubicBezTo>
                    <a:cubicBezTo>
                      <a:pt x="93" y="224"/>
                      <a:pt x="91" y="256"/>
                      <a:pt x="91" y="289"/>
                    </a:cubicBezTo>
                    <a:cubicBezTo>
                      <a:pt x="91" y="322"/>
                      <a:pt x="93" y="354"/>
                      <a:pt x="97" y="383"/>
                    </a:cubicBezTo>
                    <a:cubicBezTo>
                      <a:pt x="104" y="441"/>
                      <a:pt x="114" y="486"/>
                      <a:pt x="123" y="486"/>
                    </a:cubicBezTo>
                    <a:lnTo>
                      <a:pt x="2877" y="486"/>
                    </a:lnTo>
                    <a:lnTo>
                      <a:pt x="2877" y="578"/>
                    </a:ln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Freeform 62"/>
              <p:cNvSpPr>
                <a:spLocks noEditPoints="1"/>
              </p:cNvSpPr>
              <p:nvPr/>
            </p:nvSpPr>
            <p:spPr bwMode="auto">
              <a:xfrm>
                <a:off x="3557" y="1919"/>
                <a:ext cx="331" cy="134"/>
              </a:xfrm>
              <a:custGeom>
                <a:avLst/>
                <a:gdLst/>
                <a:ahLst/>
                <a:cxnLst>
                  <a:cxn ang="0">
                    <a:pos x="1439" y="578"/>
                  </a:cxn>
                  <a:cxn ang="0">
                    <a:pos x="0" y="578"/>
                  </a:cxn>
                  <a:cxn ang="0">
                    <a:pos x="0" y="486"/>
                  </a:cxn>
                  <a:cxn ang="0">
                    <a:pos x="1439" y="486"/>
                  </a:cxn>
                  <a:cxn ang="0">
                    <a:pos x="1439" y="578"/>
                  </a:cxn>
                  <a:cxn ang="0">
                    <a:pos x="0" y="0"/>
                  </a:cxn>
                  <a:cxn ang="0">
                    <a:pos x="1439" y="0"/>
                  </a:cxn>
                  <a:cxn ang="0">
                    <a:pos x="1439" y="91"/>
                  </a:cxn>
                  <a:cxn ang="0">
                    <a:pos x="0" y="91"/>
                  </a:cxn>
                  <a:cxn ang="0">
                    <a:pos x="0" y="0"/>
                  </a:cxn>
                </a:cxnLst>
                <a:rect l="0" t="0" r="r" b="b"/>
                <a:pathLst>
                  <a:path w="1439" h="578">
                    <a:moveTo>
                      <a:pt x="1439" y="578"/>
                    </a:moveTo>
                    <a:lnTo>
                      <a:pt x="0" y="578"/>
                    </a:lnTo>
                    <a:lnTo>
                      <a:pt x="0" y="486"/>
                    </a:lnTo>
                    <a:lnTo>
                      <a:pt x="1439" y="486"/>
                    </a:lnTo>
                    <a:lnTo>
                      <a:pt x="1439" y="578"/>
                    </a:lnTo>
                    <a:close/>
                    <a:moveTo>
                      <a:pt x="0" y="0"/>
                    </a:moveTo>
                    <a:lnTo>
                      <a:pt x="1439" y="0"/>
                    </a:lnTo>
                    <a:lnTo>
                      <a:pt x="1439" y="91"/>
                    </a:lnTo>
                    <a:lnTo>
                      <a:pt x="0" y="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Rectangle 63"/>
              <p:cNvSpPr>
                <a:spLocks noChangeArrowheads="1"/>
              </p:cNvSpPr>
              <p:nvPr/>
            </p:nvSpPr>
            <p:spPr bwMode="auto">
              <a:xfrm>
                <a:off x="3227" y="1773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3227" y="179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3227" y="181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Rectangle 66"/>
              <p:cNvSpPr>
                <a:spLocks noChangeArrowheads="1"/>
              </p:cNvSpPr>
              <p:nvPr/>
            </p:nvSpPr>
            <p:spPr bwMode="auto">
              <a:xfrm>
                <a:off x="3227" y="1834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3227" y="1854"/>
                <a:ext cx="240" cy="11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3227" y="1875"/>
                <a:ext cx="240" cy="10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Rectangle 69"/>
              <p:cNvSpPr>
                <a:spLocks noChangeArrowheads="1"/>
              </p:cNvSpPr>
              <p:nvPr/>
            </p:nvSpPr>
            <p:spPr bwMode="auto">
              <a:xfrm>
                <a:off x="3227" y="1783"/>
                <a:ext cx="240" cy="11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3227" y="180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3227" y="182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Rectangle 72"/>
              <p:cNvSpPr>
                <a:spLocks noChangeArrowheads="1"/>
              </p:cNvSpPr>
              <p:nvPr/>
            </p:nvSpPr>
            <p:spPr bwMode="auto">
              <a:xfrm>
                <a:off x="3227" y="1844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3227" y="186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Rectangle 74"/>
              <p:cNvSpPr>
                <a:spLocks noChangeArrowheads="1"/>
              </p:cNvSpPr>
              <p:nvPr/>
            </p:nvSpPr>
            <p:spPr bwMode="auto">
              <a:xfrm>
                <a:off x="3227" y="1885"/>
                <a:ext cx="240" cy="10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Rectangle 75"/>
              <p:cNvSpPr>
                <a:spLocks noChangeArrowheads="1"/>
              </p:cNvSpPr>
              <p:nvPr/>
            </p:nvSpPr>
            <p:spPr bwMode="auto">
              <a:xfrm>
                <a:off x="3227" y="1895"/>
                <a:ext cx="240" cy="7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Freeform 76"/>
              <p:cNvSpPr>
                <a:spLocks/>
              </p:cNvSpPr>
              <p:nvPr/>
            </p:nvSpPr>
            <p:spPr bwMode="auto">
              <a:xfrm>
                <a:off x="3467" y="1773"/>
                <a:ext cx="240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41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41" h="44">
                    <a:moveTo>
                      <a:pt x="0" y="0"/>
                    </a:moveTo>
                    <a:lnTo>
                      <a:pt x="1041" y="0"/>
                    </a:lnTo>
                    <a:cubicBezTo>
                      <a:pt x="1034" y="13"/>
                      <a:pt x="1028" y="28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" name="Freeform 77"/>
              <p:cNvSpPr>
                <a:spLocks/>
              </p:cNvSpPr>
              <p:nvPr/>
            </p:nvSpPr>
            <p:spPr bwMode="auto">
              <a:xfrm>
                <a:off x="3467" y="1794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07" y="14"/>
                      <a:pt x="1004" y="29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Freeform 78"/>
              <p:cNvSpPr>
                <a:spLocks/>
              </p:cNvSpPr>
              <p:nvPr/>
            </p:nvSpPr>
            <p:spPr bwMode="auto">
              <a:xfrm>
                <a:off x="3467" y="181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5" y="14"/>
                      <a:pt x="994" y="29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Freeform 79"/>
              <p:cNvSpPr>
                <a:spLocks/>
              </p:cNvSpPr>
              <p:nvPr/>
            </p:nvSpPr>
            <p:spPr bwMode="auto">
              <a:xfrm>
                <a:off x="3467" y="1834"/>
                <a:ext cx="228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1" y="22"/>
                  </a:cxn>
                  <a:cxn ang="0">
                    <a:pos x="991" y="43"/>
                  </a:cxn>
                  <a:cxn ang="0">
                    <a:pos x="0" y="43"/>
                  </a:cxn>
                  <a:cxn ang="0">
                    <a:pos x="0" y="0"/>
                  </a:cxn>
                </a:cxnLst>
                <a:rect l="0" t="0" r="r" b="b"/>
                <a:pathLst>
                  <a:path w="991" h="43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7"/>
                      <a:pt x="991" y="14"/>
                      <a:pt x="991" y="22"/>
                    </a:cubicBezTo>
                    <a:cubicBezTo>
                      <a:pt x="991" y="29"/>
                      <a:pt x="991" y="36"/>
                      <a:pt x="991" y="43"/>
                    </a:cubicBezTo>
                    <a:lnTo>
                      <a:pt x="0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Freeform 80"/>
              <p:cNvSpPr>
                <a:spLocks/>
              </p:cNvSpPr>
              <p:nvPr/>
            </p:nvSpPr>
            <p:spPr bwMode="auto">
              <a:xfrm>
                <a:off x="3467" y="1854"/>
                <a:ext cx="22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6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4" y="15"/>
                      <a:pt x="995" y="30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Freeform 81"/>
              <p:cNvSpPr>
                <a:spLocks/>
              </p:cNvSpPr>
              <p:nvPr/>
            </p:nvSpPr>
            <p:spPr bwMode="auto">
              <a:xfrm>
                <a:off x="3467" y="1875"/>
                <a:ext cx="233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10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4" y="15"/>
                      <a:pt x="1007" y="30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Freeform 82"/>
              <p:cNvSpPr>
                <a:spLocks/>
              </p:cNvSpPr>
              <p:nvPr/>
            </p:nvSpPr>
            <p:spPr bwMode="auto">
              <a:xfrm>
                <a:off x="3467" y="1783"/>
                <a:ext cx="236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10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18" y="14"/>
                      <a:pt x="1014" y="29"/>
                      <a:pt x="1010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Freeform 83"/>
              <p:cNvSpPr>
                <a:spLocks/>
              </p:cNvSpPr>
              <p:nvPr/>
            </p:nvSpPr>
            <p:spPr bwMode="auto">
              <a:xfrm>
                <a:off x="3467" y="1804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02" y="0"/>
                  </a:cxn>
                  <a:cxn ang="0">
                    <a:pos x="999" y="20"/>
                  </a:cxn>
                  <a:cxn ang="0">
                    <a:pos x="996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1002" y="0"/>
                    </a:lnTo>
                    <a:cubicBezTo>
                      <a:pt x="1001" y="6"/>
                      <a:pt x="1000" y="13"/>
                      <a:pt x="999" y="20"/>
                    </a:cubicBezTo>
                    <a:cubicBezTo>
                      <a:pt x="998" y="28"/>
                      <a:pt x="997" y="36"/>
                      <a:pt x="996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Freeform 84"/>
              <p:cNvSpPr>
                <a:spLocks/>
              </p:cNvSpPr>
              <p:nvPr/>
            </p:nvSpPr>
            <p:spPr bwMode="auto">
              <a:xfrm>
                <a:off x="3467" y="182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3" y="0"/>
                  </a:cxn>
                  <a:cxn ang="0">
                    <a:pos x="991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3" y="0"/>
                    </a:lnTo>
                    <a:cubicBezTo>
                      <a:pt x="992" y="14"/>
                      <a:pt x="991" y="29"/>
                      <a:pt x="991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Freeform 85"/>
              <p:cNvSpPr>
                <a:spLocks/>
              </p:cNvSpPr>
              <p:nvPr/>
            </p:nvSpPr>
            <p:spPr bwMode="auto">
              <a:xfrm>
                <a:off x="3467" y="1844"/>
                <a:ext cx="229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1" y="0"/>
                  </a:cxn>
                  <a:cxn ang="0">
                    <a:pos x="99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993" h="44">
                    <a:moveTo>
                      <a:pt x="0" y="0"/>
                    </a:moveTo>
                    <a:lnTo>
                      <a:pt x="991" y="0"/>
                    </a:lnTo>
                    <a:cubicBezTo>
                      <a:pt x="991" y="15"/>
                      <a:pt x="992" y="30"/>
                      <a:pt x="99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Freeform 86"/>
              <p:cNvSpPr>
                <a:spLocks/>
              </p:cNvSpPr>
              <p:nvPr/>
            </p:nvSpPr>
            <p:spPr bwMode="auto">
              <a:xfrm>
                <a:off x="3467" y="1865"/>
                <a:ext cx="231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6" y="0"/>
                  </a:cxn>
                  <a:cxn ang="0">
                    <a:pos x="999" y="24"/>
                  </a:cxn>
                  <a:cxn ang="0">
                    <a:pos x="1002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02" h="44">
                    <a:moveTo>
                      <a:pt x="0" y="0"/>
                    </a:moveTo>
                    <a:lnTo>
                      <a:pt x="996" y="0"/>
                    </a:lnTo>
                    <a:cubicBezTo>
                      <a:pt x="997" y="8"/>
                      <a:pt x="998" y="16"/>
                      <a:pt x="999" y="24"/>
                    </a:cubicBezTo>
                    <a:cubicBezTo>
                      <a:pt x="1000" y="31"/>
                      <a:pt x="1001" y="38"/>
                      <a:pt x="1002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Freeform 87"/>
              <p:cNvSpPr>
                <a:spLocks/>
              </p:cNvSpPr>
              <p:nvPr/>
            </p:nvSpPr>
            <p:spPr bwMode="auto">
              <a:xfrm>
                <a:off x="3467" y="1885"/>
                <a:ext cx="236" cy="1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0" y="0"/>
                  </a:cxn>
                  <a:cxn ang="0">
                    <a:pos x="1023" y="44"/>
                  </a:cxn>
                  <a:cxn ang="0">
                    <a:pos x="0" y="44"/>
                  </a:cxn>
                  <a:cxn ang="0">
                    <a:pos x="0" y="0"/>
                  </a:cxn>
                </a:cxnLst>
                <a:rect l="0" t="0" r="r" b="b"/>
                <a:pathLst>
                  <a:path w="1023" h="44">
                    <a:moveTo>
                      <a:pt x="0" y="0"/>
                    </a:moveTo>
                    <a:lnTo>
                      <a:pt x="1010" y="0"/>
                    </a:lnTo>
                    <a:cubicBezTo>
                      <a:pt x="1014" y="15"/>
                      <a:pt x="1018" y="30"/>
                      <a:pt x="1023" y="44"/>
                    </a:cubicBez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" name="Freeform 88"/>
              <p:cNvSpPr>
                <a:spLocks/>
              </p:cNvSpPr>
              <p:nvPr/>
            </p:nvSpPr>
            <p:spPr bwMode="auto">
              <a:xfrm>
                <a:off x="3467" y="1895"/>
                <a:ext cx="238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23" y="0"/>
                  </a:cxn>
                  <a:cxn ang="0">
                    <a:pos x="1034" y="29"/>
                  </a:cxn>
                  <a:cxn ang="0">
                    <a:pos x="0" y="29"/>
                  </a:cxn>
                  <a:cxn ang="0">
                    <a:pos x="0" y="0"/>
                  </a:cxn>
                </a:cxnLst>
                <a:rect l="0" t="0" r="r" b="b"/>
                <a:pathLst>
                  <a:path w="1034" h="29">
                    <a:moveTo>
                      <a:pt x="0" y="0"/>
                    </a:moveTo>
                    <a:lnTo>
                      <a:pt x="1023" y="0"/>
                    </a:lnTo>
                    <a:cubicBezTo>
                      <a:pt x="1026" y="10"/>
                      <a:pt x="1030" y="20"/>
                      <a:pt x="1034" y="29"/>
                    </a:cubicBezTo>
                    <a:lnTo>
                      <a:pt x="0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Freeform 89"/>
              <p:cNvSpPr>
                <a:spLocks/>
              </p:cNvSpPr>
              <p:nvPr/>
            </p:nvSpPr>
            <p:spPr bwMode="auto">
              <a:xfrm>
                <a:off x="3212" y="1756"/>
                <a:ext cx="510" cy="163"/>
              </a:xfrm>
              <a:custGeom>
                <a:avLst/>
                <a:gdLst/>
                <a:ahLst/>
                <a:cxnLst>
                  <a:cxn ang="0">
                    <a:pos x="2216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2216" y="0"/>
                  </a:cxn>
                  <a:cxn ang="0">
                    <a:pos x="2216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2216" y="631"/>
                  </a:cxn>
                  <a:cxn ang="0">
                    <a:pos x="2216" y="707"/>
                  </a:cxn>
                </a:cxnLst>
                <a:rect l="0" t="0" r="r" b="b"/>
                <a:pathLst>
                  <a:path w="2216" h="707">
                    <a:moveTo>
                      <a:pt x="2216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2216" y="0"/>
                    </a:lnTo>
                    <a:lnTo>
                      <a:pt x="2216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2216" y="631"/>
                    </a:lnTo>
                    <a:lnTo>
                      <a:pt x="2216" y="707"/>
                    </a:ln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Freeform 90"/>
              <p:cNvSpPr>
                <a:spLocks/>
              </p:cNvSpPr>
              <p:nvPr/>
            </p:nvSpPr>
            <p:spPr bwMode="auto">
              <a:xfrm>
                <a:off x="3212" y="1756"/>
                <a:ext cx="255" cy="163"/>
              </a:xfrm>
              <a:custGeom>
                <a:avLst/>
                <a:gdLst/>
                <a:ahLst/>
                <a:cxnLst>
                  <a:cxn ang="0">
                    <a:pos x="1108" y="707"/>
                  </a:cxn>
                  <a:cxn ang="0">
                    <a:pos x="138" y="707"/>
                  </a:cxn>
                  <a:cxn ang="0">
                    <a:pos x="8" y="487"/>
                  </a:cxn>
                  <a:cxn ang="0">
                    <a:pos x="0" y="353"/>
                  </a:cxn>
                  <a:cxn ang="0">
                    <a:pos x="8" y="220"/>
                  </a:cxn>
                  <a:cxn ang="0">
                    <a:pos x="138" y="0"/>
                  </a:cxn>
                  <a:cxn ang="0">
                    <a:pos x="1108" y="0"/>
                  </a:cxn>
                  <a:cxn ang="0">
                    <a:pos x="1108" y="75"/>
                  </a:cxn>
                  <a:cxn ang="0">
                    <a:pos x="138" y="75"/>
                  </a:cxn>
                  <a:cxn ang="0">
                    <a:pos x="83" y="229"/>
                  </a:cxn>
                  <a:cxn ang="0">
                    <a:pos x="75" y="353"/>
                  </a:cxn>
                  <a:cxn ang="0">
                    <a:pos x="83" y="478"/>
                  </a:cxn>
                  <a:cxn ang="0">
                    <a:pos x="138" y="631"/>
                  </a:cxn>
                  <a:cxn ang="0">
                    <a:pos x="1108" y="631"/>
                  </a:cxn>
                  <a:cxn ang="0">
                    <a:pos x="1108" y="707"/>
                  </a:cxn>
                </a:cxnLst>
                <a:rect l="0" t="0" r="r" b="b"/>
                <a:pathLst>
                  <a:path w="1108" h="707">
                    <a:moveTo>
                      <a:pt x="1108" y="707"/>
                    </a:moveTo>
                    <a:lnTo>
                      <a:pt x="138" y="707"/>
                    </a:lnTo>
                    <a:cubicBezTo>
                      <a:pt x="67" y="707"/>
                      <a:pt x="24" y="611"/>
                      <a:pt x="8" y="487"/>
                    </a:cubicBezTo>
                    <a:cubicBezTo>
                      <a:pt x="3" y="444"/>
                      <a:pt x="0" y="398"/>
                      <a:pt x="0" y="353"/>
                    </a:cubicBezTo>
                    <a:cubicBezTo>
                      <a:pt x="0" y="308"/>
                      <a:pt x="3" y="263"/>
                      <a:pt x="8" y="220"/>
                    </a:cubicBezTo>
                    <a:cubicBezTo>
                      <a:pt x="24" y="96"/>
                      <a:pt x="67" y="0"/>
                      <a:pt x="138" y="0"/>
                    </a:cubicBezTo>
                    <a:lnTo>
                      <a:pt x="1108" y="0"/>
                    </a:lnTo>
                    <a:lnTo>
                      <a:pt x="1108" y="75"/>
                    </a:lnTo>
                    <a:lnTo>
                      <a:pt x="138" y="75"/>
                    </a:lnTo>
                    <a:cubicBezTo>
                      <a:pt x="113" y="75"/>
                      <a:pt x="94" y="143"/>
                      <a:pt x="83" y="229"/>
                    </a:cubicBezTo>
                    <a:cubicBezTo>
                      <a:pt x="78" y="267"/>
                      <a:pt x="75" y="310"/>
                      <a:pt x="75" y="353"/>
                    </a:cubicBezTo>
                    <a:cubicBezTo>
                      <a:pt x="75" y="397"/>
                      <a:pt x="78" y="439"/>
                      <a:pt x="83" y="478"/>
                    </a:cubicBezTo>
                    <a:cubicBezTo>
                      <a:pt x="94" y="564"/>
                      <a:pt x="113" y="631"/>
                      <a:pt x="138" y="631"/>
                    </a:cubicBezTo>
                    <a:lnTo>
                      <a:pt x="1108" y="631"/>
                    </a:lnTo>
                    <a:lnTo>
                      <a:pt x="1108" y="707"/>
                    </a:ln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Freeform 91"/>
              <p:cNvSpPr>
                <a:spLocks/>
              </p:cNvSpPr>
              <p:nvPr/>
            </p:nvSpPr>
            <p:spPr bwMode="auto">
              <a:xfrm>
                <a:off x="3245" y="2299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196"/>
                  </a:cxn>
                  <a:cxn ang="0">
                    <a:pos x="1711" y="196"/>
                  </a:cxn>
                  <a:cxn ang="0">
                    <a:pos x="1711" y="223"/>
                  </a:cxn>
                  <a:cxn ang="0">
                    <a:pos x="1711" y="250"/>
                  </a:cxn>
                  <a:cxn ang="0">
                    <a:pos x="1711" y="277"/>
                  </a:cxn>
                  <a:cxn ang="0">
                    <a:pos x="1711" y="303"/>
                  </a:cxn>
                  <a:cxn ang="0">
                    <a:pos x="1711" y="330"/>
                  </a:cxn>
                  <a:cxn ang="0">
                    <a:pos x="1711" y="357"/>
                  </a:cxn>
                  <a:cxn ang="0">
                    <a:pos x="1711" y="384"/>
                  </a:cxn>
                  <a:cxn ang="0">
                    <a:pos x="1711" y="410"/>
                  </a:cxn>
                  <a:cxn ang="0">
                    <a:pos x="1711" y="437"/>
                  </a:cxn>
                  <a:cxn ang="0">
                    <a:pos x="1711" y="464"/>
                  </a:cxn>
                  <a:cxn ang="0">
                    <a:pos x="1711" y="490"/>
                  </a:cxn>
                  <a:cxn ang="0">
                    <a:pos x="1711" y="517"/>
                  </a:cxn>
                  <a:cxn ang="0">
                    <a:pos x="1711" y="533"/>
                  </a:cxn>
                  <a:cxn ang="0">
                    <a:pos x="1657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196"/>
                    </a:lnTo>
                    <a:lnTo>
                      <a:pt x="1711" y="196"/>
                    </a:lnTo>
                    <a:lnTo>
                      <a:pt x="1711" y="223"/>
                    </a:lnTo>
                    <a:lnTo>
                      <a:pt x="1711" y="250"/>
                    </a:lnTo>
                    <a:lnTo>
                      <a:pt x="1711" y="277"/>
                    </a:lnTo>
                    <a:lnTo>
                      <a:pt x="1711" y="303"/>
                    </a:lnTo>
                    <a:lnTo>
                      <a:pt x="1711" y="330"/>
                    </a:lnTo>
                    <a:lnTo>
                      <a:pt x="1711" y="357"/>
                    </a:lnTo>
                    <a:lnTo>
                      <a:pt x="1711" y="384"/>
                    </a:lnTo>
                    <a:lnTo>
                      <a:pt x="1711" y="410"/>
                    </a:lnTo>
                    <a:lnTo>
                      <a:pt x="1711" y="437"/>
                    </a:lnTo>
                    <a:lnTo>
                      <a:pt x="1711" y="464"/>
                    </a:lnTo>
                    <a:lnTo>
                      <a:pt x="1711" y="490"/>
                    </a:lnTo>
                    <a:lnTo>
                      <a:pt x="1711" y="517"/>
                    </a:lnTo>
                    <a:lnTo>
                      <a:pt x="1711" y="533"/>
                    </a:lnTo>
                    <a:lnTo>
                      <a:pt x="1657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04688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Freeform 92"/>
              <p:cNvSpPr>
                <a:spLocks/>
              </p:cNvSpPr>
              <p:nvPr/>
            </p:nvSpPr>
            <p:spPr bwMode="auto">
              <a:xfrm>
                <a:off x="3245" y="2299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2184A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3730" y="2306"/>
                <a:ext cx="49" cy="3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Rectangle 94"/>
              <p:cNvSpPr>
                <a:spLocks noChangeArrowheads="1"/>
              </p:cNvSpPr>
              <p:nvPr/>
            </p:nvSpPr>
            <p:spPr bwMode="auto">
              <a:xfrm>
                <a:off x="3303" y="2306"/>
                <a:ext cx="49" cy="109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3712" y="2306"/>
                <a:ext cx="12" cy="3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3285" y="2306"/>
                <a:ext cx="11" cy="109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Freeform 97"/>
              <p:cNvSpPr>
                <a:spLocks/>
              </p:cNvSpPr>
              <p:nvPr/>
            </p:nvSpPr>
            <p:spPr bwMode="auto">
              <a:xfrm>
                <a:off x="3210" y="2176"/>
                <a:ext cx="583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2494" y="0"/>
                  </a:cxn>
                  <a:cxn ang="0">
                    <a:pos x="2530" y="36"/>
                  </a:cxn>
                  <a:cxn ang="0">
                    <a:pos x="2530" y="496"/>
                  </a:cxn>
                  <a:cxn ang="0">
                    <a:pos x="2494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2530" h="533">
                    <a:moveTo>
                      <a:pt x="37" y="0"/>
                    </a:moveTo>
                    <a:lnTo>
                      <a:pt x="2494" y="0"/>
                    </a:lnTo>
                    <a:cubicBezTo>
                      <a:pt x="2514" y="0"/>
                      <a:pt x="2530" y="16"/>
                      <a:pt x="2530" y="36"/>
                    </a:cubicBezTo>
                    <a:lnTo>
                      <a:pt x="2530" y="496"/>
                    </a:lnTo>
                    <a:cubicBezTo>
                      <a:pt x="2530" y="516"/>
                      <a:pt x="2514" y="533"/>
                      <a:pt x="2494" y="533"/>
                    </a:cubicBez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7391C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Freeform 98"/>
              <p:cNvSpPr>
                <a:spLocks/>
              </p:cNvSpPr>
              <p:nvPr/>
            </p:nvSpPr>
            <p:spPr bwMode="auto">
              <a:xfrm>
                <a:off x="3210" y="2176"/>
                <a:ext cx="291" cy="123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1265" y="0"/>
                  </a:cxn>
                  <a:cxn ang="0">
                    <a:pos x="1265" y="533"/>
                  </a:cxn>
                  <a:cxn ang="0">
                    <a:pos x="37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7" y="0"/>
                  </a:cxn>
                </a:cxnLst>
                <a:rect l="0" t="0" r="r" b="b"/>
                <a:pathLst>
                  <a:path w="1265" h="533">
                    <a:moveTo>
                      <a:pt x="37" y="0"/>
                    </a:moveTo>
                    <a:lnTo>
                      <a:pt x="1265" y="0"/>
                    </a:lnTo>
                    <a:lnTo>
                      <a:pt x="1265" y="533"/>
                    </a:lnTo>
                    <a:lnTo>
                      <a:pt x="37" y="533"/>
                    </a:lnTo>
                    <a:cubicBezTo>
                      <a:pt x="17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close/>
                  </a:path>
                </a:pathLst>
              </a:custGeom>
              <a:solidFill>
                <a:srgbClr val="92AC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3695" y="2183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Rectangle 100"/>
              <p:cNvSpPr>
                <a:spLocks noChangeArrowheads="1"/>
              </p:cNvSpPr>
              <p:nvPr/>
            </p:nvSpPr>
            <p:spPr bwMode="auto">
              <a:xfrm>
                <a:off x="3268" y="2183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3677" y="2183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Rectangle 102"/>
              <p:cNvSpPr>
                <a:spLocks noChangeArrowheads="1"/>
              </p:cNvSpPr>
              <p:nvPr/>
            </p:nvSpPr>
            <p:spPr bwMode="auto">
              <a:xfrm>
                <a:off x="3249" y="2183"/>
                <a:ext cx="12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Freeform 103"/>
              <p:cNvSpPr>
                <a:spLocks/>
              </p:cNvSpPr>
              <p:nvPr/>
            </p:nvSpPr>
            <p:spPr bwMode="auto">
              <a:xfrm>
                <a:off x="3245" y="2053"/>
                <a:ext cx="583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93" y="0"/>
                  </a:cxn>
                  <a:cxn ang="0">
                    <a:pos x="2529" y="36"/>
                  </a:cxn>
                  <a:cxn ang="0">
                    <a:pos x="2529" y="496"/>
                  </a:cxn>
                  <a:cxn ang="0">
                    <a:pos x="2493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2529" h="533">
                    <a:moveTo>
                      <a:pt x="36" y="0"/>
                    </a:moveTo>
                    <a:lnTo>
                      <a:pt x="2493" y="0"/>
                    </a:lnTo>
                    <a:cubicBezTo>
                      <a:pt x="2513" y="0"/>
                      <a:pt x="2529" y="16"/>
                      <a:pt x="2529" y="36"/>
                    </a:cubicBezTo>
                    <a:lnTo>
                      <a:pt x="2529" y="496"/>
                    </a:lnTo>
                    <a:cubicBezTo>
                      <a:pt x="2529" y="516"/>
                      <a:pt x="2513" y="533"/>
                      <a:pt x="2493" y="533"/>
                    </a:cubicBez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EF753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Freeform 104"/>
              <p:cNvSpPr>
                <a:spLocks/>
              </p:cNvSpPr>
              <p:nvPr/>
            </p:nvSpPr>
            <p:spPr bwMode="auto">
              <a:xfrm>
                <a:off x="3245" y="2053"/>
                <a:ext cx="291" cy="123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1264" y="0"/>
                  </a:cxn>
                  <a:cxn ang="0">
                    <a:pos x="1264" y="533"/>
                  </a:cxn>
                  <a:cxn ang="0">
                    <a:pos x="36" y="533"/>
                  </a:cxn>
                  <a:cxn ang="0">
                    <a:pos x="0" y="496"/>
                  </a:cxn>
                  <a:cxn ang="0">
                    <a:pos x="0" y="36"/>
                  </a:cxn>
                  <a:cxn ang="0">
                    <a:pos x="36" y="0"/>
                  </a:cxn>
                </a:cxnLst>
                <a:rect l="0" t="0" r="r" b="b"/>
                <a:pathLst>
                  <a:path w="1264" h="533">
                    <a:moveTo>
                      <a:pt x="36" y="0"/>
                    </a:moveTo>
                    <a:lnTo>
                      <a:pt x="1264" y="0"/>
                    </a:lnTo>
                    <a:lnTo>
                      <a:pt x="1264" y="533"/>
                    </a:lnTo>
                    <a:lnTo>
                      <a:pt x="36" y="533"/>
                    </a:lnTo>
                    <a:cubicBezTo>
                      <a:pt x="16" y="533"/>
                      <a:pt x="0" y="516"/>
                      <a:pt x="0" y="49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3730" y="2060"/>
                <a:ext cx="49" cy="108"/>
              </a:xfrm>
              <a:prstGeom prst="rect">
                <a:avLst/>
              </a:prstGeom>
              <a:solidFill>
                <a:srgbClr val="F2AE3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3303" y="2060"/>
                <a:ext cx="49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3712" y="2060"/>
                <a:ext cx="12" cy="108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3285" y="2060"/>
                <a:ext cx="11" cy="108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3" name="Freeform 109"/>
              <p:cNvSpPr>
                <a:spLocks/>
              </p:cNvSpPr>
              <p:nvPr/>
            </p:nvSpPr>
            <p:spPr bwMode="auto">
              <a:xfrm>
                <a:off x="3172" y="2422"/>
                <a:ext cx="498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975" y="0"/>
                  </a:cxn>
                  <a:cxn ang="0">
                    <a:pos x="1975" y="74"/>
                  </a:cxn>
                  <a:cxn ang="0">
                    <a:pos x="2029" y="74"/>
                  </a:cxn>
                  <a:cxn ang="0">
                    <a:pos x="2163" y="74"/>
                  </a:cxn>
                  <a:cxn ang="0">
                    <a:pos x="2048" y="254"/>
                  </a:cxn>
                  <a:cxn ang="0">
                    <a:pos x="2042" y="358"/>
                  </a:cxn>
                  <a:cxn ang="0">
                    <a:pos x="2048" y="461"/>
                  </a:cxn>
                  <a:cxn ang="0">
                    <a:pos x="2107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2163" h="617">
                    <a:moveTo>
                      <a:pt x="42" y="0"/>
                    </a:moveTo>
                    <a:lnTo>
                      <a:pt x="1975" y="0"/>
                    </a:lnTo>
                    <a:lnTo>
                      <a:pt x="1975" y="74"/>
                    </a:lnTo>
                    <a:lnTo>
                      <a:pt x="2029" y="74"/>
                    </a:lnTo>
                    <a:lnTo>
                      <a:pt x="2163" y="74"/>
                    </a:lnTo>
                    <a:cubicBezTo>
                      <a:pt x="2098" y="74"/>
                      <a:pt x="2061" y="153"/>
                      <a:pt x="2048" y="254"/>
                    </a:cubicBezTo>
                    <a:cubicBezTo>
                      <a:pt x="2044" y="288"/>
                      <a:pt x="2042" y="323"/>
                      <a:pt x="2042" y="358"/>
                    </a:cubicBezTo>
                    <a:cubicBezTo>
                      <a:pt x="2042" y="392"/>
                      <a:pt x="2044" y="428"/>
                      <a:pt x="2048" y="461"/>
                    </a:cubicBezTo>
                    <a:cubicBezTo>
                      <a:pt x="2057" y="528"/>
                      <a:pt x="2076" y="586"/>
                      <a:pt x="2107" y="617"/>
                    </a:cubicBez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30394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4" name="Freeform 110"/>
              <p:cNvSpPr>
                <a:spLocks/>
              </p:cNvSpPr>
              <p:nvPr/>
            </p:nvSpPr>
            <p:spPr bwMode="auto">
              <a:xfrm>
                <a:off x="3172" y="2422"/>
                <a:ext cx="337" cy="14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1465" y="0"/>
                  </a:cxn>
                  <a:cxn ang="0">
                    <a:pos x="1465" y="617"/>
                  </a:cxn>
                  <a:cxn ang="0">
                    <a:pos x="42" y="617"/>
                  </a:cxn>
                  <a:cxn ang="0">
                    <a:pos x="0" y="575"/>
                  </a:cxn>
                  <a:cxn ang="0">
                    <a:pos x="0" y="42"/>
                  </a:cxn>
                  <a:cxn ang="0">
                    <a:pos x="42" y="0"/>
                  </a:cxn>
                </a:cxnLst>
                <a:rect l="0" t="0" r="r" b="b"/>
                <a:pathLst>
                  <a:path w="1465" h="617">
                    <a:moveTo>
                      <a:pt x="42" y="0"/>
                    </a:moveTo>
                    <a:lnTo>
                      <a:pt x="1465" y="0"/>
                    </a:lnTo>
                    <a:lnTo>
                      <a:pt x="1465" y="617"/>
                    </a:lnTo>
                    <a:lnTo>
                      <a:pt x="42" y="617"/>
                    </a:lnTo>
                    <a:cubicBezTo>
                      <a:pt x="19" y="617"/>
                      <a:pt x="0" y="598"/>
                      <a:pt x="0" y="575"/>
                    </a:cubicBezTo>
                    <a:lnTo>
                      <a:pt x="0" y="42"/>
                    </a:lnTo>
                    <a:cubicBezTo>
                      <a:pt x="0" y="19"/>
                      <a:pt x="19" y="0"/>
                      <a:pt x="42" y="0"/>
                    </a:cubicBezTo>
                    <a:close/>
                  </a:path>
                </a:pathLst>
              </a:custGeom>
              <a:solidFill>
                <a:srgbClr val="43505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3239" y="2431"/>
                <a:ext cx="56" cy="125"/>
              </a:xfrm>
              <a:prstGeom prst="rect">
                <a:avLst/>
              </a:prstGeom>
              <a:solidFill>
                <a:srgbClr val="FFD078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3218" y="2431"/>
                <a:ext cx="13" cy="125"/>
              </a:xfrm>
              <a:prstGeom prst="rect">
                <a:avLst/>
              </a:prstGeom>
              <a:solidFill>
                <a:srgbClr val="FFEA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3509" y="2459"/>
                <a:ext cx="140" cy="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6" y="0"/>
                  </a:cxn>
                  <a:cxn ang="0">
                    <a:pos x="583" y="95"/>
                  </a:cxn>
                  <a:cxn ang="0">
                    <a:pos x="577" y="199"/>
                  </a:cxn>
                  <a:cxn ang="0">
                    <a:pos x="583" y="298"/>
                  </a:cxn>
                  <a:cxn ang="0">
                    <a:pos x="0" y="298"/>
                  </a:cxn>
                  <a:cxn ang="0">
                    <a:pos x="0" y="0"/>
                  </a:cxn>
                </a:cxnLst>
                <a:rect l="0" t="0" r="r" b="b"/>
                <a:pathLst>
                  <a:path w="606" h="298">
                    <a:moveTo>
                      <a:pt x="0" y="0"/>
                    </a:moveTo>
                    <a:lnTo>
                      <a:pt x="606" y="0"/>
                    </a:lnTo>
                    <a:cubicBezTo>
                      <a:pt x="595" y="28"/>
                      <a:pt x="588" y="60"/>
                      <a:pt x="583" y="95"/>
                    </a:cubicBezTo>
                    <a:cubicBezTo>
                      <a:pt x="579" y="129"/>
                      <a:pt x="577" y="164"/>
                      <a:pt x="577" y="199"/>
                    </a:cubicBezTo>
                    <a:cubicBezTo>
                      <a:pt x="577" y="232"/>
                      <a:pt x="579" y="266"/>
                      <a:pt x="583" y="298"/>
                    </a:cubicBezTo>
                    <a:lnTo>
                      <a:pt x="0" y="29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>
                <a:off x="3333" y="2459"/>
                <a:ext cx="176" cy="6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3536" y="2090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3410" y="2090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3501" y="2213"/>
                <a:ext cx="127" cy="49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3375" y="2213"/>
                <a:ext cx="126" cy="49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3649" y="2460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Rectangle 120"/>
              <p:cNvSpPr>
                <a:spLocks noChangeArrowheads="1"/>
              </p:cNvSpPr>
              <p:nvPr/>
            </p:nvSpPr>
            <p:spPr bwMode="auto">
              <a:xfrm>
                <a:off x="3649" y="2474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Rectangle 121"/>
              <p:cNvSpPr>
                <a:spLocks noChangeArrowheads="1"/>
              </p:cNvSpPr>
              <p:nvPr/>
            </p:nvSpPr>
            <p:spPr bwMode="auto">
              <a:xfrm>
                <a:off x="3649" y="2488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Rectangle 122"/>
              <p:cNvSpPr>
                <a:spLocks noChangeArrowheads="1"/>
              </p:cNvSpPr>
              <p:nvPr/>
            </p:nvSpPr>
            <p:spPr bwMode="auto">
              <a:xfrm>
                <a:off x="3649" y="2503"/>
                <a:ext cx="319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Rectangle 123"/>
              <p:cNvSpPr>
                <a:spLocks noChangeArrowheads="1"/>
              </p:cNvSpPr>
              <p:nvPr/>
            </p:nvSpPr>
            <p:spPr bwMode="auto">
              <a:xfrm>
                <a:off x="3649" y="2517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Rectangle 124"/>
              <p:cNvSpPr>
                <a:spLocks noChangeArrowheads="1"/>
              </p:cNvSpPr>
              <p:nvPr/>
            </p:nvSpPr>
            <p:spPr bwMode="auto">
              <a:xfrm>
                <a:off x="3649" y="2531"/>
                <a:ext cx="319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Rectangle 125"/>
              <p:cNvSpPr>
                <a:spLocks noChangeArrowheads="1"/>
              </p:cNvSpPr>
              <p:nvPr/>
            </p:nvSpPr>
            <p:spPr bwMode="auto">
              <a:xfrm>
                <a:off x="3649" y="2467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Rectangle 126"/>
              <p:cNvSpPr>
                <a:spLocks noChangeArrowheads="1"/>
              </p:cNvSpPr>
              <p:nvPr/>
            </p:nvSpPr>
            <p:spPr bwMode="auto">
              <a:xfrm>
                <a:off x="3649" y="2481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Rectangle 127"/>
              <p:cNvSpPr>
                <a:spLocks noChangeArrowheads="1"/>
              </p:cNvSpPr>
              <p:nvPr/>
            </p:nvSpPr>
            <p:spPr bwMode="auto">
              <a:xfrm>
                <a:off x="3649" y="2495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Rectangle 128"/>
              <p:cNvSpPr>
                <a:spLocks noChangeArrowheads="1"/>
              </p:cNvSpPr>
              <p:nvPr/>
            </p:nvSpPr>
            <p:spPr bwMode="auto">
              <a:xfrm>
                <a:off x="3649" y="2509"/>
                <a:ext cx="319" cy="8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3" name="Rectangle 129"/>
              <p:cNvSpPr>
                <a:spLocks noChangeArrowheads="1"/>
              </p:cNvSpPr>
              <p:nvPr/>
            </p:nvSpPr>
            <p:spPr bwMode="auto">
              <a:xfrm>
                <a:off x="3649" y="2524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4" name="Rectangle 130"/>
              <p:cNvSpPr>
                <a:spLocks noChangeArrowheads="1"/>
              </p:cNvSpPr>
              <p:nvPr/>
            </p:nvSpPr>
            <p:spPr bwMode="auto">
              <a:xfrm>
                <a:off x="3649" y="2538"/>
                <a:ext cx="319" cy="7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5" name="Rectangle 131"/>
              <p:cNvSpPr>
                <a:spLocks noChangeArrowheads="1"/>
              </p:cNvSpPr>
              <p:nvPr/>
            </p:nvSpPr>
            <p:spPr bwMode="auto">
              <a:xfrm>
                <a:off x="3649" y="2545"/>
                <a:ext cx="319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6" name="Freeform 132"/>
              <p:cNvSpPr>
                <a:spLocks/>
              </p:cNvSpPr>
              <p:nvPr/>
            </p:nvSpPr>
            <p:spPr bwMode="auto">
              <a:xfrm>
                <a:off x="3968" y="2460"/>
                <a:ext cx="317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7" y="0"/>
                  </a:cxn>
                  <a:cxn ang="0">
                    <a:pos x="1368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7" h="30">
                    <a:moveTo>
                      <a:pt x="0" y="0"/>
                    </a:moveTo>
                    <a:lnTo>
                      <a:pt x="1377" y="0"/>
                    </a:lnTo>
                    <a:cubicBezTo>
                      <a:pt x="1374" y="9"/>
                      <a:pt x="1370" y="20"/>
                      <a:pt x="1368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7" name="Freeform 133"/>
              <p:cNvSpPr>
                <a:spLocks/>
              </p:cNvSpPr>
              <p:nvPr/>
            </p:nvSpPr>
            <p:spPr bwMode="auto">
              <a:xfrm>
                <a:off x="3968" y="247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1" y="0"/>
                  </a:cxn>
                  <a:cxn ang="0">
                    <a:pos x="1356" y="29"/>
                  </a:cxn>
                  <a:cxn ang="0">
                    <a:pos x="1356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1" h="31">
                    <a:moveTo>
                      <a:pt x="0" y="0"/>
                    </a:moveTo>
                    <a:lnTo>
                      <a:pt x="1361" y="0"/>
                    </a:lnTo>
                    <a:cubicBezTo>
                      <a:pt x="1359" y="10"/>
                      <a:pt x="1358" y="19"/>
                      <a:pt x="1356" y="29"/>
                    </a:cubicBezTo>
                    <a:lnTo>
                      <a:pt x="1356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8" name="Freeform 134"/>
              <p:cNvSpPr>
                <a:spLocks/>
              </p:cNvSpPr>
              <p:nvPr/>
            </p:nvSpPr>
            <p:spPr bwMode="auto">
              <a:xfrm>
                <a:off x="3968" y="2488"/>
                <a:ext cx="311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3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3" h="31">
                    <a:moveTo>
                      <a:pt x="0" y="0"/>
                    </a:moveTo>
                    <a:lnTo>
                      <a:pt x="1353" y="0"/>
                    </a:lnTo>
                    <a:cubicBezTo>
                      <a:pt x="1352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9" name="Freeform 135"/>
              <p:cNvSpPr>
                <a:spLocks/>
              </p:cNvSpPr>
              <p:nvPr/>
            </p:nvSpPr>
            <p:spPr bwMode="auto">
              <a:xfrm>
                <a:off x="3968" y="2503"/>
                <a:ext cx="311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0" y="10"/>
                  </a:cxn>
                  <a:cxn ang="0">
                    <a:pos x="135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0" h="30">
                    <a:moveTo>
                      <a:pt x="0" y="0"/>
                    </a:moveTo>
                    <a:lnTo>
                      <a:pt x="1350" y="0"/>
                    </a:lnTo>
                    <a:lnTo>
                      <a:pt x="1350" y="10"/>
                    </a:lnTo>
                    <a:cubicBezTo>
                      <a:pt x="1350" y="17"/>
                      <a:pt x="1350" y="23"/>
                      <a:pt x="135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3968" y="2517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4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4" h="30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2" y="10"/>
                      <a:pt x="1353" y="20"/>
                      <a:pt x="1354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1" name="Freeform 137"/>
              <p:cNvSpPr>
                <a:spLocks/>
              </p:cNvSpPr>
              <p:nvPr/>
            </p:nvSpPr>
            <p:spPr bwMode="auto">
              <a:xfrm>
                <a:off x="3968" y="2531"/>
                <a:ext cx="314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8" y="0"/>
                  </a:cxn>
                  <a:cxn ang="0">
                    <a:pos x="1363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3" h="31">
                    <a:moveTo>
                      <a:pt x="0" y="0"/>
                    </a:moveTo>
                    <a:lnTo>
                      <a:pt x="1358" y="0"/>
                    </a:lnTo>
                    <a:cubicBezTo>
                      <a:pt x="1359" y="11"/>
                      <a:pt x="1361" y="21"/>
                      <a:pt x="1363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2" name="Freeform 138"/>
              <p:cNvSpPr>
                <a:spLocks/>
              </p:cNvSpPr>
              <p:nvPr/>
            </p:nvSpPr>
            <p:spPr bwMode="auto">
              <a:xfrm>
                <a:off x="3968" y="2467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8" y="0"/>
                  </a:cxn>
                  <a:cxn ang="0">
                    <a:pos x="136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68" h="31">
                    <a:moveTo>
                      <a:pt x="0" y="0"/>
                    </a:moveTo>
                    <a:lnTo>
                      <a:pt x="1368" y="0"/>
                    </a:lnTo>
                    <a:cubicBezTo>
                      <a:pt x="1365" y="10"/>
                      <a:pt x="1363" y="20"/>
                      <a:pt x="136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3" name="Freeform 139"/>
              <p:cNvSpPr>
                <a:spLocks/>
              </p:cNvSpPr>
              <p:nvPr/>
            </p:nvSpPr>
            <p:spPr bwMode="auto">
              <a:xfrm>
                <a:off x="3968" y="2481"/>
                <a:ext cx="312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6" y="0"/>
                  </a:cxn>
                  <a:cxn ang="0">
                    <a:pos x="1353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56" h="30">
                    <a:moveTo>
                      <a:pt x="0" y="0"/>
                    </a:moveTo>
                    <a:lnTo>
                      <a:pt x="1356" y="0"/>
                    </a:lnTo>
                    <a:cubicBezTo>
                      <a:pt x="1355" y="10"/>
                      <a:pt x="1354" y="20"/>
                      <a:pt x="1353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Freeform 140"/>
              <p:cNvSpPr>
                <a:spLocks/>
              </p:cNvSpPr>
              <p:nvPr/>
            </p:nvSpPr>
            <p:spPr bwMode="auto">
              <a:xfrm>
                <a:off x="3968" y="2495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1" y="0"/>
                  </a:cxn>
                  <a:cxn ang="0">
                    <a:pos x="1350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1" y="0"/>
                    </a:lnTo>
                    <a:cubicBezTo>
                      <a:pt x="1350" y="10"/>
                      <a:pt x="1350" y="20"/>
                      <a:pt x="1350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Freeform 141"/>
              <p:cNvSpPr>
                <a:spLocks/>
              </p:cNvSpPr>
              <p:nvPr/>
            </p:nvSpPr>
            <p:spPr bwMode="auto">
              <a:xfrm>
                <a:off x="3968" y="2509"/>
                <a:ext cx="311" cy="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0" y="0"/>
                  </a:cxn>
                  <a:cxn ang="0">
                    <a:pos x="1351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1" h="31">
                    <a:moveTo>
                      <a:pt x="0" y="0"/>
                    </a:moveTo>
                    <a:lnTo>
                      <a:pt x="1350" y="0"/>
                    </a:lnTo>
                    <a:cubicBezTo>
                      <a:pt x="1350" y="10"/>
                      <a:pt x="1351" y="21"/>
                      <a:pt x="1351" y="31"/>
                    </a:cubicBez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Freeform 142"/>
              <p:cNvSpPr>
                <a:spLocks/>
              </p:cNvSpPr>
              <p:nvPr/>
            </p:nvSpPr>
            <p:spPr bwMode="auto">
              <a:xfrm>
                <a:off x="3968" y="2524"/>
                <a:ext cx="313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54" y="0"/>
                  </a:cxn>
                  <a:cxn ang="0">
                    <a:pos x="1356" y="22"/>
                  </a:cxn>
                  <a:cxn ang="0">
                    <a:pos x="1358" y="31"/>
                  </a:cxn>
                  <a:cxn ang="0">
                    <a:pos x="0" y="31"/>
                  </a:cxn>
                  <a:cxn ang="0">
                    <a:pos x="0" y="0"/>
                  </a:cxn>
                </a:cxnLst>
                <a:rect l="0" t="0" r="r" b="b"/>
                <a:pathLst>
                  <a:path w="1358" h="31">
                    <a:moveTo>
                      <a:pt x="0" y="0"/>
                    </a:moveTo>
                    <a:lnTo>
                      <a:pt x="1354" y="0"/>
                    </a:lnTo>
                    <a:cubicBezTo>
                      <a:pt x="1355" y="8"/>
                      <a:pt x="1355" y="15"/>
                      <a:pt x="1356" y="22"/>
                    </a:cubicBezTo>
                    <a:lnTo>
                      <a:pt x="1358" y="31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Freeform 143"/>
              <p:cNvSpPr>
                <a:spLocks/>
              </p:cNvSpPr>
              <p:nvPr/>
            </p:nvSpPr>
            <p:spPr bwMode="auto">
              <a:xfrm>
                <a:off x="3968" y="2538"/>
                <a:ext cx="315" cy="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63" y="0"/>
                  </a:cxn>
                  <a:cxn ang="0">
                    <a:pos x="1370" y="30"/>
                  </a:cxn>
                  <a:cxn ang="0">
                    <a:pos x="0" y="30"/>
                  </a:cxn>
                  <a:cxn ang="0">
                    <a:pos x="0" y="0"/>
                  </a:cxn>
                </a:cxnLst>
                <a:rect l="0" t="0" r="r" b="b"/>
                <a:pathLst>
                  <a:path w="1370" h="30">
                    <a:moveTo>
                      <a:pt x="0" y="0"/>
                    </a:moveTo>
                    <a:lnTo>
                      <a:pt x="1363" y="0"/>
                    </a:lnTo>
                    <a:cubicBezTo>
                      <a:pt x="1365" y="10"/>
                      <a:pt x="1368" y="21"/>
                      <a:pt x="1370" y="30"/>
                    </a:cubicBezTo>
                    <a:lnTo>
                      <a:pt x="0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Freeform 144"/>
              <p:cNvSpPr>
                <a:spLocks/>
              </p:cNvSpPr>
              <p:nvPr/>
            </p:nvSpPr>
            <p:spPr bwMode="auto">
              <a:xfrm>
                <a:off x="3968" y="2545"/>
                <a:ext cx="317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370" y="0"/>
                  </a:cxn>
                  <a:cxn ang="0">
                    <a:pos x="1377" y="21"/>
                  </a:cxn>
                  <a:cxn ang="0">
                    <a:pos x="0" y="21"/>
                  </a:cxn>
                  <a:cxn ang="0">
                    <a:pos x="0" y="0"/>
                  </a:cxn>
                </a:cxnLst>
                <a:rect l="0" t="0" r="r" b="b"/>
                <a:pathLst>
                  <a:path w="1377" h="21">
                    <a:moveTo>
                      <a:pt x="0" y="0"/>
                    </a:moveTo>
                    <a:lnTo>
                      <a:pt x="1370" y="0"/>
                    </a:lnTo>
                    <a:cubicBezTo>
                      <a:pt x="1373" y="8"/>
                      <a:pt x="1375" y="14"/>
                      <a:pt x="1377" y="21"/>
                    </a:cubicBez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Freeform 145"/>
              <p:cNvSpPr>
                <a:spLocks/>
              </p:cNvSpPr>
              <p:nvPr/>
            </p:nvSpPr>
            <p:spPr bwMode="auto">
              <a:xfrm>
                <a:off x="3642" y="2439"/>
                <a:ext cx="652" cy="131"/>
              </a:xfrm>
              <a:custGeom>
                <a:avLst/>
                <a:gdLst/>
                <a:ahLst/>
                <a:cxnLst>
                  <a:cxn ang="0">
                    <a:pos x="2829" y="568"/>
                  </a:cxn>
                  <a:cxn ang="0">
                    <a:pos x="121" y="568"/>
                  </a:cxn>
                  <a:cxn ang="0">
                    <a:pos x="6" y="387"/>
                  </a:cxn>
                  <a:cxn ang="0">
                    <a:pos x="0" y="284"/>
                  </a:cxn>
                  <a:cxn ang="0">
                    <a:pos x="6" y="180"/>
                  </a:cxn>
                  <a:cxn ang="0">
                    <a:pos x="121" y="0"/>
                  </a:cxn>
                  <a:cxn ang="0">
                    <a:pos x="2829" y="0"/>
                  </a:cxn>
                  <a:cxn ang="0">
                    <a:pos x="2829" y="90"/>
                  </a:cxn>
                  <a:cxn ang="0">
                    <a:pos x="121" y="90"/>
                  </a:cxn>
                  <a:cxn ang="0">
                    <a:pos x="95" y="192"/>
                  </a:cxn>
                  <a:cxn ang="0">
                    <a:pos x="90" y="284"/>
                  </a:cxn>
                  <a:cxn ang="0">
                    <a:pos x="95" y="376"/>
                  </a:cxn>
                  <a:cxn ang="0">
                    <a:pos x="121" y="478"/>
                  </a:cxn>
                  <a:cxn ang="0">
                    <a:pos x="2829" y="478"/>
                  </a:cxn>
                  <a:cxn ang="0">
                    <a:pos x="2829" y="568"/>
                  </a:cxn>
                </a:cxnLst>
                <a:rect l="0" t="0" r="r" b="b"/>
                <a:pathLst>
                  <a:path w="2829" h="568">
                    <a:moveTo>
                      <a:pt x="2829" y="568"/>
                    </a:moveTo>
                    <a:lnTo>
                      <a:pt x="121" y="568"/>
                    </a:lnTo>
                    <a:cubicBezTo>
                      <a:pt x="56" y="568"/>
                      <a:pt x="19" y="489"/>
                      <a:pt x="6" y="387"/>
                    </a:cubicBezTo>
                    <a:cubicBezTo>
                      <a:pt x="2" y="354"/>
                      <a:pt x="0" y="318"/>
                      <a:pt x="0" y="284"/>
                    </a:cubicBezTo>
                    <a:cubicBezTo>
                      <a:pt x="0" y="249"/>
                      <a:pt x="2" y="214"/>
                      <a:pt x="6" y="180"/>
                    </a:cubicBezTo>
                    <a:cubicBezTo>
                      <a:pt x="19" y="79"/>
                      <a:pt x="56" y="0"/>
                      <a:pt x="121" y="0"/>
                    </a:cubicBezTo>
                    <a:lnTo>
                      <a:pt x="2829" y="0"/>
                    </a:lnTo>
                    <a:lnTo>
                      <a:pt x="2829" y="90"/>
                    </a:lnTo>
                    <a:lnTo>
                      <a:pt x="121" y="90"/>
                    </a:lnTo>
                    <a:cubicBezTo>
                      <a:pt x="112" y="90"/>
                      <a:pt x="102" y="134"/>
                      <a:pt x="95" y="192"/>
                    </a:cubicBezTo>
                    <a:cubicBezTo>
                      <a:pt x="91" y="220"/>
                      <a:pt x="90" y="251"/>
                      <a:pt x="90" y="284"/>
                    </a:cubicBezTo>
                    <a:cubicBezTo>
                      <a:pt x="90" y="316"/>
                      <a:pt x="91" y="348"/>
                      <a:pt x="95" y="376"/>
                    </a:cubicBezTo>
                    <a:cubicBezTo>
                      <a:pt x="102" y="433"/>
                      <a:pt x="112" y="478"/>
                      <a:pt x="121" y="478"/>
                    </a:cubicBezTo>
                    <a:lnTo>
                      <a:pt x="2829" y="478"/>
                    </a:lnTo>
                    <a:lnTo>
                      <a:pt x="2829" y="568"/>
                    </a:lnTo>
                    <a:close/>
                  </a:path>
                </a:pathLst>
              </a:custGeom>
              <a:solidFill>
                <a:srgbClr val="27D3D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Freeform 146"/>
              <p:cNvSpPr>
                <a:spLocks noEditPoints="1"/>
              </p:cNvSpPr>
              <p:nvPr/>
            </p:nvSpPr>
            <p:spPr bwMode="auto">
              <a:xfrm>
                <a:off x="3968" y="2439"/>
                <a:ext cx="326" cy="131"/>
              </a:xfrm>
              <a:custGeom>
                <a:avLst/>
                <a:gdLst/>
                <a:ahLst/>
                <a:cxnLst>
                  <a:cxn ang="0">
                    <a:pos x="1415" y="568"/>
                  </a:cxn>
                  <a:cxn ang="0">
                    <a:pos x="0" y="568"/>
                  </a:cxn>
                  <a:cxn ang="0">
                    <a:pos x="0" y="478"/>
                  </a:cxn>
                  <a:cxn ang="0">
                    <a:pos x="1415" y="478"/>
                  </a:cxn>
                  <a:cxn ang="0">
                    <a:pos x="1415" y="568"/>
                  </a:cxn>
                  <a:cxn ang="0">
                    <a:pos x="0" y="0"/>
                  </a:cxn>
                  <a:cxn ang="0">
                    <a:pos x="1415" y="0"/>
                  </a:cxn>
                  <a:cxn ang="0">
                    <a:pos x="1415" y="90"/>
                  </a:cxn>
                  <a:cxn ang="0">
                    <a:pos x="0" y="90"/>
                  </a:cxn>
                  <a:cxn ang="0">
                    <a:pos x="0" y="0"/>
                  </a:cxn>
                </a:cxnLst>
                <a:rect l="0" t="0" r="r" b="b"/>
                <a:pathLst>
                  <a:path w="1415" h="568">
                    <a:moveTo>
                      <a:pt x="1415" y="568"/>
                    </a:moveTo>
                    <a:lnTo>
                      <a:pt x="0" y="568"/>
                    </a:lnTo>
                    <a:lnTo>
                      <a:pt x="0" y="478"/>
                    </a:lnTo>
                    <a:lnTo>
                      <a:pt x="1415" y="478"/>
                    </a:lnTo>
                    <a:lnTo>
                      <a:pt x="1415" y="568"/>
                    </a:lnTo>
                    <a:close/>
                    <a:moveTo>
                      <a:pt x="0" y="0"/>
                    </a:moveTo>
                    <a:lnTo>
                      <a:pt x="1415" y="0"/>
                    </a:lnTo>
                    <a:lnTo>
                      <a:pt x="1415" y="90"/>
                    </a:lnTo>
                    <a:lnTo>
                      <a:pt x="0" y="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ADB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3974" y="2403"/>
                <a:ext cx="237" cy="15"/>
              </a:xfrm>
              <a:prstGeom prst="rect">
                <a:avLst/>
              </a:prstGeom>
              <a:solidFill>
                <a:srgbClr val="AAC7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Rectangle 148"/>
              <p:cNvSpPr>
                <a:spLocks noChangeArrowheads="1"/>
              </p:cNvSpPr>
              <p:nvPr/>
            </p:nvSpPr>
            <p:spPr bwMode="auto">
              <a:xfrm>
                <a:off x="3960" y="2418"/>
                <a:ext cx="265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4072" y="2423"/>
                <a:ext cx="446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3639" y="2344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3639" y="2357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3639" y="2369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3639" y="2381"/>
                <a:ext cx="356" cy="7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3639" y="2394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3639" y="2406"/>
                <a:ext cx="356" cy="6"/>
              </a:xfrm>
              <a:prstGeom prst="rect">
                <a:avLst/>
              </a:prstGeom>
              <a:solidFill>
                <a:srgbClr val="E7F1F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3639" y="2351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3639" y="2363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Rectangle 158"/>
              <p:cNvSpPr>
                <a:spLocks noChangeArrowheads="1"/>
              </p:cNvSpPr>
              <p:nvPr/>
            </p:nvSpPr>
            <p:spPr bwMode="auto">
              <a:xfrm>
                <a:off x="3639" y="2375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3639" y="2388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3639" y="2400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3639" y="2412"/>
                <a:ext cx="356" cy="6"/>
              </a:xfrm>
              <a:prstGeom prst="rect">
                <a:avLst/>
              </a:prstGeom>
              <a:solidFill>
                <a:srgbClr val="AECBD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3639" y="2418"/>
                <a:ext cx="356" cy="5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Freeform 163"/>
              <p:cNvSpPr>
                <a:spLocks/>
              </p:cNvSpPr>
              <p:nvPr/>
            </p:nvSpPr>
            <p:spPr bwMode="auto">
              <a:xfrm>
                <a:off x="3995" y="2344"/>
                <a:ext cx="77" cy="7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9" y="100"/>
                  </a:cxn>
                  <a:cxn ang="0">
                    <a:pos x="239" y="100"/>
                  </a:cxn>
                  <a:cxn ang="0">
                    <a:pos x="338" y="339"/>
                  </a:cxn>
                  <a:cxn ang="0">
                    <a:pos x="247" y="339"/>
                  </a:cxn>
                  <a:cxn ang="0">
                    <a:pos x="175" y="164"/>
                  </a:cxn>
                  <a:cxn ang="0">
                    <a:pos x="175" y="164"/>
                  </a:cxn>
                  <a:cxn ang="0">
                    <a:pos x="0" y="92"/>
                  </a:cxn>
                  <a:cxn ang="0">
                    <a:pos x="0" y="92"/>
                  </a:cxn>
                  <a:cxn ang="0">
                    <a:pos x="0" y="0"/>
                  </a:cxn>
                </a:cxnLst>
                <a:rect l="0" t="0" r="r" b="b"/>
                <a:pathLst>
                  <a:path w="338" h="339">
                    <a:moveTo>
                      <a:pt x="0" y="0"/>
                    </a:moveTo>
                    <a:cubicBezTo>
                      <a:pt x="93" y="0"/>
                      <a:pt x="178" y="38"/>
                      <a:pt x="239" y="100"/>
                    </a:cubicBezTo>
                    <a:lnTo>
                      <a:pt x="239" y="100"/>
                    </a:lnTo>
                    <a:cubicBezTo>
                      <a:pt x="301" y="161"/>
                      <a:pt x="338" y="246"/>
                      <a:pt x="338" y="339"/>
                    </a:cubicBezTo>
                    <a:lnTo>
                      <a:pt x="247" y="339"/>
                    </a:lnTo>
                    <a:cubicBezTo>
                      <a:pt x="247" y="271"/>
                      <a:pt x="219" y="209"/>
                      <a:pt x="175" y="164"/>
                    </a:cubicBezTo>
                    <a:lnTo>
                      <a:pt x="175" y="164"/>
                    </a:lnTo>
                    <a:cubicBezTo>
                      <a:pt x="130" y="120"/>
                      <a:pt x="68" y="92"/>
                      <a:pt x="0" y="92"/>
                    </a:cubicBezTo>
                    <a:lnTo>
                      <a:pt x="0" y="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Freeform 164"/>
              <p:cNvSpPr>
                <a:spLocks/>
              </p:cNvSpPr>
              <p:nvPr/>
            </p:nvSpPr>
            <p:spPr bwMode="auto">
              <a:xfrm>
                <a:off x="3995" y="2351"/>
                <a:ext cx="71" cy="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20" y="92"/>
                  </a:cxn>
                  <a:cxn ang="0">
                    <a:pos x="220" y="92"/>
                  </a:cxn>
                  <a:cxn ang="0">
                    <a:pos x="312" y="312"/>
                  </a:cxn>
                  <a:cxn ang="0">
                    <a:pos x="228" y="312"/>
                  </a:cxn>
                  <a:cxn ang="0">
                    <a:pos x="161" y="151"/>
                  </a:cxn>
                  <a:cxn ang="0">
                    <a:pos x="161" y="151"/>
                  </a:cxn>
                  <a:cxn ang="0">
                    <a:pos x="0" y="84"/>
                  </a:cxn>
                  <a:cxn ang="0">
                    <a:pos x="0" y="84"/>
                  </a:cxn>
                  <a:cxn ang="0">
                    <a:pos x="0" y="0"/>
                  </a:cxn>
                </a:cxnLst>
                <a:rect l="0" t="0" r="r" b="b"/>
                <a:pathLst>
                  <a:path w="312" h="312">
                    <a:moveTo>
                      <a:pt x="0" y="0"/>
                    </a:moveTo>
                    <a:cubicBezTo>
                      <a:pt x="86" y="0"/>
                      <a:pt x="164" y="35"/>
                      <a:pt x="220" y="92"/>
                    </a:cubicBezTo>
                    <a:lnTo>
                      <a:pt x="220" y="92"/>
                    </a:lnTo>
                    <a:cubicBezTo>
                      <a:pt x="277" y="148"/>
                      <a:pt x="312" y="226"/>
                      <a:pt x="312" y="312"/>
                    </a:cubicBezTo>
                    <a:lnTo>
                      <a:pt x="228" y="312"/>
                    </a:lnTo>
                    <a:cubicBezTo>
                      <a:pt x="228" y="249"/>
                      <a:pt x="202" y="192"/>
                      <a:pt x="161" y="151"/>
                    </a:cubicBezTo>
                    <a:lnTo>
                      <a:pt x="161" y="151"/>
                    </a:lnTo>
                    <a:cubicBezTo>
                      <a:pt x="120" y="110"/>
                      <a:pt x="63" y="84"/>
                      <a:pt x="0" y="84"/>
                    </a:cubicBez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Freeform 165"/>
              <p:cNvSpPr>
                <a:spLocks/>
              </p:cNvSpPr>
              <p:nvPr/>
            </p:nvSpPr>
            <p:spPr bwMode="auto">
              <a:xfrm>
                <a:off x="3995" y="2357"/>
                <a:ext cx="65" cy="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1" y="84"/>
                  </a:cxn>
                  <a:cxn ang="0">
                    <a:pos x="201" y="84"/>
                  </a:cxn>
                  <a:cxn ang="0">
                    <a:pos x="285" y="285"/>
                  </a:cxn>
                  <a:cxn ang="0">
                    <a:pos x="208" y="285"/>
                  </a:cxn>
                  <a:cxn ang="0">
                    <a:pos x="147" y="138"/>
                  </a:cxn>
                  <a:cxn ang="0">
                    <a:pos x="147" y="138"/>
                  </a:cxn>
                  <a:cxn ang="0">
                    <a:pos x="0" y="77"/>
                  </a:cxn>
                  <a:cxn ang="0">
                    <a:pos x="0" y="77"/>
                  </a:cxn>
                  <a:cxn ang="0">
                    <a:pos x="0" y="0"/>
                  </a:cxn>
                </a:cxnLst>
                <a:rect l="0" t="0" r="r" b="b"/>
                <a:pathLst>
                  <a:path w="285" h="285">
                    <a:moveTo>
                      <a:pt x="0" y="0"/>
                    </a:moveTo>
                    <a:cubicBezTo>
                      <a:pt x="78" y="0"/>
                      <a:pt x="150" y="32"/>
                      <a:pt x="201" y="84"/>
                    </a:cubicBezTo>
                    <a:lnTo>
                      <a:pt x="201" y="84"/>
                    </a:lnTo>
                    <a:cubicBezTo>
                      <a:pt x="253" y="135"/>
                      <a:pt x="285" y="207"/>
                      <a:pt x="285" y="285"/>
                    </a:cubicBezTo>
                    <a:lnTo>
                      <a:pt x="208" y="285"/>
                    </a:lnTo>
                    <a:cubicBezTo>
                      <a:pt x="208" y="228"/>
                      <a:pt x="185" y="176"/>
                      <a:pt x="147" y="138"/>
                    </a:cubicBezTo>
                    <a:lnTo>
                      <a:pt x="147" y="138"/>
                    </a:lnTo>
                    <a:cubicBezTo>
                      <a:pt x="109" y="100"/>
                      <a:pt x="57" y="77"/>
                      <a:pt x="0" y="77"/>
                    </a:cubicBezTo>
                    <a:lnTo>
                      <a:pt x="0" y="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Freeform 166"/>
              <p:cNvSpPr>
                <a:spLocks/>
              </p:cNvSpPr>
              <p:nvPr/>
            </p:nvSpPr>
            <p:spPr bwMode="auto">
              <a:xfrm>
                <a:off x="3995" y="2363"/>
                <a:ext cx="59" cy="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2" y="75"/>
                  </a:cxn>
                  <a:cxn ang="0">
                    <a:pos x="182" y="76"/>
                  </a:cxn>
                  <a:cxn ang="0">
                    <a:pos x="258" y="258"/>
                  </a:cxn>
                  <a:cxn ang="0">
                    <a:pos x="188" y="258"/>
                  </a:cxn>
                  <a:cxn ang="0">
                    <a:pos x="133" y="125"/>
                  </a:cxn>
                  <a:cxn ang="0">
                    <a:pos x="133" y="125"/>
                  </a:cxn>
                  <a:cxn ang="0">
                    <a:pos x="0" y="69"/>
                  </a:cxn>
                  <a:cxn ang="0">
                    <a:pos x="0" y="69"/>
                  </a:cxn>
                  <a:cxn ang="0">
                    <a:pos x="0" y="0"/>
                  </a:cxn>
                </a:cxnLst>
                <a:rect l="0" t="0" r="r" b="b"/>
                <a:pathLst>
                  <a:path w="258" h="258">
                    <a:moveTo>
                      <a:pt x="0" y="0"/>
                    </a:moveTo>
                    <a:cubicBezTo>
                      <a:pt x="71" y="0"/>
                      <a:pt x="136" y="29"/>
                      <a:pt x="182" y="75"/>
                    </a:cubicBezTo>
                    <a:lnTo>
                      <a:pt x="182" y="76"/>
                    </a:lnTo>
                    <a:cubicBezTo>
                      <a:pt x="229" y="122"/>
                      <a:pt x="258" y="187"/>
                      <a:pt x="258" y="258"/>
                    </a:cubicBezTo>
                    <a:lnTo>
                      <a:pt x="188" y="258"/>
                    </a:lnTo>
                    <a:cubicBezTo>
                      <a:pt x="188" y="206"/>
                      <a:pt x="167" y="159"/>
                      <a:pt x="133" y="125"/>
                    </a:cubicBezTo>
                    <a:lnTo>
                      <a:pt x="133" y="125"/>
                    </a:lnTo>
                    <a:cubicBezTo>
                      <a:pt x="99" y="91"/>
                      <a:pt x="52" y="69"/>
                      <a:pt x="0" y="69"/>
                    </a:cubicBezTo>
                    <a:lnTo>
                      <a:pt x="0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Freeform 167"/>
              <p:cNvSpPr>
                <a:spLocks/>
              </p:cNvSpPr>
              <p:nvPr/>
            </p:nvSpPr>
            <p:spPr bwMode="auto">
              <a:xfrm>
                <a:off x="3995" y="2369"/>
                <a:ext cx="53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4" y="68"/>
                  </a:cxn>
                  <a:cxn ang="0">
                    <a:pos x="164" y="68"/>
                  </a:cxn>
                  <a:cxn ang="0">
                    <a:pos x="231" y="232"/>
                  </a:cxn>
                  <a:cxn ang="0">
                    <a:pos x="169" y="232"/>
                  </a:cxn>
                  <a:cxn ang="0">
                    <a:pos x="119" y="112"/>
                  </a:cxn>
                  <a:cxn ang="0">
                    <a:pos x="119" y="113"/>
                  </a:cxn>
                  <a:cxn ang="0">
                    <a:pos x="0" y="63"/>
                  </a:cxn>
                  <a:cxn ang="0">
                    <a:pos x="0" y="63"/>
                  </a:cxn>
                  <a:cxn ang="0">
                    <a:pos x="0" y="0"/>
                  </a:cxn>
                </a:cxnLst>
                <a:rect l="0" t="0" r="r" b="b"/>
                <a:pathLst>
                  <a:path w="231" h="232">
                    <a:moveTo>
                      <a:pt x="0" y="0"/>
                    </a:moveTo>
                    <a:cubicBezTo>
                      <a:pt x="64" y="0"/>
                      <a:pt x="122" y="26"/>
                      <a:pt x="164" y="68"/>
                    </a:cubicBezTo>
                    <a:lnTo>
                      <a:pt x="164" y="68"/>
                    </a:lnTo>
                    <a:cubicBezTo>
                      <a:pt x="205" y="110"/>
                      <a:pt x="231" y="168"/>
                      <a:pt x="231" y="232"/>
                    </a:cubicBezTo>
                    <a:lnTo>
                      <a:pt x="169" y="232"/>
                    </a:lnTo>
                    <a:cubicBezTo>
                      <a:pt x="169" y="185"/>
                      <a:pt x="150" y="143"/>
                      <a:pt x="119" y="112"/>
                    </a:cubicBezTo>
                    <a:lnTo>
                      <a:pt x="119" y="113"/>
                    </a:lnTo>
                    <a:cubicBezTo>
                      <a:pt x="89" y="82"/>
                      <a:pt x="46" y="63"/>
                      <a:pt x="0" y="63"/>
                    </a:cubicBezTo>
                    <a:lnTo>
                      <a:pt x="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Freeform 168"/>
              <p:cNvSpPr>
                <a:spLocks/>
              </p:cNvSpPr>
              <p:nvPr/>
            </p:nvSpPr>
            <p:spPr bwMode="auto">
              <a:xfrm>
                <a:off x="3995" y="2375"/>
                <a:ext cx="47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45" y="60"/>
                  </a:cxn>
                  <a:cxn ang="0">
                    <a:pos x="145" y="60"/>
                  </a:cxn>
                  <a:cxn ang="0">
                    <a:pos x="205" y="205"/>
                  </a:cxn>
                  <a:cxn ang="0">
                    <a:pos x="149" y="205"/>
                  </a:cxn>
                  <a:cxn ang="0">
                    <a:pos x="106" y="99"/>
                  </a:cxn>
                  <a:cxn ang="0">
                    <a:pos x="105" y="99"/>
                  </a:cxn>
                  <a:cxn ang="0">
                    <a:pos x="0" y="56"/>
                  </a:cxn>
                  <a:cxn ang="0">
                    <a:pos x="0" y="56"/>
                  </a:cxn>
                  <a:cxn ang="0">
                    <a:pos x="0" y="0"/>
                  </a:cxn>
                </a:cxnLst>
                <a:rect l="0" t="0" r="r" b="b"/>
                <a:pathLst>
                  <a:path w="205" h="205">
                    <a:moveTo>
                      <a:pt x="0" y="0"/>
                    </a:moveTo>
                    <a:cubicBezTo>
                      <a:pt x="56" y="0"/>
                      <a:pt x="107" y="23"/>
                      <a:pt x="145" y="60"/>
                    </a:cubicBezTo>
                    <a:lnTo>
                      <a:pt x="145" y="60"/>
                    </a:lnTo>
                    <a:cubicBezTo>
                      <a:pt x="182" y="97"/>
                      <a:pt x="205" y="149"/>
                      <a:pt x="205" y="205"/>
                    </a:cubicBezTo>
                    <a:lnTo>
                      <a:pt x="149" y="205"/>
                    </a:lnTo>
                    <a:cubicBezTo>
                      <a:pt x="149" y="164"/>
                      <a:pt x="133" y="126"/>
                      <a:pt x="106" y="99"/>
                    </a:cubicBezTo>
                    <a:lnTo>
                      <a:pt x="105" y="99"/>
                    </a:lnTo>
                    <a:cubicBezTo>
                      <a:pt x="78" y="72"/>
                      <a:pt x="41" y="56"/>
                      <a:pt x="0" y="56"/>
                    </a:cubicBezTo>
                    <a:lnTo>
                      <a:pt x="0" y="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Freeform 169"/>
              <p:cNvSpPr>
                <a:spLocks/>
              </p:cNvSpPr>
              <p:nvPr/>
            </p:nvSpPr>
            <p:spPr bwMode="auto">
              <a:xfrm>
                <a:off x="3995" y="2381"/>
                <a:ext cx="41" cy="4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6" y="52"/>
                  </a:cxn>
                  <a:cxn ang="0">
                    <a:pos x="126" y="52"/>
                  </a:cxn>
                  <a:cxn ang="0">
                    <a:pos x="178" y="178"/>
                  </a:cxn>
                  <a:cxn ang="0">
                    <a:pos x="130" y="178"/>
                  </a:cxn>
                  <a:cxn ang="0">
                    <a:pos x="92" y="86"/>
                  </a:cxn>
                  <a:cxn ang="0">
                    <a:pos x="92" y="8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0"/>
                  </a:cxn>
                </a:cxnLst>
                <a:rect l="0" t="0" r="r" b="b"/>
                <a:pathLst>
                  <a:path w="178" h="178">
                    <a:moveTo>
                      <a:pt x="0" y="0"/>
                    </a:moveTo>
                    <a:cubicBezTo>
                      <a:pt x="49" y="0"/>
                      <a:pt x="93" y="20"/>
                      <a:pt x="126" y="52"/>
                    </a:cubicBezTo>
                    <a:lnTo>
                      <a:pt x="126" y="52"/>
                    </a:lnTo>
                    <a:cubicBezTo>
                      <a:pt x="158" y="85"/>
                      <a:pt x="178" y="129"/>
                      <a:pt x="178" y="178"/>
                    </a:cubicBezTo>
                    <a:lnTo>
                      <a:pt x="130" y="178"/>
                    </a:lnTo>
                    <a:cubicBezTo>
                      <a:pt x="130" y="142"/>
                      <a:pt x="115" y="110"/>
                      <a:pt x="92" y="86"/>
                    </a:cubicBezTo>
                    <a:lnTo>
                      <a:pt x="92" y="86"/>
                    </a:lnTo>
                    <a:cubicBezTo>
                      <a:pt x="68" y="63"/>
                      <a:pt x="36" y="48"/>
                      <a:pt x="0" y="48"/>
                    </a:cubicBezTo>
                    <a:lnTo>
                      <a:pt x="0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Freeform 170"/>
              <p:cNvSpPr>
                <a:spLocks/>
              </p:cNvSpPr>
              <p:nvPr/>
            </p:nvSpPr>
            <p:spPr bwMode="auto">
              <a:xfrm>
                <a:off x="3995" y="2388"/>
                <a:ext cx="34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7" y="44"/>
                  </a:cxn>
                  <a:cxn ang="0">
                    <a:pos x="107" y="44"/>
                  </a:cxn>
                  <a:cxn ang="0">
                    <a:pos x="151" y="151"/>
                  </a:cxn>
                  <a:cxn ang="0">
                    <a:pos x="110" y="151"/>
                  </a:cxn>
                  <a:cxn ang="0">
                    <a:pos x="78" y="73"/>
                  </a:cxn>
                  <a:cxn ang="0">
                    <a:pos x="78" y="73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0"/>
                  </a:cxn>
                </a:cxnLst>
                <a:rect l="0" t="0" r="r" b="b"/>
                <a:pathLst>
                  <a:path w="151" h="151">
                    <a:moveTo>
                      <a:pt x="0" y="0"/>
                    </a:moveTo>
                    <a:cubicBezTo>
                      <a:pt x="41" y="0"/>
                      <a:pt x="79" y="17"/>
                      <a:pt x="107" y="44"/>
                    </a:cubicBezTo>
                    <a:lnTo>
                      <a:pt x="107" y="44"/>
                    </a:lnTo>
                    <a:cubicBezTo>
                      <a:pt x="134" y="72"/>
                      <a:pt x="151" y="109"/>
                      <a:pt x="151" y="151"/>
                    </a:cubicBezTo>
                    <a:lnTo>
                      <a:pt x="110" y="151"/>
                    </a:lnTo>
                    <a:cubicBezTo>
                      <a:pt x="110" y="121"/>
                      <a:pt x="98" y="93"/>
                      <a:pt x="78" y="73"/>
                    </a:cubicBezTo>
                    <a:lnTo>
                      <a:pt x="78" y="73"/>
                    </a:lnTo>
                    <a:cubicBezTo>
                      <a:pt x="58" y="53"/>
                      <a:pt x="30" y="41"/>
                      <a:pt x="0" y="41"/>
                    </a:cubicBezTo>
                    <a:lnTo>
                      <a:pt x="0" y="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Freeform 171"/>
              <p:cNvSpPr>
                <a:spLocks/>
              </p:cNvSpPr>
              <p:nvPr/>
            </p:nvSpPr>
            <p:spPr bwMode="auto">
              <a:xfrm>
                <a:off x="3995" y="2394"/>
                <a:ext cx="28" cy="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8" y="36"/>
                  </a:cxn>
                  <a:cxn ang="0">
                    <a:pos x="88" y="36"/>
                  </a:cxn>
                  <a:cxn ang="0">
                    <a:pos x="124" y="124"/>
                  </a:cxn>
                  <a:cxn ang="0">
                    <a:pos x="91" y="124"/>
                  </a:cxn>
                  <a:cxn ang="0">
                    <a:pos x="64" y="60"/>
                  </a:cxn>
                  <a:cxn ang="0">
                    <a:pos x="64" y="60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0"/>
                  </a:cxn>
                </a:cxnLst>
                <a:rect l="0" t="0" r="r" b="b"/>
                <a:pathLst>
                  <a:path w="124" h="124">
                    <a:moveTo>
                      <a:pt x="0" y="0"/>
                    </a:moveTo>
                    <a:cubicBezTo>
                      <a:pt x="34" y="0"/>
                      <a:pt x="65" y="13"/>
                      <a:pt x="88" y="36"/>
                    </a:cubicBezTo>
                    <a:lnTo>
                      <a:pt x="88" y="36"/>
                    </a:lnTo>
                    <a:cubicBezTo>
                      <a:pt x="110" y="59"/>
                      <a:pt x="124" y="90"/>
                      <a:pt x="124" y="124"/>
                    </a:cubicBezTo>
                    <a:lnTo>
                      <a:pt x="91" y="124"/>
                    </a:lnTo>
                    <a:cubicBezTo>
                      <a:pt x="91" y="99"/>
                      <a:pt x="80" y="76"/>
                      <a:pt x="64" y="60"/>
                    </a:cubicBezTo>
                    <a:lnTo>
                      <a:pt x="64" y="60"/>
                    </a:lnTo>
                    <a:cubicBezTo>
                      <a:pt x="47" y="43"/>
                      <a:pt x="25" y="33"/>
                      <a:pt x="0" y="33"/>
                    </a:cubicBezTo>
                    <a:lnTo>
                      <a:pt x="0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Freeform 172"/>
              <p:cNvSpPr>
                <a:spLocks/>
              </p:cNvSpPr>
              <p:nvPr/>
            </p:nvSpPr>
            <p:spPr bwMode="auto">
              <a:xfrm>
                <a:off x="3995" y="2400"/>
                <a:ext cx="22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9" y="29"/>
                  </a:cxn>
                  <a:cxn ang="0">
                    <a:pos x="69" y="29"/>
                  </a:cxn>
                  <a:cxn ang="0">
                    <a:pos x="98" y="98"/>
                  </a:cxn>
                  <a:cxn ang="0">
                    <a:pos x="85" y="98"/>
                  </a:cxn>
                  <a:cxn ang="0">
                    <a:pos x="71" y="98"/>
                  </a:cxn>
                  <a:cxn ang="0">
                    <a:pos x="0" y="98"/>
                  </a:cxn>
                  <a:cxn ang="0">
                    <a:pos x="0" y="70"/>
                  </a:cxn>
                  <a:cxn ang="0">
                    <a:pos x="0" y="63"/>
                  </a:cxn>
                  <a:cxn ang="0">
                    <a:pos x="0" y="26"/>
                  </a:cxn>
                  <a:cxn ang="0">
                    <a:pos x="0" y="26"/>
                  </a:cxn>
                  <a:cxn ang="0">
                    <a:pos x="0" y="23"/>
                  </a:cxn>
                  <a:cxn ang="0">
                    <a:pos x="0" y="0"/>
                  </a:cxn>
                </a:cxnLst>
                <a:rect l="0" t="0" r="r" b="b"/>
                <a:pathLst>
                  <a:path w="98" h="98">
                    <a:moveTo>
                      <a:pt x="0" y="0"/>
                    </a:moveTo>
                    <a:cubicBezTo>
                      <a:pt x="27" y="0"/>
                      <a:pt x="51" y="11"/>
                      <a:pt x="69" y="29"/>
                    </a:cubicBezTo>
                    <a:lnTo>
                      <a:pt x="69" y="29"/>
                    </a:lnTo>
                    <a:cubicBezTo>
                      <a:pt x="87" y="47"/>
                      <a:pt x="98" y="71"/>
                      <a:pt x="98" y="98"/>
                    </a:cubicBezTo>
                    <a:lnTo>
                      <a:pt x="85" y="98"/>
                    </a:lnTo>
                    <a:lnTo>
                      <a:pt x="71" y="98"/>
                    </a:lnTo>
                    <a:lnTo>
                      <a:pt x="0" y="98"/>
                    </a:lnTo>
                    <a:lnTo>
                      <a:pt x="0" y="70"/>
                    </a:lnTo>
                    <a:lnTo>
                      <a:pt x="0" y="63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Freeform 173"/>
              <p:cNvSpPr>
                <a:spLocks/>
              </p:cNvSpPr>
              <p:nvPr/>
            </p:nvSpPr>
            <p:spPr bwMode="auto">
              <a:xfrm>
                <a:off x="3995" y="2406"/>
                <a:ext cx="16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21"/>
                  </a:cxn>
                  <a:cxn ang="0">
                    <a:pos x="50" y="21"/>
                  </a:cxn>
                  <a:cxn ang="0">
                    <a:pos x="71" y="71"/>
                  </a:cxn>
                  <a:cxn ang="0">
                    <a:pos x="61" y="71"/>
                  </a:cxn>
                  <a:cxn ang="0">
                    <a:pos x="52" y="71"/>
                  </a:cxn>
                  <a:cxn ang="0">
                    <a:pos x="0" y="71"/>
                  </a:cxn>
                  <a:cxn ang="0">
                    <a:pos x="0" y="51"/>
                  </a:cxn>
                  <a:cxn ang="0">
                    <a:pos x="0" y="45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0" y="16"/>
                  </a:cxn>
                  <a:cxn ang="0">
                    <a:pos x="0" y="0"/>
                  </a:cxn>
                </a:cxnLst>
                <a:rect l="0" t="0" r="r" b="b"/>
                <a:pathLst>
                  <a:path w="71" h="71">
                    <a:moveTo>
                      <a:pt x="0" y="0"/>
                    </a:moveTo>
                    <a:cubicBezTo>
                      <a:pt x="19" y="0"/>
                      <a:pt x="37" y="8"/>
                      <a:pt x="50" y="21"/>
                    </a:cubicBezTo>
                    <a:lnTo>
                      <a:pt x="50" y="21"/>
                    </a:lnTo>
                    <a:cubicBezTo>
                      <a:pt x="63" y="34"/>
                      <a:pt x="71" y="51"/>
                      <a:pt x="71" y="71"/>
                    </a:cubicBezTo>
                    <a:lnTo>
                      <a:pt x="61" y="71"/>
                    </a:lnTo>
                    <a:lnTo>
                      <a:pt x="52" y="71"/>
                    </a:lnTo>
                    <a:lnTo>
                      <a:pt x="0" y="71"/>
                    </a:lnTo>
                    <a:lnTo>
                      <a:pt x="0" y="51"/>
                    </a:lnTo>
                    <a:lnTo>
                      <a:pt x="0" y="45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F1F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Freeform 174"/>
              <p:cNvSpPr>
                <a:spLocks/>
              </p:cNvSpPr>
              <p:nvPr/>
            </p:nvSpPr>
            <p:spPr bwMode="auto">
              <a:xfrm>
                <a:off x="3995" y="2412"/>
                <a:ext cx="10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1" y="14"/>
                  </a:cxn>
                  <a:cxn ang="0">
                    <a:pos x="31" y="14"/>
                  </a:cxn>
                  <a:cxn ang="0">
                    <a:pos x="44" y="45"/>
                  </a:cxn>
                  <a:cxn ang="0">
                    <a:pos x="0" y="45"/>
                  </a:cxn>
                  <a:cxn ang="0">
                    <a:pos x="0" y="32"/>
                  </a:cxn>
                  <a:cxn ang="0">
                    <a:pos x="0" y="29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0"/>
                  </a:cxn>
                </a:cxnLst>
                <a:rect l="0" t="0" r="r" b="b"/>
                <a:pathLst>
                  <a:path w="44" h="45">
                    <a:moveTo>
                      <a:pt x="0" y="0"/>
                    </a:moveTo>
                    <a:cubicBezTo>
                      <a:pt x="12" y="0"/>
                      <a:pt x="23" y="5"/>
                      <a:pt x="31" y="14"/>
                    </a:cubicBezTo>
                    <a:lnTo>
                      <a:pt x="31" y="14"/>
                    </a:lnTo>
                    <a:cubicBezTo>
                      <a:pt x="39" y="22"/>
                      <a:pt x="44" y="33"/>
                      <a:pt x="44" y="45"/>
                    </a:cubicBezTo>
                    <a:lnTo>
                      <a:pt x="0" y="45"/>
                    </a:lnTo>
                    <a:lnTo>
                      <a:pt x="0" y="32"/>
                    </a:lnTo>
                    <a:lnTo>
                      <a:pt x="0" y="29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CBD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9" name="Freeform 175"/>
              <p:cNvSpPr>
                <a:spLocks/>
              </p:cNvSpPr>
              <p:nvPr/>
            </p:nvSpPr>
            <p:spPr bwMode="auto">
              <a:xfrm>
                <a:off x="3995" y="2418"/>
                <a:ext cx="4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" y="5"/>
                  </a:cxn>
                  <a:cxn ang="0">
                    <a:pos x="12" y="5"/>
                  </a:cxn>
                  <a:cxn ang="0">
                    <a:pos x="18" y="18"/>
                  </a:cxn>
                  <a:cxn ang="0">
                    <a:pos x="0" y="18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18" h="18">
                    <a:moveTo>
                      <a:pt x="0" y="0"/>
                    </a:moveTo>
                    <a:cubicBezTo>
                      <a:pt x="5" y="0"/>
                      <a:pt x="9" y="2"/>
                      <a:pt x="12" y="5"/>
                    </a:cubicBezTo>
                    <a:lnTo>
                      <a:pt x="12" y="5"/>
                    </a:lnTo>
                    <a:cubicBezTo>
                      <a:pt x="16" y="9"/>
                      <a:pt x="18" y="13"/>
                      <a:pt x="18" y="18"/>
                    </a:cubicBezTo>
                    <a:lnTo>
                      <a:pt x="0" y="18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7B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4150" y="2344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4150" y="2357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4150" y="2369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4150" y="2381"/>
                <a:ext cx="356" cy="7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4150" y="2394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4150" y="2406"/>
                <a:ext cx="356" cy="6"/>
              </a:xfrm>
              <a:prstGeom prst="rect">
                <a:avLst/>
              </a:prstGeom>
              <a:solidFill>
                <a:srgbClr val="D9E8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4150" y="2351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4150" y="2363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4150" y="2375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4150" y="2388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4150" y="2400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4150" y="2412"/>
                <a:ext cx="356" cy="6"/>
              </a:xfrm>
              <a:prstGeom prst="rect">
                <a:avLst/>
              </a:prstGeom>
              <a:solidFill>
                <a:srgbClr val="9BBCC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4150" y="2418"/>
                <a:ext cx="356" cy="5"/>
              </a:xfrm>
              <a:prstGeom prst="rect">
                <a:avLst/>
              </a:prstGeom>
              <a:solidFill>
                <a:srgbClr val="6F9AA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Freeform 189"/>
              <p:cNvSpPr>
                <a:spLocks/>
              </p:cNvSpPr>
              <p:nvPr/>
            </p:nvSpPr>
            <p:spPr bwMode="auto">
              <a:xfrm>
                <a:off x="4072" y="2344"/>
                <a:ext cx="78" cy="79"/>
              </a:xfrm>
              <a:custGeom>
                <a:avLst/>
                <a:gdLst/>
                <a:ahLst/>
                <a:cxnLst>
                  <a:cxn ang="0">
                    <a:pos x="339" y="0"/>
                  </a:cxn>
                  <a:cxn ang="0">
                    <a:pos x="100" y="100"/>
                  </a:cxn>
                  <a:cxn ang="0">
                    <a:pos x="100" y="100"/>
                  </a:cxn>
                  <a:cxn ang="0">
                    <a:pos x="0" y="339"/>
                  </a:cxn>
                  <a:cxn ang="0">
                    <a:pos x="92" y="339"/>
                  </a:cxn>
                  <a:cxn ang="0">
                    <a:pos x="164" y="164"/>
                  </a:cxn>
                  <a:cxn ang="0">
                    <a:pos x="164" y="164"/>
                  </a:cxn>
                  <a:cxn ang="0">
                    <a:pos x="339" y="92"/>
                  </a:cxn>
                  <a:cxn ang="0">
                    <a:pos x="339" y="92"/>
                  </a:cxn>
                  <a:cxn ang="0">
                    <a:pos x="339" y="0"/>
                  </a:cxn>
                </a:cxnLst>
                <a:rect l="0" t="0" r="r" b="b"/>
                <a:pathLst>
                  <a:path w="339" h="339">
                    <a:moveTo>
                      <a:pt x="339" y="0"/>
                    </a:moveTo>
                    <a:cubicBezTo>
                      <a:pt x="246" y="0"/>
                      <a:pt x="161" y="38"/>
                      <a:pt x="100" y="100"/>
                    </a:cubicBezTo>
                    <a:lnTo>
                      <a:pt x="100" y="100"/>
                    </a:lnTo>
                    <a:cubicBezTo>
                      <a:pt x="38" y="161"/>
                      <a:pt x="0" y="246"/>
                      <a:pt x="0" y="339"/>
                    </a:cubicBezTo>
                    <a:lnTo>
                      <a:pt x="92" y="339"/>
                    </a:lnTo>
                    <a:cubicBezTo>
                      <a:pt x="92" y="271"/>
                      <a:pt x="120" y="209"/>
                      <a:pt x="164" y="164"/>
                    </a:cubicBezTo>
                    <a:lnTo>
                      <a:pt x="164" y="164"/>
                    </a:lnTo>
                    <a:cubicBezTo>
                      <a:pt x="209" y="120"/>
                      <a:pt x="271" y="92"/>
                      <a:pt x="339" y="92"/>
                    </a:cubicBezTo>
                    <a:lnTo>
                      <a:pt x="339" y="92"/>
                    </a:lnTo>
                    <a:lnTo>
                      <a:pt x="339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Freeform 190"/>
              <p:cNvSpPr>
                <a:spLocks/>
              </p:cNvSpPr>
              <p:nvPr/>
            </p:nvSpPr>
            <p:spPr bwMode="auto">
              <a:xfrm>
                <a:off x="4079" y="2351"/>
                <a:ext cx="71" cy="72"/>
              </a:xfrm>
              <a:custGeom>
                <a:avLst/>
                <a:gdLst/>
                <a:ahLst/>
                <a:cxnLst>
                  <a:cxn ang="0">
                    <a:pos x="312" y="0"/>
                  </a:cxn>
                  <a:cxn ang="0">
                    <a:pos x="92" y="92"/>
                  </a:cxn>
                  <a:cxn ang="0">
                    <a:pos x="92" y="92"/>
                  </a:cxn>
                  <a:cxn ang="0">
                    <a:pos x="0" y="312"/>
                  </a:cxn>
                  <a:cxn ang="0">
                    <a:pos x="84" y="312"/>
                  </a:cxn>
                  <a:cxn ang="0">
                    <a:pos x="151" y="151"/>
                  </a:cxn>
                  <a:cxn ang="0">
                    <a:pos x="151" y="151"/>
                  </a:cxn>
                  <a:cxn ang="0">
                    <a:pos x="312" y="84"/>
                  </a:cxn>
                  <a:cxn ang="0">
                    <a:pos x="312" y="84"/>
                  </a:cxn>
                  <a:cxn ang="0">
                    <a:pos x="312" y="0"/>
                  </a:cxn>
                </a:cxnLst>
                <a:rect l="0" t="0" r="r" b="b"/>
                <a:pathLst>
                  <a:path w="312" h="312">
                    <a:moveTo>
                      <a:pt x="312" y="0"/>
                    </a:moveTo>
                    <a:cubicBezTo>
                      <a:pt x="226" y="0"/>
                      <a:pt x="148" y="35"/>
                      <a:pt x="92" y="92"/>
                    </a:cubicBezTo>
                    <a:lnTo>
                      <a:pt x="92" y="92"/>
                    </a:lnTo>
                    <a:cubicBezTo>
                      <a:pt x="35" y="148"/>
                      <a:pt x="0" y="226"/>
                      <a:pt x="0" y="312"/>
                    </a:cubicBezTo>
                    <a:lnTo>
                      <a:pt x="84" y="312"/>
                    </a:lnTo>
                    <a:cubicBezTo>
                      <a:pt x="84" y="249"/>
                      <a:pt x="110" y="192"/>
                      <a:pt x="151" y="151"/>
                    </a:cubicBezTo>
                    <a:lnTo>
                      <a:pt x="151" y="151"/>
                    </a:lnTo>
                    <a:cubicBezTo>
                      <a:pt x="192" y="110"/>
                      <a:pt x="249" y="84"/>
                      <a:pt x="312" y="84"/>
                    </a:cubicBezTo>
                    <a:lnTo>
                      <a:pt x="312" y="84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Freeform 191"/>
              <p:cNvSpPr>
                <a:spLocks/>
              </p:cNvSpPr>
              <p:nvPr/>
            </p:nvSpPr>
            <p:spPr bwMode="auto">
              <a:xfrm>
                <a:off x="4085" y="2357"/>
                <a:ext cx="65" cy="66"/>
              </a:xfrm>
              <a:custGeom>
                <a:avLst/>
                <a:gdLst/>
                <a:ahLst/>
                <a:cxnLst>
                  <a:cxn ang="0">
                    <a:pos x="285" y="0"/>
                  </a:cxn>
                  <a:cxn ang="0">
                    <a:pos x="84" y="84"/>
                  </a:cxn>
                  <a:cxn ang="0">
                    <a:pos x="84" y="84"/>
                  </a:cxn>
                  <a:cxn ang="0">
                    <a:pos x="0" y="285"/>
                  </a:cxn>
                  <a:cxn ang="0">
                    <a:pos x="77" y="285"/>
                  </a:cxn>
                  <a:cxn ang="0">
                    <a:pos x="138" y="138"/>
                  </a:cxn>
                  <a:cxn ang="0">
                    <a:pos x="138" y="138"/>
                  </a:cxn>
                  <a:cxn ang="0">
                    <a:pos x="285" y="77"/>
                  </a:cxn>
                  <a:cxn ang="0">
                    <a:pos x="285" y="77"/>
                  </a:cxn>
                  <a:cxn ang="0">
                    <a:pos x="285" y="0"/>
                  </a:cxn>
                </a:cxnLst>
                <a:rect l="0" t="0" r="r" b="b"/>
                <a:pathLst>
                  <a:path w="285" h="285">
                    <a:moveTo>
                      <a:pt x="285" y="0"/>
                    </a:moveTo>
                    <a:cubicBezTo>
                      <a:pt x="207" y="0"/>
                      <a:pt x="135" y="32"/>
                      <a:pt x="84" y="84"/>
                    </a:cubicBezTo>
                    <a:lnTo>
                      <a:pt x="84" y="84"/>
                    </a:lnTo>
                    <a:cubicBezTo>
                      <a:pt x="32" y="135"/>
                      <a:pt x="0" y="207"/>
                      <a:pt x="0" y="285"/>
                    </a:cubicBezTo>
                    <a:lnTo>
                      <a:pt x="77" y="285"/>
                    </a:lnTo>
                    <a:cubicBezTo>
                      <a:pt x="77" y="228"/>
                      <a:pt x="100" y="176"/>
                      <a:pt x="138" y="138"/>
                    </a:cubicBezTo>
                    <a:lnTo>
                      <a:pt x="138" y="138"/>
                    </a:lnTo>
                    <a:cubicBezTo>
                      <a:pt x="176" y="100"/>
                      <a:pt x="228" y="77"/>
                      <a:pt x="285" y="77"/>
                    </a:cubicBezTo>
                    <a:lnTo>
                      <a:pt x="285" y="77"/>
                    </a:lnTo>
                    <a:lnTo>
                      <a:pt x="285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Freeform 192"/>
              <p:cNvSpPr>
                <a:spLocks/>
              </p:cNvSpPr>
              <p:nvPr/>
            </p:nvSpPr>
            <p:spPr bwMode="auto">
              <a:xfrm>
                <a:off x="4091" y="2363"/>
                <a:ext cx="59" cy="60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76" y="75"/>
                  </a:cxn>
                  <a:cxn ang="0">
                    <a:pos x="76" y="76"/>
                  </a:cxn>
                  <a:cxn ang="0">
                    <a:pos x="0" y="258"/>
                  </a:cxn>
                  <a:cxn ang="0">
                    <a:pos x="70" y="258"/>
                  </a:cxn>
                  <a:cxn ang="0">
                    <a:pos x="125" y="125"/>
                  </a:cxn>
                  <a:cxn ang="0">
                    <a:pos x="125" y="125"/>
                  </a:cxn>
                  <a:cxn ang="0">
                    <a:pos x="258" y="69"/>
                  </a:cxn>
                  <a:cxn ang="0">
                    <a:pos x="258" y="69"/>
                  </a:cxn>
                  <a:cxn ang="0">
                    <a:pos x="258" y="0"/>
                  </a:cxn>
                </a:cxnLst>
                <a:rect l="0" t="0" r="r" b="b"/>
                <a:pathLst>
                  <a:path w="258" h="258">
                    <a:moveTo>
                      <a:pt x="258" y="0"/>
                    </a:moveTo>
                    <a:cubicBezTo>
                      <a:pt x="187" y="0"/>
                      <a:pt x="122" y="29"/>
                      <a:pt x="76" y="75"/>
                    </a:cubicBezTo>
                    <a:lnTo>
                      <a:pt x="76" y="76"/>
                    </a:lnTo>
                    <a:cubicBezTo>
                      <a:pt x="29" y="122"/>
                      <a:pt x="0" y="187"/>
                      <a:pt x="0" y="258"/>
                    </a:cubicBezTo>
                    <a:lnTo>
                      <a:pt x="70" y="258"/>
                    </a:lnTo>
                    <a:cubicBezTo>
                      <a:pt x="70" y="206"/>
                      <a:pt x="91" y="159"/>
                      <a:pt x="125" y="125"/>
                    </a:cubicBezTo>
                    <a:lnTo>
                      <a:pt x="125" y="125"/>
                    </a:lnTo>
                    <a:cubicBezTo>
                      <a:pt x="159" y="91"/>
                      <a:pt x="206" y="69"/>
                      <a:pt x="258" y="69"/>
                    </a:cubicBezTo>
                    <a:lnTo>
                      <a:pt x="258" y="69"/>
                    </a:lnTo>
                    <a:lnTo>
                      <a:pt x="25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Freeform 193"/>
              <p:cNvSpPr>
                <a:spLocks/>
              </p:cNvSpPr>
              <p:nvPr/>
            </p:nvSpPr>
            <p:spPr bwMode="auto">
              <a:xfrm>
                <a:off x="4097" y="2369"/>
                <a:ext cx="53" cy="54"/>
              </a:xfrm>
              <a:custGeom>
                <a:avLst/>
                <a:gdLst/>
                <a:ahLst/>
                <a:cxnLst>
                  <a:cxn ang="0">
                    <a:pos x="231" y="0"/>
                  </a:cxn>
                  <a:cxn ang="0">
                    <a:pos x="67" y="68"/>
                  </a:cxn>
                  <a:cxn ang="0">
                    <a:pos x="67" y="68"/>
                  </a:cxn>
                  <a:cxn ang="0">
                    <a:pos x="0" y="232"/>
                  </a:cxn>
                  <a:cxn ang="0">
                    <a:pos x="62" y="232"/>
                  </a:cxn>
                  <a:cxn ang="0">
                    <a:pos x="112" y="112"/>
                  </a:cxn>
                  <a:cxn ang="0">
                    <a:pos x="112" y="113"/>
                  </a:cxn>
                  <a:cxn ang="0">
                    <a:pos x="231" y="63"/>
                  </a:cxn>
                  <a:cxn ang="0">
                    <a:pos x="231" y="63"/>
                  </a:cxn>
                  <a:cxn ang="0">
                    <a:pos x="231" y="0"/>
                  </a:cxn>
                </a:cxnLst>
                <a:rect l="0" t="0" r="r" b="b"/>
                <a:pathLst>
                  <a:path w="231" h="232">
                    <a:moveTo>
                      <a:pt x="231" y="0"/>
                    </a:moveTo>
                    <a:cubicBezTo>
                      <a:pt x="167" y="0"/>
                      <a:pt x="109" y="26"/>
                      <a:pt x="67" y="68"/>
                    </a:cubicBezTo>
                    <a:lnTo>
                      <a:pt x="67" y="68"/>
                    </a:lnTo>
                    <a:cubicBezTo>
                      <a:pt x="26" y="110"/>
                      <a:pt x="0" y="168"/>
                      <a:pt x="0" y="232"/>
                    </a:cubicBezTo>
                    <a:lnTo>
                      <a:pt x="62" y="232"/>
                    </a:lnTo>
                    <a:cubicBezTo>
                      <a:pt x="62" y="185"/>
                      <a:pt x="81" y="143"/>
                      <a:pt x="112" y="112"/>
                    </a:cubicBezTo>
                    <a:lnTo>
                      <a:pt x="112" y="113"/>
                    </a:lnTo>
                    <a:cubicBezTo>
                      <a:pt x="142" y="82"/>
                      <a:pt x="185" y="63"/>
                      <a:pt x="231" y="63"/>
                    </a:cubicBezTo>
                    <a:lnTo>
                      <a:pt x="231" y="63"/>
                    </a:lnTo>
                    <a:lnTo>
                      <a:pt x="23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Freeform 194"/>
              <p:cNvSpPr>
                <a:spLocks/>
              </p:cNvSpPr>
              <p:nvPr/>
            </p:nvSpPr>
            <p:spPr bwMode="auto">
              <a:xfrm>
                <a:off x="4103" y="2375"/>
                <a:ext cx="47" cy="48"/>
              </a:xfrm>
              <a:custGeom>
                <a:avLst/>
                <a:gdLst/>
                <a:ahLst/>
                <a:cxnLst>
                  <a:cxn ang="0">
                    <a:pos x="205" y="0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0" y="205"/>
                  </a:cxn>
                  <a:cxn ang="0">
                    <a:pos x="56" y="205"/>
                  </a:cxn>
                  <a:cxn ang="0">
                    <a:pos x="99" y="99"/>
                  </a:cxn>
                  <a:cxn ang="0">
                    <a:pos x="100" y="99"/>
                  </a:cxn>
                  <a:cxn ang="0">
                    <a:pos x="205" y="56"/>
                  </a:cxn>
                  <a:cxn ang="0">
                    <a:pos x="205" y="56"/>
                  </a:cxn>
                  <a:cxn ang="0">
                    <a:pos x="205" y="0"/>
                  </a:cxn>
                </a:cxnLst>
                <a:rect l="0" t="0" r="r" b="b"/>
                <a:pathLst>
                  <a:path w="205" h="205">
                    <a:moveTo>
                      <a:pt x="205" y="0"/>
                    </a:moveTo>
                    <a:cubicBezTo>
                      <a:pt x="149" y="0"/>
                      <a:pt x="98" y="23"/>
                      <a:pt x="60" y="60"/>
                    </a:cubicBezTo>
                    <a:lnTo>
                      <a:pt x="60" y="60"/>
                    </a:lnTo>
                    <a:cubicBezTo>
                      <a:pt x="23" y="97"/>
                      <a:pt x="0" y="149"/>
                      <a:pt x="0" y="205"/>
                    </a:cubicBezTo>
                    <a:lnTo>
                      <a:pt x="56" y="205"/>
                    </a:lnTo>
                    <a:cubicBezTo>
                      <a:pt x="56" y="164"/>
                      <a:pt x="72" y="126"/>
                      <a:pt x="99" y="99"/>
                    </a:cubicBezTo>
                    <a:lnTo>
                      <a:pt x="100" y="99"/>
                    </a:lnTo>
                    <a:cubicBezTo>
                      <a:pt x="127" y="72"/>
                      <a:pt x="164" y="56"/>
                      <a:pt x="205" y="56"/>
                    </a:cubicBezTo>
                    <a:lnTo>
                      <a:pt x="205" y="56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Freeform 195"/>
              <p:cNvSpPr>
                <a:spLocks/>
              </p:cNvSpPr>
              <p:nvPr/>
            </p:nvSpPr>
            <p:spPr bwMode="auto">
              <a:xfrm>
                <a:off x="4109" y="2381"/>
                <a:ext cx="41" cy="42"/>
              </a:xfrm>
              <a:custGeom>
                <a:avLst/>
                <a:gdLst/>
                <a:ahLst/>
                <a:cxnLst>
                  <a:cxn ang="0">
                    <a:pos x="178" y="0"/>
                  </a:cxn>
                  <a:cxn ang="0">
                    <a:pos x="52" y="52"/>
                  </a:cxn>
                  <a:cxn ang="0">
                    <a:pos x="52" y="52"/>
                  </a:cxn>
                  <a:cxn ang="0">
                    <a:pos x="0" y="178"/>
                  </a:cxn>
                  <a:cxn ang="0">
                    <a:pos x="48" y="178"/>
                  </a:cxn>
                  <a:cxn ang="0">
                    <a:pos x="86" y="86"/>
                  </a:cxn>
                  <a:cxn ang="0">
                    <a:pos x="86" y="86"/>
                  </a:cxn>
                  <a:cxn ang="0">
                    <a:pos x="178" y="48"/>
                  </a:cxn>
                  <a:cxn ang="0">
                    <a:pos x="178" y="48"/>
                  </a:cxn>
                  <a:cxn ang="0">
                    <a:pos x="178" y="0"/>
                  </a:cxn>
                </a:cxnLst>
                <a:rect l="0" t="0" r="r" b="b"/>
                <a:pathLst>
                  <a:path w="178" h="178">
                    <a:moveTo>
                      <a:pt x="178" y="0"/>
                    </a:moveTo>
                    <a:cubicBezTo>
                      <a:pt x="129" y="0"/>
                      <a:pt x="85" y="20"/>
                      <a:pt x="52" y="52"/>
                    </a:cubicBezTo>
                    <a:lnTo>
                      <a:pt x="52" y="52"/>
                    </a:lnTo>
                    <a:cubicBezTo>
                      <a:pt x="20" y="85"/>
                      <a:pt x="0" y="129"/>
                      <a:pt x="0" y="178"/>
                    </a:cubicBezTo>
                    <a:lnTo>
                      <a:pt x="48" y="178"/>
                    </a:lnTo>
                    <a:cubicBezTo>
                      <a:pt x="48" y="142"/>
                      <a:pt x="63" y="110"/>
                      <a:pt x="86" y="86"/>
                    </a:cubicBezTo>
                    <a:lnTo>
                      <a:pt x="86" y="86"/>
                    </a:lnTo>
                    <a:cubicBezTo>
                      <a:pt x="110" y="63"/>
                      <a:pt x="142" y="48"/>
                      <a:pt x="178" y="48"/>
                    </a:cubicBezTo>
                    <a:lnTo>
                      <a:pt x="178" y="48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Freeform 196"/>
              <p:cNvSpPr>
                <a:spLocks/>
              </p:cNvSpPr>
              <p:nvPr/>
            </p:nvSpPr>
            <p:spPr bwMode="auto">
              <a:xfrm>
                <a:off x="4116" y="2388"/>
                <a:ext cx="34" cy="35"/>
              </a:xfrm>
              <a:custGeom>
                <a:avLst/>
                <a:gdLst/>
                <a:ahLst/>
                <a:cxnLst>
                  <a:cxn ang="0">
                    <a:pos x="151" y="0"/>
                  </a:cxn>
                  <a:cxn ang="0">
                    <a:pos x="44" y="44"/>
                  </a:cxn>
                  <a:cxn ang="0">
                    <a:pos x="44" y="44"/>
                  </a:cxn>
                  <a:cxn ang="0">
                    <a:pos x="0" y="151"/>
                  </a:cxn>
                  <a:cxn ang="0">
                    <a:pos x="41" y="151"/>
                  </a:cxn>
                  <a:cxn ang="0">
                    <a:pos x="73" y="73"/>
                  </a:cxn>
                  <a:cxn ang="0">
                    <a:pos x="73" y="73"/>
                  </a:cxn>
                  <a:cxn ang="0">
                    <a:pos x="151" y="41"/>
                  </a:cxn>
                  <a:cxn ang="0">
                    <a:pos x="151" y="41"/>
                  </a:cxn>
                  <a:cxn ang="0">
                    <a:pos x="151" y="0"/>
                  </a:cxn>
                </a:cxnLst>
                <a:rect l="0" t="0" r="r" b="b"/>
                <a:pathLst>
                  <a:path w="151" h="151">
                    <a:moveTo>
                      <a:pt x="151" y="0"/>
                    </a:moveTo>
                    <a:cubicBezTo>
                      <a:pt x="110" y="0"/>
                      <a:pt x="72" y="17"/>
                      <a:pt x="44" y="44"/>
                    </a:cubicBezTo>
                    <a:lnTo>
                      <a:pt x="44" y="44"/>
                    </a:lnTo>
                    <a:cubicBezTo>
                      <a:pt x="17" y="72"/>
                      <a:pt x="0" y="109"/>
                      <a:pt x="0" y="151"/>
                    </a:cubicBezTo>
                    <a:lnTo>
                      <a:pt x="41" y="151"/>
                    </a:lnTo>
                    <a:cubicBezTo>
                      <a:pt x="41" y="121"/>
                      <a:pt x="53" y="93"/>
                      <a:pt x="73" y="73"/>
                    </a:cubicBezTo>
                    <a:lnTo>
                      <a:pt x="73" y="73"/>
                    </a:lnTo>
                    <a:cubicBezTo>
                      <a:pt x="93" y="53"/>
                      <a:pt x="121" y="41"/>
                      <a:pt x="151" y="41"/>
                    </a:cubicBezTo>
                    <a:lnTo>
                      <a:pt x="151" y="41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Freeform 197"/>
              <p:cNvSpPr>
                <a:spLocks/>
              </p:cNvSpPr>
              <p:nvPr/>
            </p:nvSpPr>
            <p:spPr bwMode="auto">
              <a:xfrm>
                <a:off x="4122" y="2394"/>
                <a:ext cx="28" cy="29"/>
              </a:xfrm>
              <a:custGeom>
                <a:avLst/>
                <a:gdLst/>
                <a:ahLst/>
                <a:cxnLst>
                  <a:cxn ang="0">
                    <a:pos x="124" y="0"/>
                  </a:cxn>
                  <a:cxn ang="0">
                    <a:pos x="36" y="36"/>
                  </a:cxn>
                  <a:cxn ang="0">
                    <a:pos x="36" y="36"/>
                  </a:cxn>
                  <a:cxn ang="0">
                    <a:pos x="0" y="124"/>
                  </a:cxn>
                  <a:cxn ang="0">
                    <a:pos x="33" y="124"/>
                  </a:cxn>
                  <a:cxn ang="0">
                    <a:pos x="60" y="60"/>
                  </a:cxn>
                  <a:cxn ang="0">
                    <a:pos x="60" y="60"/>
                  </a:cxn>
                  <a:cxn ang="0">
                    <a:pos x="124" y="33"/>
                  </a:cxn>
                  <a:cxn ang="0">
                    <a:pos x="124" y="33"/>
                  </a:cxn>
                  <a:cxn ang="0">
                    <a:pos x="124" y="0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90" y="0"/>
                      <a:pt x="59" y="13"/>
                      <a:pt x="36" y="36"/>
                    </a:cubicBezTo>
                    <a:lnTo>
                      <a:pt x="36" y="36"/>
                    </a:lnTo>
                    <a:cubicBezTo>
                      <a:pt x="14" y="59"/>
                      <a:pt x="0" y="90"/>
                      <a:pt x="0" y="124"/>
                    </a:cubicBezTo>
                    <a:lnTo>
                      <a:pt x="33" y="124"/>
                    </a:lnTo>
                    <a:cubicBezTo>
                      <a:pt x="33" y="99"/>
                      <a:pt x="44" y="76"/>
                      <a:pt x="60" y="60"/>
                    </a:cubicBezTo>
                    <a:lnTo>
                      <a:pt x="60" y="60"/>
                    </a:lnTo>
                    <a:cubicBezTo>
                      <a:pt x="77" y="43"/>
                      <a:pt x="99" y="33"/>
                      <a:pt x="124" y="33"/>
                    </a:cubicBezTo>
                    <a:lnTo>
                      <a:pt x="124" y="33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Freeform 198"/>
              <p:cNvSpPr>
                <a:spLocks/>
              </p:cNvSpPr>
              <p:nvPr/>
            </p:nvSpPr>
            <p:spPr bwMode="auto">
              <a:xfrm>
                <a:off x="4128" y="2400"/>
                <a:ext cx="22" cy="23"/>
              </a:xfrm>
              <a:custGeom>
                <a:avLst/>
                <a:gdLst/>
                <a:ahLst/>
                <a:cxnLst>
                  <a:cxn ang="0">
                    <a:pos x="98" y="0"/>
                  </a:cxn>
                  <a:cxn ang="0">
                    <a:pos x="29" y="29"/>
                  </a:cxn>
                  <a:cxn ang="0">
                    <a:pos x="29" y="29"/>
                  </a:cxn>
                  <a:cxn ang="0">
                    <a:pos x="0" y="98"/>
                  </a:cxn>
                  <a:cxn ang="0">
                    <a:pos x="13" y="98"/>
                  </a:cxn>
                  <a:cxn ang="0">
                    <a:pos x="27" y="98"/>
                  </a:cxn>
                  <a:cxn ang="0">
                    <a:pos x="98" y="98"/>
                  </a:cxn>
                  <a:cxn ang="0">
                    <a:pos x="98" y="70"/>
                  </a:cxn>
                  <a:cxn ang="0">
                    <a:pos x="98" y="63"/>
                  </a:cxn>
                  <a:cxn ang="0">
                    <a:pos x="98" y="26"/>
                  </a:cxn>
                  <a:cxn ang="0">
                    <a:pos x="98" y="26"/>
                  </a:cxn>
                  <a:cxn ang="0">
                    <a:pos x="98" y="23"/>
                  </a:cxn>
                  <a:cxn ang="0">
                    <a:pos x="98" y="0"/>
                  </a:cxn>
                </a:cxnLst>
                <a:rect l="0" t="0" r="r" b="b"/>
                <a:pathLst>
                  <a:path w="98" h="98">
                    <a:moveTo>
                      <a:pt x="98" y="0"/>
                    </a:moveTo>
                    <a:cubicBezTo>
                      <a:pt x="71" y="0"/>
                      <a:pt x="47" y="11"/>
                      <a:pt x="29" y="29"/>
                    </a:cubicBezTo>
                    <a:lnTo>
                      <a:pt x="29" y="29"/>
                    </a:lnTo>
                    <a:cubicBezTo>
                      <a:pt x="11" y="47"/>
                      <a:pt x="0" y="71"/>
                      <a:pt x="0" y="98"/>
                    </a:cubicBezTo>
                    <a:lnTo>
                      <a:pt x="13" y="98"/>
                    </a:lnTo>
                    <a:lnTo>
                      <a:pt x="27" y="98"/>
                    </a:lnTo>
                    <a:lnTo>
                      <a:pt x="98" y="98"/>
                    </a:lnTo>
                    <a:lnTo>
                      <a:pt x="98" y="70"/>
                    </a:lnTo>
                    <a:lnTo>
                      <a:pt x="98" y="63"/>
                    </a:lnTo>
                    <a:lnTo>
                      <a:pt x="98" y="26"/>
                    </a:lnTo>
                    <a:lnTo>
                      <a:pt x="98" y="26"/>
                    </a:lnTo>
                    <a:lnTo>
                      <a:pt x="98" y="23"/>
                    </a:lnTo>
                    <a:lnTo>
                      <a:pt x="98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Freeform 199"/>
              <p:cNvSpPr>
                <a:spLocks/>
              </p:cNvSpPr>
              <p:nvPr/>
            </p:nvSpPr>
            <p:spPr bwMode="auto">
              <a:xfrm>
                <a:off x="4134" y="2406"/>
                <a:ext cx="16" cy="17"/>
              </a:xfrm>
              <a:custGeom>
                <a:avLst/>
                <a:gdLst/>
                <a:ahLst/>
                <a:cxnLst>
                  <a:cxn ang="0">
                    <a:pos x="71" y="0"/>
                  </a:cxn>
                  <a:cxn ang="0">
                    <a:pos x="21" y="21"/>
                  </a:cxn>
                  <a:cxn ang="0">
                    <a:pos x="21" y="21"/>
                  </a:cxn>
                  <a:cxn ang="0">
                    <a:pos x="0" y="71"/>
                  </a:cxn>
                  <a:cxn ang="0">
                    <a:pos x="10" y="71"/>
                  </a:cxn>
                  <a:cxn ang="0">
                    <a:pos x="19" y="71"/>
                  </a:cxn>
                  <a:cxn ang="0">
                    <a:pos x="71" y="71"/>
                  </a:cxn>
                  <a:cxn ang="0">
                    <a:pos x="71" y="51"/>
                  </a:cxn>
                  <a:cxn ang="0">
                    <a:pos x="71" y="45"/>
                  </a:cxn>
                  <a:cxn ang="0">
                    <a:pos x="71" y="19"/>
                  </a:cxn>
                  <a:cxn ang="0">
                    <a:pos x="71" y="19"/>
                  </a:cxn>
                  <a:cxn ang="0">
                    <a:pos x="71" y="16"/>
                  </a:cxn>
                  <a:cxn ang="0">
                    <a:pos x="71" y="0"/>
                  </a:cxn>
                </a:cxnLst>
                <a:rect l="0" t="0" r="r" b="b"/>
                <a:pathLst>
                  <a:path w="71" h="71">
                    <a:moveTo>
                      <a:pt x="71" y="0"/>
                    </a:moveTo>
                    <a:cubicBezTo>
                      <a:pt x="52" y="0"/>
                      <a:pt x="34" y="8"/>
                      <a:pt x="21" y="21"/>
                    </a:cubicBezTo>
                    <a:lnTo>
                      <a:pt x="21" y="21"/>
                    </a:lnTo>
                    <a:cubicBezTo>
                      <a:pt x="8" y="34"/>
                      <a:pt x="0" y="51"/>
                      <a:pt x="0" y="71"/>
                    </a:cubicBezTo>
                    <a:lnTo>
                      <a:pt x="10" y="71"/>
                    </a:lnTo>
                    <a:lnTo>
                      <a:pt x="19" y="71"/>
                    </a:lnTo>
                    <a:lnTo>
                      <a:pt x="71" y="71"/>
                    </a:lnTo>
                    <a:lnTo>
                      <a:pt x="71" y="51"/>
                    </a:lnTo>
                    <a:lnTo>
                      <a:pt x="71" y="45"/>
                    </a:lnTo>
                    <a:lnTo>
                      <a:pt x="71" y="19"/>
                    </a:lnTo>
                    <a:lnTo>
                      <a:pt x="71" y="19"/>
                    </a:lnTo>
                    <a:lnTo>
                      <a:pt x="71" y="16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D9E8EB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Freeform 200"/>
              <p:cNvSpPr>
                <a:spLocks/>
              </p:cNvSpPr>
              <p:nvPr/>
            </p:nvSpPr>
            <p:spPr bwMode="auto">
              <a:xfrm>
                <a:off x="4140" y="2412"/>
                <a:ext cx="10" cy="11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13" y="14"/>
                  </a:cxn>
                  <a:cxn ang="0">
                    <a:pos x="13" y="14"/>
                  </a:cxn>
                  <a:cxn ang="0">
                    <a:pos x="0" y="45"/>
                  </a:cxn>
                  <a:cxn ang="0">
                    <a:pos x="44" y="45"/>
                  </a:cxn>
                  <a:cxn ang="0">
                    <a:pos x="44" y="32"/>
                  </a:cxn>
                  <a:cxn ang="0">
                    <a:pos x="44" y="29"/>
                  </a:cxn>
                  <a:cxn ang="0">
                    <a:pos x="44" y="13"/>
                  </a:cxn>
                  <a:cxn ang="0">
                    <a:pos x="44" y="13"/>
                  </a:cxn>
                  <a:cxn ang="0">
                    <a:pos x="44" y="11"/>
                  </a:cxn>
                  <a:cxn ang="0">
                    <a:pos x="44" y="0"/>
                  </a:cxn>
                </a:cxnLst>
                <a:rect l="0" t="0" r="r" b="b"/>
                <a:pathLst>
                  <a:path w="44" h="45">
                    <a:moveTo>
                      <a:pt x="44" y="0"/>
                    </a:moveTo>
                    <a:cubicBezTo>
                      <a:pt x="32" y="0"/>
                      <a:pt x="21" y="5"/>
                      <a:pt x="13" y="14"/>
                    </a:cubicBezTo>
                    <a:lnTo>
                      <a:pt x="13" y="14"/>
                    </a:lnTo>
                    <a:cubicBezTo>
                      <a:pt x="5" y="22"/>
                      <a:pt x="0" y="33"/>
                      <a:pt x="0" y="45"/>
                    </a:cubicBezTo>
                    <a:lnTo>
                      <a:pt x="44" y="45"/>
                    </a:lnTo>
                    <a:lnTo>
                      <a:pt x="44" y="32"/>
                    </a:lnTo>
                    <a:lnTo>
                      <a:pt x="44" y="29"/>
                    </a:lnTo>
                    <a:lnTo>
                      <a:pt x="44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9BBCC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Freeform 201"/>
              <p:cNvSpPr>
                <a:spLocks/>
              </p:cNvSpPr>
              <p:nvPr/>
            </p:nvSpPr>
            <p:spPr bwMode="auto">
              <a:xfrm>
                <a:off x="4146" y="2418"/>
                <a:ext cx="4" cy="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18" y="13"/>
                  </a:cxn>
                  <a:cxn ang="0">
                    <a:pos x="18" y="12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8" y="4"/>
                  </a:cxn>
                  <a:cxn ang="0">
                    <a:pos x="18" y="0"/>
                  </a:cxn>
                </a:cxnLst>
                <a:rect l="0" t="0" r="r" b="b"/>
                <a:pathLst>
                  <a:path w="18" h="18">
                    <a:moveTo>
                      <a:pt x="18" y="0"/>
                    </a:moveTo>
                    <a:cubicBezTo>
                      <a:pt x="13" y="0"/>
                      <a:pt x="9" y="2"/>
                      <a:pt x="6" y="5"/>
                    </a:cubicBezTo>
                    <a:lnTo>
                      <a:pt x="6" y="5"/>
                    </a:lnTo>
                    <a:cubicBezTo>
                      <a:pt x="2" y="9"/>
                      <a:pt x="0" y="13"/>
                      <a:pt x="0" y="18"/>
                    </a:cubicBezTo>
                    <a:lnTo>
                      <a:pt x="18" y="18"/>
                    </a:lnTo>
                    <a:lnTo>
                      <a:pt x="18" y="13"/>
                    </a:lnTo>
                    <a:lnTo>
                      <a:pt x="18" y="12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6F9AA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Freeform 202"/>
              <p:cNvSpPr>
                <a:spLocks/>
              </p:cNvSpPr>
              <p:nvPr/>
            </p:nvSpPr>
            <p:spPr bwMode="auto">
              <a:xfrm>
                <a:off x="3995" y="2422"/>
                <a:ext cx="155" cy="3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77" y="0"/>
                  </a:cxn>
                  <a:cxn ang="0">
                    <a:pos x="677" y="74"/>
                  </a:cxn>
                  <a:cxn ang="0">
                    <a:pos x="598" y="148"/>
                  </a:cxn>
                  <a:cxn ang="0">
                    <a:pos x="79" y="148"/>
                  </a:cxn>
                  <a:cxn ang="0">
                    <a:pos x="0" y="74"/>
                  </a:cxn>
                  <a:cxn ang="0">
                    <a:pos x="0" y="0"/>
                  </a:cxn>
                </a:cxnLst>
                <a:rect l="0" t="0" r="r" b="b"/>
                <a:pathLst>
                  <a:path w="677" h="148">
                    <a:moveTo>
                      <a:pt x="0" y="0"/>
                    </a:moveTo>
                    <a:lnTo>
                      <a:pt x="677" y="0"/>
                    </a:lnTo>
                    <a:lnTo>
                      <a:pt x="677" y="74"/>
                    </a:lnTo>
                    <a:cubicBezTo>
                      <a:pt x="677" y="115"/>
                      <a:pt x="642" y="148"/>
                      <a:pt x="598" y="148"/>
                    </a:cubicBezTo>
                    <a:lnTo>
                      <a:pt x="79" y="148"/>
                    </a:lnTo>
                    <a:cubicBezTo>
                      <a:pt x="36" y="148"/>
                      <a:pt x="0" y="115"/>
                      <a:pt x="0" y="7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73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3627" y="2422"/>
                <a:ext cx="368" cy="17"/>
              </a:xfrm>
              <a:prstGeom prst="rect">
                <a:avLst/>
              </a:prstGeom>
              <a:solidFill>
                <a:srgbClr val="EF753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4011" y="2422"/>
                <a:ext cx="123" cy="14"/>
              </a:xfrm>
              <a:prstGeom prst="rect">
                <a:avLst/>
              </a:prstGeom>
              <a:solidFill>
                <a:srgbClr val="79A7B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4011" y="2422"/>
              <a:ext cx="123" cy="7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233" name="Group 209"/>
          <p:cNvGrpSpPr>
            <a:grpSpLocks noChangeAspect="1"/>
          </p:cNvGrpSpPr>
          <p:nvPr/>
        </p:nvGrpSpPr>
        <p:grpSpPr bwMode="auto">
          <a:xfrm>
            <a:off x="253198" y="3969531"/>
            <a:ext cx="942975" cy="600075"/>
            <a:chOff x="97" y="2164"/>
            <a:chExt cx="792" cy="504"/>
          </a:xfrm>
        </p:grpSpPr>
        <p:sp>
          <p:nvSpPr>
            <p:cNvPr id="1232" name="AutoShape 208"/>
            <p:cNvSpPr>
              <a:spLocks noChangeAspect="1" noChangeArrowheads="1" noTextEdit="1"/>
            </p:cNvSpPr>
            <p:nvPr/>
          </p:nvSpPr>
          <p:spPr bwMode="auto">
            <a:xfrm>
              <a:off x="97" y="2164"/>
              <a:ext cx="7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Freeform 210"/>
            <p:cNvSpPr>
              <a:spLocks/>
            </p:cNvSpPr>
            <p:nvPr/>
          </p:nvSpPr>
          <p:spPr bwMode="auto">
            <a:xfrm>
              <a:off x="226" y="2268"/>
              <a:ext cx="540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2263" y="0"/>
                </a:cxn>
                <a:cxn ang="0">
                  <a:pos x="2338" y="75"/>
                </a:cxn>
                <a:cxn ang="0">
                  <a:pos x="2338" y="1563"/>
                </a:cxn>
                <a:cxn ang="0">
                  <a:pos x="2263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2338" h="1638">
                  <a:moveTo>
                    <a:pt x="75" y="0"/>
                  </a:moveTo>
                  <a:lnTo>
                    <a:pt x="2263" y="0"/>
                  </a:lnTo>
                  <a:cubicBezTo>
                    <a:pt x="2305" y="0"/>
                    <a:pt x="2338" y="34"/>
                    <a:pt x="2338" y="75"/>
                  </a:cubicBezTo>
                  <a:lnTo>
                    <a:pt x="2338" y="1563"/>
                  </a:lnTo>
                  <a:cubicBezTo>
                    <a:pt x="2338" y="1604"/>
                    <a:pt x="2305" y="1638"/>
                    <a:pt x="2263" y="1638"/>
                  </a:cubicBez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Freeform 211"/>
            <p:cNvSpPr>
              <a:spLocks/>
            </p:cNvSpPr>
            <p:nvPr/>
          </p:nvSpPr>
          <p:spPr bwMode="auto">
            <a:xfrm>
              <a:off x="226" y="2268"/>
              <a:ext cx="462" cy="382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1999" y="0"/>
                </a:cxn>
                <a:cxn ang="0">
                  <a:pos x="361" y="1638"/>
                </a:cxn>
                <a:cxn ang="0">
                  <a:pos x="75" y="1638"/>
                </a:cxn>
                <a:cxn ang="0">
                  <a:pos x="0" y="1563"/>
                </a:cxn>
                <a:cxn ang="0">
                  <a:pos x="0" y="75"/>
                </a:cxn>
                <a:cxn ang="0">
                  <a:pos x="75" y="0"/>
                </a:cxn>
              </a:cxnLst>
              <a:rect l="0" t="0" r="r" b="b"/>
              <a:pathLst>
                <a:path w="1999" h="1638">
                  <a:moveTo>
                    <a:pt x="75" y="0"/>
                  </a:moveTo>
                  <a:lnTo>
                    <a:pt x="1999" y="0"/>
                  </a:lnTo>
                  <a:lnTo>
                    <a:pt x="361" y="1638"/>
                  </a:lnTo>
                  <a:lnTo>
                    <a:pt x="75" y="1638"/>
                  </a:lnTo>
                  <a:cubicBezTo>
                    <a:pt x="34" y="1638"/>
                    <a:pt x="0" y="1604"/>
                    <a:pt x="0" y="1563"/>
                  </a:cubicBezTo>
                  <a:lnTo>
                    <a:pt x="0" y="75"/>
                  </a:lnTo>
                  <a:cubicBezTo>
                    <a:pt x="0" y="34"/>
                    <a:pt x="34" y="0"/>
                    <a:pt x="75" y="0"/>
                  </a:cubicBezTo>
                  <a:close/>
                </a:path>
              </a:pathLst>
            </a:custGeom>
            <a:solidFill>
              <a:srgbClr val="051F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252" y="2296"/>
              <a:ext cx="489" cy="329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Freeform 213"/>
            <p:cNvSpPr>
              <a:spLocks/>
            </p:cNvSpPr>
            <p:nvPr/>
          </p:nvSpPr>
          <p:spPr bwMode="auto">
            <a:xfrm>
              <a:off x="130" y="2657"/>
              <a:ext cx="735" cy="15"/>
            </a:xfrm>
            <a:custGeom>
              <a:avLst/>
              <a:gdLst/>
              <a:ahLst/>
              <a:cxnLst>
                <a:cxn ang="0">
                  <a:pos x="1592" y="65"/>
                </a:cxn>
                <a:cxn ang="0">
                  <a:pos x="121" y="65"/>
                </a:cxn>
                <a:cxn ang="0">
                  <a:pos x="0" y="2"/>
                </a:cxn>
                <a:cxn ang="0">
                  <a:pos x="1592" y="0"/>
                </a:cxn>
                <a:cxn ang="0">
                  <a:pos x="3183" y="2"/>
                </a:cxn>
                <a:cxn ang="0">
                  <a:pos x="3063" y="65"/>
                </a:cxn>
                <a:cxn ang="0">
                  <a:pos x="1592" y="65"/>
                </a:cxn>
              </a:cxnLst>
              <a:rect l="0" t="0" r="r" b="b"/>
              <a:pathLst>
                <a:path w="3183" h="65">
                  <a:moveTo>
                    <a:pt x="1592" y="65"/>
                  </a:moveTo>
                  <a:lnTo>
                    <a:pt x="121" y="65"/>
                  </a:lnTo>
                  <a:cubicBezTo>
                    <a:pt x="62" y="65"/>
                    <a:pt x="22" y="23"/>
                    <a:pt x="0" y="2"/>
                  </a:cubicBezTo>
                  <a:lnTo>
                    <a:pt x="1592" y="0"/>
                  </a:lnTo>
                  <a:lnTo>
                    <a:pt x="3183" y="2"/>
                  </a:lnTo>
                  <a:cubicBezTo>
                    <a:pt x="3161" y="23"/>
                    <a:pt x="3121" y="65"/>
                    <a:pt x="3063" y="65"/>
                  </a:cubicBezTo>
                  <a:lnTo>
                    <a:pt x="1592" y="65"/>
                  </a:lnTo>
                  <a:close/>
                </a:path>
              </a:pathLst>
            </a:custGeom>
            <a:solidFill>
              <a:srgbClr val="354A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214"/>
            <p:cNvSpPr>
              <a:spLocks/>
            </p:cNvSpPr>
            <p:nvPr/>
          </p:nvSpPr>
          <p:spPr bwMode="auto">
            <a:xfrm>
              <a:off x="125" y="2642"/>
              <a:ext cx="744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219" y="0"/>
                </a:cxn>
                <a:cxn ang="0">
                  <a:pos x="3219" y="35"/>
                </a:cxn>
                <a:cxn ang="0">
                  <a:pos x="3185" y="69"/>
                </a:cxn>
                <a:cxn ang="0">
                  <a:pos x="35" y="69"/>
                </a:cxn>
                <a:cxn ang="0">
                  <a:pos x="0" y="35"/>
                </a:cxn>
                <a:cxn ang="0">
                  <a:pos x="0" y="0"/>
                </a:cxn>
              </a:cxnLst>
              <a:rect l="0" t="0" r="r" b="b"/>
              <a:pathLst>
                <a:path w="3219" h="69">
                  <a:moveTo>
                    <a:pt x="0" y="0"/>
                  </a:moveTo>
                  <a:lnTo>
                    <a:pt x="3219" y="0"/>
                  </a:lnTo>
                  <a:lnTo>
                    <a:pt x="3219" y="35"/>
                  </a:lnTo>
                  <a:cubicBezTo>
                    <a:pt x="3219" y="54"/>
                    <a:pt x="3204" y="69"/>
                    <a:pt x="3185" y="69"/>
                  </a:cubicBezTo>
                  <a:lnTo>
                    <a:pt x="35" y="69"/>
                  </a:lnTo>
                  <a:cubicBezTo>
                    <a:pt x="16" y="69"/>
                    <a:pt x="0" y="54"/>
                    <a:pt x="0" y="3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6E0D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9" name="Freeform 215"/>
            <p:cNvSpPr>
              <a:spLocks/>
            </p:cNvSpPr>
            <p:nvPr/>
          </p:nvSpPr>
          <p:spPr bwMode="auto">
            <a:xfrm>
              <a:off x="446" y="2642"/>
              <a:ext cx="103" cy="8"/>
            </a:xfrm>
            <a:custGeom>
              <a:avLst/>
              <a:gdLst/>
              <a:ahLst/>
              <a:cxnLst>
                <a:cxn ang="0">
                  <a:pos x="446" y="0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35" y="22"/>
                </a:cxn>
                <a:cxn ang="0">
                  <a:pos x="410" y="32"/>
                </a:cxn>
                <a:cxn ang="0">
                  <a:pos x="36" y="32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7" y="15"/>
                </a:cxn>
                <a:cxn ang="0">
                  <a:pos x="17" y="15"/>
                </a:cxn>
                <a:cxn ang="0">
                  <a:pos x="36" y="23"/>
                </a:cxn>
                <a:cxn ang="0">
                  <a:pos x="410" y="23"/>
                </a:cxn>
                <a:cxn ang="0">
                  <a:pos x="429" y="16"/>
                </a:cxn>
                <a:cxn ang="0">
                  <a:pos x="429" y="16"/>
                </a:cxn>
                <a:cxn ang="0">
                  <a:pos x="429" y="15"/>
                </a:cxn>
                <a:cxn ang="0">
                  <a:pos x="437" y="0"/>
                </a:cxn>
                <a:cxn ang="0">
                  <a:pos x="446" y="0"/>
                </a:cxn>
              </a:cxnLst>
              <a:rect l="0" t="0" r="r" b="b"/>
              <a:pathLst>
                <a:path w="446" h="32">
                  <a:moveTo>
                    <a:pt x="446" y="0"/>
                  </a:moveTo>
                  <a:cubicBezTo>
                    <a:pt x="445" y="9"/>
                    <a:pt x="441" y="16"/>
                    <a:pt x="435" y="22"/>
                  </a:cubicBezTo>
                  <a:lnTo>
                    <a:pt x="435" y="22"/>
                  </a:lnTo>
                  <a:lnTo>
                    <a:pt x="435" y="22"/>
                  </a:lnTo>
                  <a:cubicBezTo>
                    <a:pt x="428" y="28"/>
                    <a:pt x="419" y="32"/>
                    <a:pt x="410" y="32"/>
                  </a:cubicBezTo>
                  <a:lnTo>
                    <a:pt x="36" y="32"/>
                  </a:lnTo>
                  <a:cubicBezTo>
                    <a:pt x="26" y="32"/>
                    <a:pt x="17" y="28"/>
                    <a:pt x="11" y="22"/>
                  </a:cubicBezTo>
                  <a:lnTo>
                    <a:pt x="11" y="22"/>
                  </a:lnTo>
                  <a:cubicBezTo>
                    <a:pt x="5" y="16"/>
                    <a:pt x="1" y="9"/>
                    <a:pt x="0" y="0"/>
                  </a:cubicBezTo>
                  <a:lnTo>
                    <a:pt x="9" y="0"/>
                  </a:lnTo>
                  <a:cubicBezTo>
                    <a:pt x="10" y="6"/>
                    <a:pt x="13" y="11"/>
                    <a:pt x="17" y="15"/>
                  </a:cubicBezTo>
                  <a:lnTo>
                    <a:pt x="17" y="15"/>
                  </a:lnTo>
                  <a:cubicBezTo>
                    <a:pt x="22" y="20"/>
                    <a:pt x="29" y="23"/>
                    <a:pt x="36" y="23"/>
                  </a:cubicBezTo>
                  <a:lnTo>
                    <a:pt x="410" y="23"/>
                  </a:lnTo>
                  <a:cubicBezTo>
                    <a:pt x="417" y="23"/>
                    <a:pt x="424" y="20"/>
                    <a:pt x="429" y="16"/>
                  </a:cubicBezTo>
                  <a:lnTo>
                    <a:pt x="429" y="16"/>
                  </a:lnTo>
                  <a:lnTo>
                    <a:pt x="429" y="15"/>
                  </a:lnTo>
                  <a:cubicBezTo>
                    <a:pt x="433" y="11"/>
                    <a:pt x="436" y="6"/>
                    <a:pt x="437" y="0"/>
                  </a:cubicBezTo>
                  <a:lnTo>
                    <a:pt x="446" y="0"/>
                  </a:lnTo>
                  <a:close/>
                </a:path>
              </a:pathLst>
            </a:custGeom>
            <a:solidFill>
              <a:srgbClr val="89A0A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Freeform 216"/>
            <p:cNvSpPr>
              <a:spLocks/>
            </p:cNvSpPr>
            <p:nvPr/>
          </p:nvSpPr>
          <p:spPr bwMode="auto">
            <a:xfrm>
              <a:off x="252" y="2296"/>
              <a:ext cx="409" cy="329"/>
            </a:xfrm>
            <a:custGeom>
              <a:avLst/>
              <a:gdLst/>
              <a:ahLst/>
              <a:cxnLst>
                <a:cxn ang="0">
                  <a:pos x="0" y="1415"/>
                </a:cxn>
                <a:cxn ang="0">
                  <a:pos x="357" y="1415"/>
                </a:cxn>
                <a:cxn ang="0">
                  <a:pos x="1772" y="0"/>
                </a:cxn>
                <a:cxn ang="0">
                  <a:pos x="0" y="0"/>
                </a:cxn>
                <a:cxn ang="0">
                  <a:pos x="0" y="1415"/>
                </a:cxn>
              </a:cxnLst>
              <a:rect l="0" t="0" r="r" b="b"/>
              <a:pathLst>
                <a:path w="1772" h="1415">
                  <a:moveTo>
                    <a:pt x="0" y="1415"/>
                  </a:moveTo>
                  <a:lnTo>
                    <a:pt x="357" y="1415"/>
                  </a:lnTo>
                  <a:lnTo>
                    <a:pt x="1772" y="0"/>
                  </a:lnTo>
                  <a:lnTo>
                    <a:pt x="0" y="0"/>
                  </a:lnTo>
                  <a:lnTo>
                    <a:pt x="0" y="1415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1" name="Freeform 217"/>
            <p:cNvSpPr>
              <a:spLocks/>
            </p:cNvSpPr>
            <p:nvPr/>
          </p:nvSpPr>
          <p:spPr bwMode="auto">
            <a:xfrm>
              <a:off x="303" y="2164"/>
              <a:ext cx="387" cy="461"/>
            </a:xfrm>
            <a:custGeom>
              <a:avLst/>
              <a:gdLst/>
              <a:ahLst/>
              <a:cxnLst>
                <a:cxn ang="0">
                  <a:pos x="0" y="1980"/>
                </a:cxn>
                <a:cxn ang="0">
                  <a:pos x="1678" y="1980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980"/>
                </a:cxn>
              </a:cxnLst>
              <a:rect l="0" t="0" r="r" b="b"/>
              <a:pathLst>
                <a:path w="1678" h="1980">
                  <a:moveTo>
                    <a:pt x="0" y="1980"/>
                  </a:moveTo>
                  <a:lnTo>
                    <a:pt x="1678" y="1980"/>
                  </a:ln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98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2" name="Freeform 218"/>
            <p:cNvSpPr>
              <a:spLocks/>
            </p:cNvSpPr>
            <p:nvPr/>
          </p:nvSpPr>
          <p:spPr bwMode="auto">
            <a:xfrm>
              <a:off x="303" y="2164"/>
              <a:ext cx="387" cy="30"/>
            </a:xfrm>
            <a:custGeom>
              <a:avLst/>
              <a:gdLst/>
              <a:ahLst/>
              <a:cxnLst>
                <a:cxn ang="0">
                  <a:pos x="1678" y="128"/>
                </a:cxn>
                <a:cxn ang="0">
                  <a:pos x="1678" y="37"/>
                </a:cxn>
                <a:cxn ang="0">
                  <a:pos x="1641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128"/>
                </a:cxn>
                <a:cxn ang="0">
                  <a:pos x="1678" y="128"/>
                </a:cxn>
              </a:cxnLst>
              <a:rect l="0" t="0" r="r" b="b"/>
              <a:pathLst>
                <a:path w="1678" h="128">
                  <a:moveTo>
                    <a:pt x="1678" y="128"/>
                  </a:moveTo>
                  <a:lnTo>
                    <a:pt x="1678" y="37"/>
                  </a:lnTo>
                  <a:cubicBezTo>
                    <a:pt x="1678" y="17"/>
                    <a:pt x="1662" y="0"/>
                    <a:pt x="1641" y="0"/>
                  </a:cubicBezTo>
                  <a:lnTo>
                    <a:pt x="37" y="0"/>
                  </a:lnTo>
                  <a:cubicBezTo>
                    <a:pt x="17" y="0"/>
                    <a:pt x="0" y="17"/>
                    <a:pt x="0" y="37"/>
                  </a:cubicBezTo>
                  <a:lnTo>
                    <a:pt x="0" y="128"/>
                  </a:lnTo>
                  <a:lnTo>
                    <a:pt x="1678" y="128"/>
                  </a:lnTo>
                  <a:close/>
                </a:path>
              </a:pathLst>
            </a:custGeom>
            <a:solidFill>
              <a:srgbClr val="43505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3" name="Freeform 219"/>
            <p:cNvSpPr>
              <a:spLocks/>
            </p:cNvSpPr>
            <p:nvPr/>
          </p:nvSpPr>
          <p:spPr bwMode="auto">
            <a:xfrm>
              <a:off x="268" y="2295"/>
              <a:ext cx="35" cy="330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0" y="0"/>
                </a:cxn>
                <a:cxn ang="0">
                  <a:pos x="148" y="1416"/>
                </a:cxn>
                <a:cxn ang="0">
                  <a:pos x="148" y="0"/>
                </a:cxn>
              </a:cxnLst>
              <a:rect l="0" t="0" r="r" b="b"/>
              <a:pathLst>
                <a:path w="148" h="1416">
                  <a:moveTo>
                    <a:pt x="148" y="0"/>
                  </a:moveTo>
                  <a:lnTo>
                    <a:pt x="0" y="0"/>
                  </a:lnTo>
                  <a:lnTo>
                    <a:pt x="148" y="141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4" name="Freeform 220"/>
            <p:cNvSpPr>
              <a:spLocks/>
            </p:cNvSpPr>
            <p:nvPr/>
          </p:nvSpPr>
          <p:spPr bwMode="auto">
            <a:xfrm>
              <a:off x="690" y="2295"/>
              <a:ext cx="34" cy="33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9" y="0"/>
                </a:cxn>
                <a:cxn ang="0">
                  <a:pos x="0" y="1416"/>
                </a:cxn>
                <a:cxn ang="0">
                  <a:pos x="0" y="0"/>
                </a:cxn>
              </a:cxnLst>
              <a:rect l="0" t="0" r="r" b="b"/>
              <a:pathLst>
                <a:path w="149" h="1416">
                  <a:moveTo>
                    <a:pt x="0" y="0"/>
                  </a:moveTo>
                  <a:lnTo>
                    <a:pt x="149" y="0"/>
                  </a:lnTo>
                  <a:lnTo>
                    <a:pt x="0" y="1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79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5" name="Oval 221"/>
            <p:cNvSpPr>
              <a:spLocks noChangeArrowheads="1"/>
            </p:cNvSpPr>
            <p:nvPr/>
          </p:nvSpPr>
          <p:spPr bwMode="auto">
            <a:xfrm>
              <a:off x="317" y="2175"/>
              <a:ext cx="8" cy="8"/>
            </a:xfrm>
            <a:prstGeom prst="ellipse">
              <a:avLst/>
            </a:pr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6" name="Oval 222"/>
            <p:cNvSpPr>
              <a:spLocks noChangeArrowheads="1"/>
            </p:cNvSpPr>
            <p:nvPr/>
          </p:nvSpPr>
          <p:spPr bwMode="auto">
            <a:xfrm>
              <a:off x="333" y="2175"/>
              <a:ext cx="8" cy="8"/>
            </a:xfrm>
            <a:prstGeom prst="ellipse">
              <a:avLst/>
            </a:pr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7" name="Oval 223"/>
            <p:cNvSpPr>
              <a:spLocks noChangeArrowheads="1"/>
            </p:cNvSpPr>
            <p:nvPr/>
          </p:nvSpPr>
          <p:spPr bwMode="auto">
            <a:xfrm>
              <a:off x="350" y="2175"/>
              <a:ext cx="8" cy="8"/>
            </a:xfrm>
            <a:prstGeom prst="ellipse">
              <a:avLst/>
            </a:prstGeom>
            <a:solidFill>
              <a:srgbClr val="92AC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8" name="Rectangle 224"/>
            <p:cNvSpPr>
              <a:spLocks noChangeArrowheads="1"/>
            </p:cNvSpPr>
            <p:nvPr/>
          </p:nvSpPr>
          <p:spPr bwMode="auto">
            <a:xfrm>
              <a:off x="375" y="2173"/>
              <a:ext cx="297" cy="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9" name="Rectangle 225"/>
            <p:cNvSpPr>
              <a:spLocks noChangeArrowheads="1"/>
            </p:cNvSpPr>
            <p:nvPr/>
          </p:nvSpPr>
          <p:spPr bwMode="auto">
            <a:xfrm>
              <a:off x="352" y="2566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0" name="Rectangle 226"/>
            <p:cNvSpPr>
              <a:spLocks noChangeArrowheads="1"/>
            </p:cNvSpPr>
            <p:nvPr/>
          </p:nvSpPr>
          <p:spPr bwMode="auto">
            <a:xfrm>
              <a:off x="352" y="2540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1" name="Rectangle 227"/>
            <p:cNvSpPr>
              <a:spLocks noChangeArrowheads="1"/>
            </p:cNvSpPr>
            <p:nvPr/>
          </p:nvSpPr>
          <p:spPr bwMode="auto">
            <a:xfrm>
              <a:off x="352" y="2515"/>
              <a:ext cx="289" cy="3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2" name="Rectangle 228"/>
            <p:cNvSpPr>
              <a:spLocks noChangeArrowheads="1"/>
            </p:cNvSpPr>
            <p:nvPr/>
          </p:nvSpPr>
          <p:spPr bwMode="auto">
            <a:xfrm>
              <a:off x="352" y="2489"/>
              <a:ext cx="289" cy="4"/>
            </a:xfrm>
            <a:prstGeom prst="rect">
              <a:avLst/>
            </a:prstGeom>
            <a:solidFill>
              <a:srgbClr val="AECB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3" name="Rectangle 229"/>
            <p:cNvSpPr>
              <a:spLocks noChangeArrowheads="1"/>
            </p:cNvSpPr>
            <p:nvPr/>
          </p:nvSpPr>
          <p:spPr bwMode="auto">
            <a:xfrm>
              <a:off x="352" y="2250"/>
              <a:ext cx="289" cy="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4" name="Rectangle 230"/>
            <p:cNvSpPr>
              <a:spLocks noChangeArrowheads="1"/>
            </p:cNvSpPr>
            <p:nvPr/>
          </p:nvSpPr>
          <p:spPr bwMode="auto">
            <a:xfrm>
              <a:off x="352" y="2218"/>
              <a:ext cx="289" cy="17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5" name="Freeform 231"/>
            <p:cNvSpPr>
              <a:spLocks/>
            </p:cNvSpPr>
            <p:nvPr/>
          </p:nvSpPr>
          <p:spPr bwMode="auto">
            <a:xfrm>
              <a:off x="564" y="2280"/>
              <a:ext cx="36" cy="66"/>
            </a:xfrm>
            <a:custGeom>
              <a:avLst/>
              <a:gdLst/>
              <a:ahLst/>
              <a:cxnLst>
                <a:cxn ang="0">
                  <a:pos x="52" y="285"/>
                </a:cxn>
                <a:cxn ang="0">
                  <a:pos x="0" y="165"/>
                </a:cxn>
                <a:cxn ang="0">
                  <a:pos x="154" y="0"/>
                </a:cxn>
                <a:cxn ang="0">
                  <a:pos x="154" y="74"/>
                </a:cxn>
                <a:cxn ang="0">
                  <a:pos x="73" y="165"/>
                </a:cxn>
                <a:cxn ang="0">
                  <a:pos x="99" y="228"/>
                </a:cxn>
                <a:cxn ang="0">
                  <a:pos x="52" y="285"/>
                </a:cxn>
              </a:cxnLst>
              <a:rect l="0" t="0" r="r" b="b"/>
              <a:pathLst>
                <a:path w="154" h="285">
                  <a:moveTo>
                    <a:pt x="52" y="285"/>
                  </a:moveTo>
                  <a:cubicBezTo>
                    <a:pt x="20" y="255"/>
                    <a:pt x="0" y="212"/>
                    <a:pt x="0" y="165"/>
                  </a:cubicBezTo>
                  <a:cubicBezTo>
                    <a:pt x="0" y="77"/>
                    <a:pt x="68" y="6"/>
                    <a:pt x="154" y="0"/>
                  </a:cubicBezTo>
                  <a:lnTo>
                    <a:pt x="154" y="74"/>
                  </a:lnTo>
                  <a:cubicBezTo>
                    <a:pt x="109" y="79"/>
                    <a:pt x="73" y="118"/>
                    <a:pt x="73" y="165"/>
                  </a:cubicBezTo>
                  <a:cubicBezTo>
                    <a:pt x="73" y="189"/>
                    <a:pt x="83" y="212"/>
                    <a:pt x="99" y="228"/>
                  </a:cubicBezTo>
                  <a:lnTo>
                    <a:pt x="52" y="285"/>
                  </a:lnTo>
                  <a:close/>
                </a:path>
              </a:pathLst>
            </a:custGeom>
            <a:solidFill>
              <a:srgbClr val="6C87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6" name="Freeform 232"/>
            <p:cNvSpPr>
              <a:spLocks/>
            </p:cNvSpPr>
            <p:nvPr/>
          </p:nvSpPr>
          <p:spPr bwMode="auto">
            <a:xfrm>
              <a:off x="609" y="2313"/>
              <a:ext cx="32" cy="43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1"/>
                </a:cxn>
                <a:cxn ang="0">
                  <a:pos x="65" y="24"/>
                </a:cxn>
                <a:cxn ang="0">
                  <a:pos x="64" y="15"/>
                </a:cxn>
                <a:cxn ang="0">
                  <a:pos x="136" y="0"/>
                </a:cxn>
              </a:cxnLst>
              <a:rect l="0" t="0" r="r" b="b"/>
              <a:pathLst>
                <a:path w="138" h="184">
                  <a:moveTo>
                    <a:pt x="136" y="0"/>
                  </a:moveTo>
                  <a:cubicBezTo>
                    <a:pt x="137" y="8"/>
                    <a:pt x="138" y="16"/>
                    <a:pt x="138" y="24"/>
                  </a:cubicBezTo>
                  <a:cubicBezTo>
                    <a:pt x="138" y="101"/>
                    <a:pt x="84" y="166"/>
                    <a:pt x="13" y="184"/>
                  </a:cubicBezTo>
                  <a:lnTo>
                    <a:pt x="0" y="111"/>
                  </a:lnTo>
                  <a:cubicBezTo>
                    <a:pt x="37" y="100"/>
                    <a:pt x="65" y="65"/>
                    <a:pt x="65" y="24"/>
                  </a:cubicBezTo>
                  <a:cubicBezTo>
                    <a:pt x="65" y="21"/>
                    <a:pt x="65" y="18"/>
                    <a:pt x="64" y="15"/>
                  </a:cubicBezTo>
                  <a:lnTo>
                    <a:pt x="136" y="0"/>
                  </a:ln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7" name="Freeform 233"/>
            <p:cNvSpPr>
              <a:spLocks/>
            </p:cNvSpPr>
            <p:nvPr/>
          </p:nvSpPr>
          <p:spPr bwMode="auto">
            <a:xfrm>
              <a:off x="580" y="2336"/>
              <a:ext cx="27" cy="21"/>
            </a:xfrm>
            <a:custGeom>
              <a:avLst/>
              <a:gdLst/>
              <a:ahLst/>
              <a:cxnLst>
                <a:cxn ang="0">
                  <a:pos x="114" y="86"/>
                </a:cxn>
                <a:cxn ang="0">
                  <a:pos x="96" y="87"/>
                </a:cxn>
                <a:cxn ang="0">
                  <a:pos x="0" y="57"/>
                </a:cxn>
                <a:cxn ang="0">
                  <a:pos x="47" y="0"/>
                </a:cxn>
                <a:cxn ang="0">
                  <a:pos x="96" y="14"/>
                </a:cxn>
                <a:cxn ang="0">
                  <a:pos x="101" y="14"/>
                </a:cxn>
                <a:cxn ang="0">
                  <a:pos x="114" y="86"/>
                </a:cxn>
              </a:cxnLst>
              <a:rect l="0" t="0" r="r" b="b"/>
              <a:pathLst>
                <a:path w="114" h="87">
                  <a:moveTo>
                    <a:pt x="114" y="86"/>
                  </a:moveTo>
                  <a:cubicBezTo>
                    <a:pt x="108" y="87"/>
                    <a:pt x="102" y="87"/>
                    <a:pt x="96" y="87"/>
                  </a:cubicBezTo>
                  <a:cubicBezTo>
                    <a:pt x="60" y="87"/>
                    <a:pt x="27" y="76"/>
                    <a:pt x="0" y="57"/>
                  </a:cubicBezTo>
                  <a:lnTo>
                    <a:pt x="47" y="0"/>
                  </a:lnTo>
                  <a:cubicBezTo>
                    <a:pt x="61" y="9"/>
                    <a:pt x="78" y="14"/>
                    <a:pt x="96" y="14"/>
                  </a:cubicBezTo>
                  <a:cubicBezTo>
                    <a:pt x="98" y="14"/>
                    <a:pt x="99" y="14"/>
                    <a:pt x="101" y="14"/>
                  </a:cubicBezTo>
                  <a:lnTo>
                    <a:pt x="114" y="86"/>
                  </a:lnTo>
                  <a:close/>
                </a:path>
              </a:pathLst>
            </a:custGeom>
            <a:solidFill>
              <a:srgbClr val="2184A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8" name="Freeform 234"/>
            <p:cNvSpPr>
              <a:spLocks/>
            </p:cNvSpPr>
            <p:nvPr/>
          </p:nvSpPr>
          <p:spPr bwMode="auto">
            <a:xfrm>
              <a:off x="605" y="2280"/>
              <a:ext cx="34" cy="31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76" y="135"/>
                </a:cxn>
                <a:cxn ang="0">
                  <a:pos x="147" y="119"/>
                </a:cxn>
                <a:cxn ang="0">
                  <a:pos x="0" y="0"/>
                </a:cxn>
                <a:cxn ang="0">
                  <a:pos x="0" y="74"/>
                </a:cxn>
              </a:cxnLst>
              <a:rect l="0" t="0" r="r" b="b"/>
              <a:pathLst>
                <a:path w="147" h="135">
                  <a:moveTo>
                    <a:pt x="0" y="74"/>
                  </a:moveTo>
                  <a:cubicBezTo>
                    <a:pt x="35" y="78"/>
                    <a:pt x="64" y="102"/>
                    <a:pt x="76" y="135"/>
                  </a:cubicBezTo>
                  <a:lnTo>
                    <a:pt x="147" y="119"/>
                  </a:lnTo>
                  <a:cubicBezTo>
                    <a:pt x="129" y="54"/>
                    <a:pt x="70" y="5"/>
                    <a:pt x="0" y="0"/>
                  </a:cubicBezTo>
                  <a:lnTo>
                    <a:pt x="0" y="74"/>
                  </a:lnTo>
                  <a:close/>
                </a:path>
              </a:pathLst>
            </a:custGeom>
            <a:solidFill>
              <a:srgbClr val="27D3D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9" name="Freeform 235"/>
            <p:cNvSpPr>
              <a:spLocks/>
            </p:cNvSpPr>
            <p:nvPr/>
          </p:nvSpPr>
          <p:spPr bwMode="auto">
            <a:xfrm>
              <a:off x="566" y="2382"/>
              <a:ext cx="35" cy="67"/>
            </a:xfrm>
            <a:custGeom>
              <a:avLst/>
              <a:gdLst/>
              <a:ahLst/>
              <a:cxnLst>
                <a:cxn ang="0">
                  <a:pos x="52" y="284"/>
                </a:cxn>
                <a:cxn ang="0">
                  <a:pos x="0" y="164"/>
                </a:cxn>
                <a:cxn ang="0">
                  <a:pos x="154" y="0"/>
                </a:cxn>
                <a:cxn ang="0">
                  <a:pos x="154" y="73"/>
                </a:cxn>
                <a:cxn ang="0">
                  <a:pos x="73" y="164"/>
                </a:cxn>
                <a:cxn ang="0">
                  <a:pos x="98" y="227"/>
                </a:cxn>
                <a:cxn ang="0">
                  <a:pos x="52" y="284"/>
                </a:cxn>
              </a:cxnLst>
              <a:rect l="0" t="0" r="r" b="b"/>
              <a:pathLst>
                <a:path w="154" h="284">
                  <a:moveTo>
                    <a:pt x="52" y="284"/>
                  </a:moveTo>
                  <a:cubicBezTo>
                    <a:pt x="20" y="254"/>
                    <a:pt x="0" y="211"/>
                    <a:pt x="0" y="164"/>
                  </a:cubicBezTo>
                  <a:cubicBezTo>
                    <a:pt x="0" y="77"/>
                    <a:pt x="68" y="5"/>
                    <a:pt x="154" y="0"/>
                  </a:cubicBezTo>
                  <a:lnTo>
                    <a:pt x="154" y="73"/>
                  </a:lnTo>
                  <a:cubicBezTo>
                    <a:pt x="108" y="78"/>
                    <a:pt x="73" y="117"/>
                    <a:pt x="73" y="164"/>
                  </a:cubicBezTo>
                  <a:cubicBezTo>
                    <a:pt x="73" y="189"/>
                    <a:pt x="82" y="211"/>
                    <a:pt x="98" y="227"/>
                  </a:cubicBezTo>
                  <a:lnTo>
                    <a:pt x="52" y="284"/>
                  </a:lnTo>
                  <a:close/>
                </a:path>
              </a:pathLst>
            </a:custGeom>
            <a:solidFill>
              <a:srgbClr val="69848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0" name="Freeform 236"/>
            <p:cNvSpPr>
              <a:spLocks/>
            </p:cNvSpPr>
            <p:nvPr/>
          </p:nvSpPr>
          <p:spPr bwMode="auto">
            <a:xfrm>
              <a:off x="610" y="2415"/>
              <a:ext cx="32" cy="43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8" y="24"/>
                </a:cxn>
                <a:cxn ang="0">
                  <a:pos x="13" y="184"/>
                </a:cxn>
                <a:cxn ang="0">
                  <a:pos x="0" y="112"/>
                </a:cxn>
                <a:cxn ang="0">
                  <a:pos x="65" y="24"/>
                </a:cxn>
                <a:cxn ang="0">
                  <a:pos x="65" y="16"/>
                </a:cxn>
                <a:cxn ang="0">
                  <a:pos x="137" y="0"/>
                </a:cxn>
              </a:cxnLst>
              <a:rect l="0" t="0" r="r" b="b"/>
              <a:pathLst>
                <a:path w="138" h="184">
                  <a:moveTo>
                    <a:pt x="137" y="0"/>
                  </a:moveTo>
                  <a:cubicBezTo>
                    <a:pt x="138" y="8"/>
                    <a:pt x="138" y="16"/>
                    <a:pt x="138" y="24"/>
                  </a:cubicBezTo>
                  <a:cubicBezTo>
                    <a:pt x="138" y="101"/>
                    <a:pt x="85" y="166"/>
                    <a:pt x="13" y="184"/>
                  </a:cubicBezTo>
                  <a:lnTo>
                    <a:pt x="0" y="112"/>
                  </a:lnTo>
                  <a:cubicBezTo>
                    <a:pt x="38" y="100"/>
                    <a:pt x="65" y="65"/>
                    <a:pt x="65" y="24"/>
                  </a:cubicBezTo>
                  <a:cubicBezTo>
                    <a:pt x="65" y="21"/>
                    <a:pt x="65" y="18"/>
                    <a:pt x="65" y="16"/>
                  </a:cubicBezTo>
                  <a:lnTo>
                    <a:pt x="137" y="0"/>
                  </a:lnTo>
                  <a:close/>
                </a:path>
              </a:pathLst>
            </a:custGeom>
            <a:solidFill>
              <a:srgbClr val="53676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1" name="Freeform 237"/>
            <p:cNvSpPr>
              <a:spLocks/>
            </p:cNvSpPr>
            <p:nvPr/>
          </p:nvSpPr>
          <p:spPr bwMode="auto">
            <a:xfrm>
              <a:off x="582" y="2439"/>
              <a:ext cx="26" cy="20"/>
            </a:xfrm>
            <a:custGeom>
              <a:avLst/>
              <a:gdLst/>
              <a:ahLst/>
              <a:cxnLst>
                <a:cxn ang="0">
                  <a:pos x="113" y="87"/>
                </a:cxn>
                <a:cxn ang="0">
                  <a:pos x="96" y="88"/>
                </a:cxn>
                <a:cxn ang="0">
                  <a:pos x="0" y="57"/>
                </a:cxn>
                <a:cxn ang="0">
                  <a:pos x="46" y="0"/>
                </a:cxn>
                <a:cxn ang="0">
                  <a:pos x="96" y="15"/>
                </a:cxn>
                <a:cxn ang="0">
                  <a:pos x="101" y="15"/>
                </a:cxn>
                <a:cxn ang="0">
                  <a:pos x="113" y="87"/>
                </a:cxn>
              </a:cxnLst>
              <a:rect l="0" t="0" r="r" b="b"/>
              <a:pathLst>
                <a:path w="113" h="88">
                  <a:moveTo>
                    <a:pt x="113" y="87"/>
                  </a:moveTo>
                  <a:cubicBezTo>
                    <a:pt x="108" y="88"/>
                    <a:pt x="102" y="88"/>
                    <a:pt x="96" y="88"/>
                  </a:cubicBezTo>
                  <a:cubicBezTo>
                    <a:pt x="60" y="88"/>
                    <a:pt x="27" y="76"/>
                    <a:pt x="0" y="57"/>
                  </a:cubicBezTo>
                  <a:lnTo>
                    <a:pt x="46" y="0"/>
                  </a:lnTo>
                  <a:cubicBezTo>
                    <a:pt x="60" y="9"/>
                    <a:pt x="77" y="15"/>
                    <a:pt x="96" y="15"/>
                  </a:cubicBezTo>
                  <a:cubicBezTo>
                    <a:pt x="97" y="15"/>
                    <a:pt x="99" y="15"/>
                    <a:pt x="101" y="15"/>
                  </a:cubicBezTo>
                  <a:lnTo>
                    <a:pt x="113" y="87"/>
                  </a:lnTo>
                  <a:close/>
                </a:path>
              </a:pathLst>
            </a:custGeom>
            <a:solidFill>
              <a:srgbClr val="4D838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2" name="Freeform 238"/>
            <p:cNvSpPr>
              <a:spLocks/>
            </p:cNvSpPr>
            <p:nvPr/>
          </p:nvSpPr>
          <p:spPr bwMode="auto">
            <a:xfrm>
              <a:off x="606" y="2382"/>
              <a:ext cx="34" cy="32"/>
            </a:xfrm>
            <a:custGeom>
              <a:avLst/>
              <a:gdLst/>
              <a:ahLst/>
              <a:cxnLst>
                <a:cxn ang="0">
                  <a:pos x="0" y="73"/>
                </a:cxn>
                <a:cxn ang="0">
                  <a:pos x="76" y="134"/>
                </a:cxn>
                <a:cxn ang="0">
                  <a:pos x="148" y="119"/>
                </a:cxn>
                <a:cxn ang="0">
                  <a:pos x="0" y="0"/>
                </a:cxn>
                <a:cxn ang="0">
                  <a:pos x="0" y="73"/>
                </a:cxn>
              </a:cxnLst>
              <a:rect l="0" t="0" r="r" b="b"/>
              <a:pathLst>
                <a:path w="148" h="134">
                  <a:moveTo>
                    <a:pt x="0" y="73"/>
                  </a:moveTo>
                  <a:cubicBezTo>
                    <a:pt x="36" y="77"/>
                    <a:pt x="65" y="102"/>
                    <a:pt x="76" y="134"/>
                  </a:cubicBezTo>
                  <a:lnTo>
                    <a:pt x="148" y="119"/>
                  </a:lnTo>
                  <a:cubicBezTo>
                    <a:pt x="129" y="53"/>
                    <a:pt x="71" y="4"/>
                    <a:pt x="0" y="0"/>
                  </a:cubicBezTo>
                  <a:lnTo>
                    <a:pt x="0" y="73"/>
                  </a:lnTo>
                  <a:close/>
                </a:path>
              </a:pathLst>
            </a:custGeom>
            <a:solidFill>
              <a:srgbClr val="4FA09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3" name="Rectangle 239"/>
            <p:cNvSpPr>
              <a:spLocks noChangeArrowheads="1"/>
            </p:cNvSpPr>
            <p:nvPr/>
          </p:nvSpPr>
          <p:spPr bwMode="auto">
            <a:xfrm>
              <a:off x="357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4" name="Rectangle 240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5" name="Rectangle 241"/>
            <p:cNvSpPr>
              <a:spLocks noChangeArrowheads="1"/>
            </p:cNvSpPr>
            <p:nvPr/>
          </p:nvSpPr>
          <p:spPr bwMode="auto">
            <a:xfrm>
              <a:off x="407" y="2333"/>
              <a:ext cx="12" cy="126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6" name="Rectangle 242"/>
            <p:cNvSpPr>
              <a:spLocks noChangeArrowheads="1"/>
            </p:cNvSpPr>
            <p:nvPr/>
          </p:nvSpPr>
          <p:spPr bwMode="auto">
            <a:xfrm>
              <a:off x="431" y="2355"/>
              <a:ext cx="13" cy="104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7" name="Rectangle 243"/>
            <p:cNvSpPr>
              <a:spLocks noChangeArrowheads="1"/>
            </p:cNvSpPr>
            <p:nvPr/>
          </p:nvSpPr>
          <p:spPr bwMode="auto">
            <a:xfrm>
              <a:off x="456" y="2346"/>
              <a:ext cx="12" cy="113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8" name="Rectangle 244"/>
            <p:cNvSpPr>
              <a:spLocks noChangeArrowheads="1"/>
            </p:cNvSpPr>
            <p:nvPr/>
          </p:nvSpPr>
          <p:spPr bwMode="auto">
            <a:xfrm>
              <a:off x="481" y="2332"/>
              <a:ext cx="12" cy="127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69" name="Rectangle 245"/>
            <p:cNvSpPr>
              <a:spLocks noChangeArrowheads="1"/>
            </p:cNvSpPr>
            <p:nvPr/>
          </p:nvSpPr>
          <p:spPr bwMode="auto">
            <a:xfrm>
              <a:off x="505" y="2280"/>
              <a:ext cx="13" cy="179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0" name="Rectangle 246"/>
            <p:cNvSpPr>
              <a:spLocks noChangeArrowheads="1"/>
            </p:cNvSpPr>
            <p:nvPr/>
          </p:nvSpPr>
          <p:spPr bwMode="auto">
            <a:xfrm>
              <a:off x="530" y="2338"/>
              <a:ext cx="12" cy="121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1" name="Rectangle 247"/>
            <p:cNvSpPr>
              <a:spLocks noChangeArrowheads="1"/>
            </p:cNvSpPr>
            <p:nvPr/>
          </p:nvSpPr>
          <p:spPr bwMode="auto">
            <a:xfrm>
              <a:off x="357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2" name="Rectangle 248"/>
            <p:cNvSpPr>
              <a:spLocks noChangeArrowheads="1"/>
            </p:cNvSpPr>
            <p:nvPr/>
          </p:nvSpPr>
          <p:spPr bwMode="auto">
            <a:xfrm>
              <a:off x="382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3" name="Rectangle 249"/>
            <p:cNvSpPr>
              <a:spLocks noChangeArrowheads="1"/>
            </p:cNvSpPr>
            <p:nvPr/>
          </p:nvSpPr>
          <p:spPr bwMode="auto">
            <a:xfrm>
              <a:off x="407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4" name="Rectangle 250"/>
            <p:cNvSpPr>
              <a:spLocks noChangeArrowheads="1"/>
            </p:cNvSpPr>
            <p:nvPr/>
          </p:nvSpPr>
          <p:spPr bwMode="auto">
            <a:xfrm>
              <a:off x="431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5" name="Rectangle 251"/>
            <p:cNvSpPr>
              <a:spLocks noChangeArrowheads="1"/>
            </p:cNvSpPr>
            <p:nvPr/>
          </p:nvSpPr>
          <p:spPr bwMode="auto">
            <a:xfrm>
              <a:off x="456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6" name="Rectangle 252"/>
            <p:cNvSpPr>
              <a:spLocks noChangeArrowheads="1"/>
            </p:cNvSpPr>
            <p:nvPr/>
          </p:nvSpPr>
          <p:spPr bwMode="auto">
            <a:xfrm>
              <a:off x="481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7" name="Rectangle 253"/>
            <p:cNvSpPr>
              <a:spLocks noChangeArrowheads="1"/>
            </p:cNvSpPr>
            <p:nvPr/>
          </p:nvSpPr>
          <p:spPr bwMode="auto">
            <a:xfrm>
              <a:off x="505" y="2384"/>
              <a:ext cx="13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8" name="Rectangle 254"/>
            <p:cNvSpPr>
              <a:spLocks noChangeArrowheads="1"/>
            </p:cNvSpPr>
            <p:nvPr/>
          </p:nvSpPr>
          <p:spPr bwMode="auto">
            <a:xfrm>
              <a:off x="530" y="2384"/>
              <a:ext cx="12" cy="75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9" name="Freeform 255"/>
            <p:cNvSpPr>
              <a:spLocks/>
            </p:cNvSpPr>
            <p:nvPr/>
          </p:nvSpPr>
          <p:spPr bwMode="auto">
            <a:xfrm>
              <a:off x="97" y="2341"/>
              <a:ext cx="274" cy="33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0"/>
                </a:cxn>
                <a:cxn ang="0">
                  <a:pos x="1187" y="1341"/>
                </a:cxn>
                <a:cxn ang="0">
                  <a:pos x="1107" y="1421"/>
                </a:cxn>
                <a:cxn ang="0">
                  <a:pos x="80" y="1421"/>
                </a:cxn>
                <a:cxn ang="0">
                  <a:pos x="0" y="1341"/>
                </a:cxn>
                <a:cxn ang="0">
                  <a:pos x="0" y="80"/>
                </a:cxn>
                <a:cxn ang="0">
                  <a:pos x="80" y="0"/>
                </a:cxn>
              </a:cxnLst>
              <a:rect l="0" t="0" r="r" b="b"/>
              <a:pathLst>
                <a:path w="1187" h="1421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0"/>
                  </a:cubicBezTo>
                  <a:lnTo>
                    <a:pt x="1187" y="1341"/>
                  </a:lnTo>
                  <a:cubicBezTo>
                    <a:pt x="1187" y="1385"/>
                    <a:pt x="1151" y="1421"/>
                    <a:pt x="1107" y="1421"/>
                  </a:cubicBezTo>
                  <a:lnTo>
                    <a:pt x="80" y="1421"/>
                  </a:lnTo>
                  <a:cubicBezTo>
                    <a:pt x="36" y="1421"/>
                    <a:pt x="0" y="1385"/>
                    <a:pt x="0" y="1341"/>
                  </a:cubicBezTo>
                  <a:lnTo>
                    <a:pt x="0" y="80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30394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0" name="Freeform 256"/>
            <p:cNvSpPr>
              <a:spLocks/>
            </p:cNvSpPr>
            <p:nvPr/>
          </p:nvSpPr>
          <p:spPr bwMode="auto">
            <a:xfrm>
              <a:off x="97" y="2353"/>
              <a:ext cx="274" cy="93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1107" y="0"/>
                </a:cxn>
                <a:cxn ang="0">
                  <a:pos x="1187" y="81"/>
                </a:cxn>
                <a:cxn ang="0">
                  <a:pos x="1187" y="399"/>
                </a:cxn>
                <a:cxn ang="0">
                  <a:pos x="0" y="399"/>
                </a:cxn>
                <a:cxn ang="0">
                  <a:pos x="0" y="81"/>
                </a:cxn>
                <a:cxn ang="0">
                  <a:pos x="80" y="0"/>
                </a:cxn>
              </a:cxnLst>
              <a:rect l="0" t="0" r="r" b="b"/>
              <a:pathLst>
                <a:path w="1187" h="399">
                  <a:moveTo>
                    <a:pt x="80" y="0"/>
                  </a:moveTo>
                  <a:lnTo>
                    <a:pt x="1107" y="0"/>
                  </a:lnTo>
                  <a:cubicBezTo>
                    <a:pt x="1151" y="0"/>
                    <a:pt x="1187" y="36"/>
                    <a:pt x="1187" y="81"/>
                  </a:cubicBezTo>
                  <a:lnTo>
                    <a:pt x="1187" y="399"/>
                  </a:lnTo>
                  <a:lnTo>
                    <a:pt x="0" y="399"/>
                  </a:lnTo>
                  <a:lnTo>
                    <a:pt x="0" y="81"/>
                  </a:lnTo>
                  <a:cubicBezTo>
                    <a:pt x="0" y="36"/>
                    <a:pt x="36" y="0"/>
                    <a:pt x="80" y="0"/>
                  </a:cubicBezTo>
                  <a:close/>
                </a:path>
              </a:pathLst>
            </a:custGeom>
            <a:solidFill>
              <a:srgbClr val="76819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1" name="Rectangle 257"/>
            <p:cNvSpPr>
              <a:spLocks noChangeArrowheads="1"/>
            </p:cNvSpPr>
            <p:nvPr/>
          </p:nvSpPr>
          <p:spPr bwMode="auto">
            <a:xfrm>
              <a:off x="122" y="2373"/>
              <a:ext cx="221" cy="58"/>
            </a:xfrm>
            <a:prstGeom prst="rect">
              <a:avLst/>
            </a:prstGeom>
            <a:solidFill>
              <a:srgbClr val="00A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2" name="Rectangle 258"/>
            <p:cNvSpPr>
              <a:spLocks noChangeArrowheads="1"/>
            </p:cNvSpPr>
            <p:nvPr/>
          </p:nvSpPr>
          <p:spPr bwMode="auto">
            <a:xfrm>
              <a:off x="132" y="2381"/>
              <a:ext cx="211" cy="50"/>
            </a:xfrm>
            <a:prstGeom prst="rect">
              <a:avLst/>
            </a:prstGeom>
            <a:solidFill>
              <a:srgbClr val="35EC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3" name="Freeform 259"/>
            <p:cNvSpPr>
              <a:spLocks/>
            </p:cNvSpPr>
            <p:nvPr/>
          </p:nvSpPr>
          <p:spPr bwMode="auto">
            <a:xfrm>
              <a:off x="120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4" name="Rectangle 260"/>
            <p:cNvSpPr>
              <a:spLocks noChangeArrowheads="1"/>
            </p:cNvSpPr>
            <p:nvPr/>
          </p:nvSpPr>
          <p:spPr bwMode="auto">
            <a:xfrm>
              <a:off x="122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5" name="Freeform 261"/>
            <p:cNvSpPr>
              <a:spLocks noEditPoints="1"/>
            </p:cNvSpPr>
            <p:nvPr/>
          </p:nvSpPr>
          <p:spPr bwMode="auto">
            <a:xfrm>
              <a:off x="120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6" name="Rectangle 262"/>
            <p:cNvSpPr>
              <a:spLocks noChangeArrowheads="1"/>
            </p:cNvSpPr>
            <p:nvPr/>
          </p:nvSpPr>
          <p:spPr bwMode="auto">
            <a:xfrm>
              <a:off x="122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7" name="Freeform 263"/>
            <p:cNvSpPr>
              <a:spLocks noEditPoints="1"/>
            </p:cNvSpPr>
            <p:nvPr/>
          </p:nvSpPr>
          <p:spPr bwMode="auto">
            <a:xfrm>
              <a:off x="120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8" name="Rectangle 264"/>
            <p:cNvSpPr>
              <a:spLocks noChangeArrowheads="1"/>
            </p:cNvSpPr>
            <p:nvPr/>
          </p:nvSpPr>
          <p:spPr bwMode="auto">
            <a:xfrm>
              <a:off x="122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89" name="Freeform 265"/>
            <p:cNvSpPr>
              <a:spLocks noEditPoints="1"/>
            </p:cNvSpPr>
            <p:nvPr/>
          </p:nvSpPr>
          <p:spPr bwMode="auto">
            <a:xfrm>
              <a:off x="120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0" name="Freeform 266"/>
            <p:cNvSpPr>
              <a:spLocks/>
            </p:cNvSpPr>
            <p:nvPr/>
          </p:nvSpPr>
          <p:spPr bwMode="auto">
            <a:xfrm>
              <a:off x="179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00ADB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1" name="Rectangle 267"/>
            <p:cNvSpPr>
              <a:spLocks noChangeArrowheads="1"/>
            </p:cNvSpPr>
            <p:nvPr/>
          </p:nvSpPr>
          <p:spPr bwMode="auto">
            <a:xfrm>
              <a:off x="181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2" name="Freeform 268"/>
            <p:cNvSpPr>
              <a:spLocks noEditPoints="1"/>
            </p:cNvSpPr>
            <p:nvPr/>
          </p:nvSpPr>
          <p:spPr bwMode="auto">
            <a:xfrm>
              <a:off x="179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3" name="Rectangle 269"/>
            <p:cNvSpPr>
              <a:spLocks noChangeArrowheads="1"/>
            </p:cNvSpPr>
            <p:nvPr/>
          </p:nvSpPr>
          <p:spPr bwMode="auto">
            <a:xfrm>
              <a:off x="181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4" name="Freeform 270"/>
            <p:cNvSpPr>
              <a:spLocks noEditPoints="1"/>
            </p:cNvSpPr>
            <p:nvPr/>
          </p:nvSpPr>
          <p:spPr bwMode="auto">
            <a:xfrm>
              <a:off x="179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5" name="Rectangle 271"/>
            <p:cNvSpPr>
              <a:spLocks noChangeArrowheads="1"/>
            </p:cNvSpPr>
            <p:nvPr/>
          </p:nvSpPr>
          <p:spPr bwMode="auto">
            <a:xfrm>
              <a:off x="181" y="2610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6" name="Freeform 272"/>
            <p:cNvSpPr>
              <a:spLocks noEditPoints="1"/>
            </p:cNvSpPr>
            <p:nvPr/>
          </p:nvSpPr>
          <p:spPr bwMode="auto">
            <a:xfrm>
              <a:off x="179" y="2608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7" name="Rectangle 273"/>
            <p:cNvSpPr>
              <a:spLocks noChangeArrowheads="1"/>
            </p:cNvSpPr>
            <p:nvPr/>
          </p:nvSpPr>
          <p:spPr bwMode="auto">
            <a:xfrm>
              <a:off x="239" y="2469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8" name="Freeform 274"/>
            <p:cNvSpPr>
              <a:spLocks noEditPoints="1"/>
            </p:cNvSpPr>
            <p:nvPr/>
          </p:nvSpPr>
          <p:spPr bwMode="auto">
            <a:xfrm>
              <a:off x="237" y="2467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9"/>
                </a:cxn>
                <a:cxn ang="0">
                  <a:pos x="215" y="153"/>
                </a:cxn>
                <a:cxn ang="0">
                  <a:pos x="206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7" y="144"/>
                </a:cxn>
                <a:cxn ang="0">
                  <a:pos x="197" y="18"/>
                </a:cxn>
              </a:cxnLst>
              <a:rect l="0" t="0" r="r" b="b"/>
              <a:pathLst>
                <a:path w="215" h="162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9"/>
                  </a:lnTo>
                  <a:lnTo>
                    <a:pt x="215" y="153"/>
                  </a:lnTo>
                  <a:cubicBezTo>
                    <a:pt x="215" y="158"/>
                    <a:pt x="211" y="162"/>
                    <a:pt x="206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7" y="144"/>
                  </a:lnTo>
                  <a:lnTo>
                    <a:pt x="197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9" name="Rectangle 275"/>
            <p:cNvSpPr>
              <a:spLocks noChangeArrowheads="1"/>
            </p:cNvSpPr>
            <p:nvPr/>
          </p:nvSpPr>
          <p:spPr bwMode="auto">
            <a:xfrm>
              <a:off x="239" y="2516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0" name="Freeform 276"/>
            <p:cNvSpPr>
              <a:spLocks noEditPoints="1"/>
            </p:cNvSpPr>
            <p:nvPr/>
          </p:nvSpPr>
          <p:spPr bwMode="auto">
            <a:xfrm>
              <a:off x="237" y="2514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10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5"/>
                    <a:pt x="215" y="10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1" name="Rectangle 277"/>
            <p:cNvSpPr>
              <a:spLocks noChangeArrowheads="1"/>
            </p:cNvSpPr>
            <p:nvPr/>
          </p:nvSpPr>
          <p:spPr bwMode="auto">
            <a:xfrm>
              <a:off x="239" y="2563"/>
              <a:ext cx="46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2" name="Freeform 278"/>
            <p:cNvSpPr>
              <a:spLocks noEditPoints="1"/>
            </p:cNvSpPr>
            <p:nvPr/>
          </p:nvSpPr>
          <p:spPr bwMode="auto">
            <a:xfrm>
              <a:off x="237" y="2561"/>
              <a:ext cx="50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206" y="0"/>
                </a:cxn>
                <a:cxn ang="0">
                  <a:pos x="215" y="9"/>
                </a:cxn>
                <a:cxn ang="0">
                  <a:pos x="215" y="10"/>
                </a:cxn>
                <a:cxn ang="0">
                  <a:pos x="215" y="154"/>
                </a:cxn>
                <a:cxn ang="0">
                  <a:pos x="206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7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7" y="145"/>
                </a:cxn>
                <a:cxn ang="0">
                  <a:pos x="197" y="19"/>
                </a:cxn>
              </a:cxnLst>
              <a:rect l="0" t="0" r="r" b="b"/>
              <a:pathLst>
                <a:path w="215" h="163">
                  <a:moveTo>
                    <a:pt x="9" y="0"/>
                  </a:moveTo>
                  <a:lnTo>
                    <a:pt x="10" y="0"/>
                  </a:lnTo>
                  <a:lnTo>
                    <a:pt x="206" y="0"/>
                  </a:lnTo>
                  <a:cubicBezTo>
                    <a:pt x="211" y="0"/>
                    <a:pt x="215" y="4"/>
                    <a:pt x="215" y="9"/>
                  </a:cubicBezTo>
                  <a:lnTo>
                    <a:pt x="215" y="10"/>
                  </a:lnTo>
                  <a:lnTo>
                    <a:pt x="215" y="154"/>
                  </a:lnTo>
                  <a:cubicBezTo>
                    <a:pt x="215" y="159"/>
                    <a:pt x="211" y="163"/>
                    <a:pt x="206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7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7" y="145"/>
                  </a:lnTo>
                  <a:lnTo>
                    <a:pt x="197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3" name="Rectangle 279"/>
            <p:cNvSpPr>
              <a:spLocks noChangeArrowheads="1"/>
            </p:cNvSpPr>
            <p:nvPr/>
          </p:nvSpPr>
          <p:spPr bwMode="auto">
            <a:xfrm>
              <a:off x="298" y="2469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4" name="Freeform 280"/>
            <p:cNvSpPr>
              <a:spLocks noEditPoints="1"/>
            </p:cNvSpPr>
            <p:nvPr/>
          </p:nvSpPr>
          <p:spPr bwMode="auto">
            <a:xfrm>
              <a:off x="296" y="2467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9"/>
                </a:cxn>
                <a:cxn ang="0">
                  <a:pos x="214" y="153"/>
                </a:cxn>
                <a:cxn ang="0">
                  <a:pos x="205" y="162"/>
                </a:cxn>
                <a:cxn ang="0">
                  <a:pos x="205" y="162"/>
                </a:cxn>
                <a:cxn ang="0">
                  <a:pos x="9" y="162"/>
                </a:cxn>
                <a:cxn ang="0">
                  <a:pos x="0" y="153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8"/>
                </a:cxn>
                <a:cxn ang="0">
                  <a:pos x="18" y="18"/>
                </a:cxn>
                <a:cxn ang="0">
                  <a:pos x="18" y="144"/>
                </a:cxn>
                <a:cxn ang="0">
                  <a:pos x="196" y="144"/>
                </a:cxn>
                <a:cxn ang="0">
                  <a:pos x="196" y="18"/>
                </a:cxn>
              </a:cxnLst>
              <a:rect l="0" t="0" r="r" b="b"/>
              <a:pathLst>
                <a:path w="214" h="162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9"/>
                  </a:lnTo>
                  <a:lnTo>
                    <a:pt x="214" y="153"/>
                  </a:lnTo>
                  <a:cubicBezTo>
                    <a:pt x="214" y="158"/>
                    <a:pt x="210" y="162"/>
                    <a:pt x="205" y="162"/>
                  </a:cubicBezTo>
                  <a:lnTo>
                    <a:pt x="205" y="162"/>
                  </a:lnTo>
                  <a:lnTo>
                    <a:pt x="9" y="162"/>
                  </a:lnTo>
                  <a:cubicBezTo>
                    <a:pt x="4" y="162"/>
                    <a:pt x="0" y="158"/>
                    <a:pt x="0" y="153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8"/>
                  </a:moveTo>
                  <a:lnTo>
                    <a:pt x="18" y="18"/>
                  </a:lnTo>
                  <a:lnTo>
                    <a:pt x="18" y="144"/>
                  </a:lnTo>
                  <a:lnTo>
                    <a:pt x="196" y="144"/>
                  </a:lnTo>
                  <a:lnTo>
                    <a:pt x="196" y="18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5" name="Rectangle 281"/>
            <p:cNvSpPr>
              <a:spLocks noChangeArrowheads="1"/>
            </p:cNvSpPr>
            <p:nvPr/>
          </p:nvSpPr>
          <p:spPr bwMode="auto">
            <a:xfrm>
              <a:off x="298" y="2516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6" name="Freeform 282"/>
            <p:cNvSpPr>
              <a:spLocks noEditPoints="1"/>
            </p:cNvSpPr>
            <p:nvPr/>
          </p:nvSpPr>
          <p:spPr bwMode="auto">
            <a:xfrm>
              <a:off x="296" y="2514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10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10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5"/>
                    <a:pt x="214" y="10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10"/>
                  </a:lnTo>
                  <a:cubicBezTo>
                    <a:pt x="0" y="5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7" name="Rectangle 283"/>
            <p:cNvSpPr>
              <a:spLocks noChangeArrowheads="1"/>
            </p:cNvSpPr>
            <p:nvPr/>
          </p:nvSpPr>
          <p:spPr bwMode="auto">
            <a:xfrm>
              <a:off x="298" y="2563"/>
              <a:ext cx="45" cy="34"/>
            </a:xfrm>
            <a:prstGeom prst="rect">
              <a:avLst/>
            </a:prstGeom>
            <a:solidFill>
              <a:srgbClr val="A9C5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8" name="Freeform 284"/>
            <p:cNvSpPr>
              <a:spLocks noEditPoints="1"/>
            </p:cNvSpPr>
            <p:nvPr/>
          </p:nvSpPr>
          <p:spPr bwMode="auto">
            <a:xfrm>
              <a:off x="296" y="2561"/>
              <a:ext cx="49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205" y="0"/>
                </a:cxn>
                <a:cxn ang="0">
                  <a:pos x="214" y="9"/>
                </a:cxn>
                <a:cxn ang="0">
                  <a:pos x="214" y="10"/>
                </a:cxn>
                <a:cxn ang="0">
                  <a:pos x="214" y="154"/>
                </a:cxn>
                <a:cxn ang="0">
                  <a:pos x="205" y="163"/>
                </a:cxn>
                <a:cxn ang="0">
                  <a:pos x="205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96" y="19"/>
                </a:cxn>
                <a:cxn ang="0">
                  <a:pos x="18" y="19"/>
                </a:cxn>
                <a:cxn ang="0">
                  <a:pos x="18" y="145"/>
                </a:cxn>
                <a:cxn ang="0">
                  <a:pos x="196" y="145"/>
                </a:cxn>
                <a:cxn ang="0">
                  <a:pos x="196" y="19"/>
                </a:cxn>
              </a:cxnLst>
              <a:rect l="0" t="0" r="r" b="b"/>
              <a:pathLst>
                <a:path w="214" h="163">
                  <a:moveTo>
                    <a:pt x="9" y="0"/>
                  </a:moveTo>
                  <a:lnTo>
                    <a:pt x="9" y="0"/>
                  </a:lnTo>
                  <a:lnTo>
                    <a:pt x="205" y="0"/>
                  </a:lnTo>
                  <a:cubicBezTo>
                    <a:pt x="210" y="0"/>
                    <a:pt x="214" y="4"/>
                    <a:pt x="214" y="9"/>
                  </a:cubicBezTo>
                  <a:lnTo>
                    <a:pt x="214" y="10"/>
                  </a:lnTo>
                  <a:lnTo>
                    <a:pt x="214" y="154"/>
                  </a:lnTo>
                  <a:cubicBezTo>
                    <a:pt x="214" y="159"/>
                    <a:pt x="210" y="163"/>
                    <a:pt x="205" y="163"/>
                  </a:cubicBezTo>
                  <a:lnTo>
                    <a:pt x="205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  <a:moveTo>
                    <a:pt x="196" y="19"/>
                  </a:moveTo>
                  <a:lnTo>
                    <a:pt x="18" y="19"/>
                  </a:lnTo>
                  <a:lnTo>
                    <a:pt x="18" y="145"/>
                  </a:lnTo>
                  <a:lnTo>
                    <a:pt x="196" y="145"/>
                  </a:lnTo>
                  <a:lnTo>
                    <a:pt x="196" y="19"/>
                  </a:lnTo>
                  <a:close/>
                </a:path>
              </a:pathLst>
            </a:custGeom>
            <a:solidFill>
              <a:srgbClr val="A9C5F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09" name="Freeform 285"/>
            <p:cNvSpPr>
              <a:spLocks/>
            </p:cNvSpPr>
            <p:nvPr/>
          </p:nvSpPr>
          <p:spPr bwMode="auto">
            <a:xfrm>
              <a:off x="237" y="2608"/>
              <a:ext cx="108" cy="3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0" y="0"/>
                </a:cxn>
                <a:cxn ang="0">
                  <a:pos x="460" y="0"/>
                </a:cxn>
                <a:cxn ang="0">
                  <a:pos x="469" y="9"/>
                </a:cxn>
                <a:cxn ang="0">
                  <a:pos x="469" y="10"/>
                </a:cxn>
                <a:cxn ang="0">
                  <a:pos x="469" y="154"/>
                </a:cxn>
                <a:cxn ang="0">
                  <a:pos x="460" y="163"/>
                </a:cxn>
                <a:cxn ang="0">
                  <a:pos x="460" y="163"/>
                </a:cxn>
                <a:cxn ang="0">
                  <a:pos x="9" y="163"/>
                </a:cxn>
                <a:cxn ang="0">
                  <a:pos x="0" y="154"/>
                </a:cxn>
                <a:cxn ang="0">
                  <a:pos x="0" y="153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469" h="163">
                  <a:moveTo>
                    <a:pt x="9" y="0"/>
                  </a:moveTo>
                  <a:lnTo>
                    <a:pt x="10" y="0"/>
                  </a:lnTo>
                  <a:lnTo>
                    <a:pt x="460" y="0"/>
                  </a:lnTo>
                  <a:cubicBezTo>
                    <a:pt x="465" y="0"/>
                    <a:pt x="469" y="4"/>
                    <a:pt x="469" y="9"/>
                  </a:cubicBezTo>
                  <a:lnTo>
                    <a:pt x="469" y="10"/>
                  </a:lnTo>
                  <a:lnTo>
                    <a:pt x="469" y="154"/>
                  </a:lnTo>
                  <a:cubicBezTo>
                    <a:pt x="469" y="159"/>
                    <a:pt x="465" y="163"/>
                    <a:pt x="460" y="163"/>
                  </a:cubicBezTo>
                  <a:lnTo>
                    <a:pt x="460" y="163"/>
                  </a:lnTo>
                  <a:lnTo>
                    <a:pt x="9" y="163"/>
                  </a:lnTo>
                  <a:cubicBezTo>
                    <a:pt x="4" y="163"/>
                    <a:pt x="0" y="159"/>
                    <a:pt x="0" y="154"/>
                  </a:cubicBezTo>
                  <a:lnTo>
                    <a:pt x="0" y="153"/>
                  </a:ln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close/>
                </a:path>
              </a:pathLst>
            </a:custGeom>
            <a:solidFill>
              <a:srgbClr val="EF753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0" name="Rectangle 286"/>
            <p:cNvSpPr>
              <a:spLocks noChangeArrowheads="1"/>
            </p:cNvSpPr>
            <p:nvPr/>
          </p:nvSpPr>
          <p:spPr bwMode="auto">
            <a:xfrm>
              <a:off x="616" y="2555"/>
              <a:ext cx="279" cy="88"/>
            </a:xfrm>
            <a:prstGeom prst="rect">
              <a:avLst/>
            </a:prstGeom>
            <a:solidFill>
              <a:srgbClr val="F4AB4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1" name="Rectangle 287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00A9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2" name="Rectangle 288"/>
            <p:cNvSpPr>
              <a:spLocks noChangeArrowheads="1"/>
            </p:cNvSpPr>
            <p:nvPr/>
          </p:nvSpPr>
          <p:spPr bwMode="auto">
            <a:xfrm>
              <a:off x="638" y="2643"/>
              <a:ext cx="36" cy="2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3" name="Rectangle 289"/>
            <p:cNvSpPr>
              <a:spLocks noChangeArrowheads="1"/>
            </p:cNvSpPr>
            <p:nvPr/>
          </p:nvSpPr>
          <p:spPr bwMode="auto">
            <a:xfrm>
              <a:off x="702" y="2531"/>
              <a:ext cx="107" cy="24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4" name="Rectangle 290"/>
            <p:cNvSpPr>
              <a:spLocks noChangeArrowheads="1"/>
            </p:cNvSpPr>
            <p:nvPr/>
          </p:nvSpPr>
          <p:spPr bwMode="auto">
            <a:xfrm>
              <a:off x="727" y="2492"/>
              <a:ext cx="58" cy="39"/>
            </a:xfrm>
            <a:prstGeom prst="rect">
              <a:avLst/>
            </a:prstGeom>
            <a:solidFill>
              <a:srgbClr val="2184A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5" name="Freeform 291"/>
            <p:cNvSpPr>
              <a:spLocks/>
            </p:cNvSpPr>
            <p:nvPr/>
          </p:nvSpPr>
          <p:spPr bwMode="auto">
            <a:xfrm>
              <a:off x="707" y="2164"/>
              <a:ext cx="97" cy="271"/>
            </a:xfrm>
            <a:custGeom>
              <a:avLst/>
              <a:gdLst/>
              <a:ahLst/>
              <a:cxnLst>
                <a:cxn ang="0">
                  <a:pos x="419" y="0"/>
                </a:cxn>
                <a:cxn ang="0">
                  <a:pos x="419" y="952"/>
                </a:cxn>
                <a:cxn ang="0">
                  <a:pos x="357" y="1100"/>
                </a:cxn>
                <a:cxn ang="0">
                  <a:pos x="357" y="1100"/>
                </a:cxn>
                <a:cxn ang="0">
                  <a:pos x="209" y="1162"/>
                </a:cxn>
                <a:cxn ang="0">
                  <a:pos x="209" y="1162"/>
                </a:cxn>
                <a:cxn ang="0">
                  <a:pos x="61" y="1100"/>
                </a:cxn>
                <a:cxn ang="0">
                  <a:pos x="61" y="1100"/>
                </a:cxn>
                <a:cxn ang="0">
                  <a:pos x="0" y="952"/>
                </a:cxn>
                <a:cxn ang="0">
                  <a:pos x="0" y="0"/>
                </a:cxn>
                <a:cxn ang="0">
                  <a:pos x="86" y="0"/>
                </a:cxn>
                <a:cxn ang="0">
                  <a:pos x="86" y="952"/>
                </a:cxn>
                <a:cxn ang="0">
                  <a:pos x="122" y="1039"/>
                </a:cxn>
                <a:cxn ang="0">
                  <a:pos x="122" y="1039"/>
                </a:cxn>
                <a:cxn ang="0">
                  <a:pos x="209" y="1075"/>
                </a:cxn>
                <a:cxn ang="0">
                  <a:pos x="209" y="1075"/>
                </a:cxn>
                <a:cxn ang="0">
                  <a:pos x="296" y="1039"/>
                </a:cxn>
                <a:cxn ang="0">
                  <a:pos x="296" y="1039"/>
                </a:cxn>
                <a:cxn ang="0">
                  <a:pos x="333" y="952"/>
                </a:cxn>
                <a:cxn ang="0">
                  <a:pos x="333" y="0"/>
                </a:cxn>
                <a:cxn ang="0">
                  <a:pos x="419" y="0"/>
                </a:cxn>
              </a:cxnLst>
              <a:rect l="0" t="0" r="r" b="b"/>
              <a:pathLst>
                <a:path w="419" h="1162">
                  <a:moveTo>
                    <a:pt x="419" y="0"/>
                  </a:moveTo>
                  <a:lnTo>
                    <a:pt x="419" y="952"/>
                  </a:lnTo>
                  <a:cubicBezTo>
                    <a:pt x="419" y="1009"/>
                    <a:pt x="395" y="1062"/>
                    <a:pt x="357" y="1100"/>
                  </a:cubicBezTo>
                  <a:lnTo>
                    <a:pt x="357" y="1100"/>
                  </a:lnTo>
                  <a:cubicBezTo>
                    <a:pt x="319" y="1138"/>
                    <a:pt x="267" y="1162"/>
                    <a:pt x="209" y="1162"/>
                  </a:cubicBezTo>
                  <a:lnTo>
                    <a:pt x="209" y="1162"/>
                  </a:lnTo>
                  <a:cubicBezTo>
                    <a:pt x="152" y="1162"/>
                    <a:pt x="99" y="1138"/>
                    <a:pt x="61" y="1100"/>
                  </a:cubicBezTo>
                  <a:lnTo>
                    <a:pt x="61" y="1100"/>
                  </a:lnTo>
                  <a:cubicBezTo>
                    <a:pt x="23" y="1062"/>
                    <a:pt x="0" y="1009"/>
                    <a:pt x="0" y="952"/>
                  </a:cubicBezTo>
                  <a:lnTo>
                    <a:pt x="0" y="0"/>
                  </a:lnTo>
                  <a:lnTo>
                    <a:pt x="86" y="0"/>
                  </a:lnTo>
                  <a:lnTo>
                    <a:pt x="86" y="952"/>
                  </a:lnTo>
                  <a:cubicBezTo>
                    <a:pt x="86" y="986"/>
                    <a:pt x="100" y="1017"/>
                    <a:pt x="122" y="1039"/>
                  </a:cubicBezTo>
                  <a:lnTo>
                    <a:pt x="122" y="1039"/>
                  </a:lnTo>
                  <a:cubicBezTo>
                    <a:pt x="145" y="1061"/>
                    <a:pt x="175" y="1075"/>
                    <a:pt x="209" y="1075"/>
                  </a:cubicBezTo>
                  <a:lnTo>
                    <a:pt x="209" y="1075"/>
                  </a:lnTo>
                  <a:cubicBezTo>
                    <a:pt x="243" y="1075"/>
                    <a:pt x="274" y="1061"/>
                    <a:pt x="296" y="1039"/>
                  </a:cubicBezTo>
                  <a:lnTo>
                    <a:pt x="296" y="1039"/>
                  </a:lnTo>
                  <a:cubicBezTo>
                    <a:pt x="319" y="1017"/>
                    <a:pt x="333" y="986"/>
                    <a:pt x="333" y="952"/>
                  </a:cubicBezTo>
                  <a:lnTo>
                    <a:pt x="333" y="0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E7F1F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6" name="Rectangle 292"/>
            <p:cNvSpPr>
              <a:spLocks noChangeArrowheads="1"/>
            </p:cNvSpPr>
            <p:nvPr/>
          </p:nvSpPr>
          <p:spPr bwMode="auto">
            <a:xfrm>
              <a:off x="746" y="2424"/>
              <a:ext cx="20" cy="68"/>
            </a:xfrm>
            <a:prstGeom prst="rect">
              <a:avLst/>
            </a:prstGeom>
            <a:solidFill>
              <a:srgbClr val="E7F1F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7" name="Rectangle 293"/>
            <p:cNvSpPr>
              <a:spLocks noChangeArrowheads="1"/>
            </p:cNvSpPr>
            <p:nvPr/>
          </p:nvSpPr>
          <p:spPr bwMode="auto">
            <a:xfrm>
              <a:off x="756" y="2555"/>
              <a:ext cx="139" cy="88"/>
            </a:xfrm>
            <a:prstGeom prst="rect">
              <a:avLst/>
            </a:prstGeom>
            <a:solidFill>
              <a:srgbClr val="EF753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8" name="Rectangle 294"/>
            <p:cNvSpPr>
              <a:spLocks noChangeArrowheads="1"/>
            </p:cNvSpPr>
            <p:nvPr/>
          </p:nvSpPr>
          <p:spPr bwMode="auto">
            <a:xfrm>
              <a:off x="837" y="2643"/>
              <a:ext cx="36" cy="2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19" name="Rectangle 295"/>
            <p:cNvSpPr>
              <a:spLocks noChangeArrowheads="1"/>
            </p:cNvSpPr>
            <p:nvPr/>
          </p:nvSpPr>
          <p:spPr bwMode="auto">
            <a:xfrm>
              <a:off x="756" y="2531"/>
              <a:ext cx="53" cy="24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0" name="Rectangle 296"/>
            <p:cNvSpPr>
              <a:spLocks noChangeArrowheads="1"/>
            </p:cNvSpPr>
            <p:nvPr/>
          </p:nvSpPr>
          <p:spPr bwMode="auto">
            <a:xfrm>
              <a:off x="756" y="2492"/>
              <a:ext cx="29" cy="39"/>
            </a:xfrm>
            <a:prstGeom prst="rect">
              <a:avLst/>
            </a:prstGeom>
            <a:solidFill>
              <a:srgbClr val="04688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1" name="Freeform 297"/>
            <p:cNvSpPr>
              <a:spLocks/>
            </p:cNvSpPr>
            <p:nvPr/>
          </p:nvSpPr>
          <p:spPr bwMode="auto">
            <a:xfrm>
              <a:off x="756" y="2164"/>
              <a:ext cx="48" cy="271"/>
            </a:xfrm>
            <a:custGeom>
              <a:avLst/>
              <a:gdLst/>
              <a:ahLst/>
              <a:cxnLst>
                <a:cxn ang="0">
                  <a:pos x="210" y="0"/>
                </a:cxn>
                <a:cxn ang="0">
                  <a:pos x="210" y="952"/>
                </a:cxn>
                <a:cxn ang="0">
                  <a:pos x="148" y="1100"/>
                </a:cxn>
                <a:cxn ang="0">
                  <a:pos x="148" y="1100"/>
                </a:cxn>
                <a:cxn ang="0">
                  <a:pos x="0" y="1162"/>
                </a:cxn>
                <a:cxn ang="0">
                  <a:pos x="0" y="1161"/>
                </a:cxn>
                <a:cxn ang="0">
                  <a:pos x="0" y="1075"/>
                </a:cxn>
                <a:cxn ang="0">
                  <a:pos x="0" y="1075"/>
                </a:cxn>
                <a:cxn ang="0">
                  <a:pos x="87" y="1039"/>
                </a:cxn>
                <a:cxn ang="0">
                  <a:pos x="88" y="1039"/>
                </a:cxn>
                <a:cxn ang="0">
                  <a:pos x="124" y="952"/>
                </a:cxn>
                <a:cxn ang="0">
                  <a:pos x="124" y="0"/>
                </a:cxn>
                <a:cxn ang="0">
                  <a:pos x="210" y="0"/>
                </a:cxn>
              </a:cxnLst>
              <a:rect l="0" t="0" r="r" b="b"/>
              <a:pathLst>
                <a:path w="210" h="1162">
                  <a:moveTo>
                    <a:pt x="210" y="0"/>
                  </a:moveTo>
                  <a:lnTo>
                    <a:pt x="210" y="952"/>
                  </a:lnTo>
                  <a:cubicBezTo>
                    <a:pt x="210" y="1009"/>
                    <a:pt x="186" y="1062"/>
                    <a:pt x="148" y="1100"/>
                  </a:cubicBezTo>
                  <a:lnTo>
                    <a:pt x="148" y="1100"/>
                  </a:lnTo>
                  <a:cubicBezTo>
                    <a:pt x="110" y="1138"/>
                    <a:pt x="58" y="1162"/>
                    <a:pt x="0" y="1162"/>
                  </a:cubicBezTo>
                  <a:lnTo>
                    <a:pt x="0" y="1161"/>
                  </a:lnTo>
                  <a:lnTo>
                    <a:pt x="0" y="1075"/>
                  </a:lnTo>
                  <a:lnTo>
                    <a:pt x="0" y="1075"/>
                  </a:lnTo>
                  <a:cubicBezTo>
                    <a:pt x="34" y="1075"/>
                    <a:pt x="65" y="1061"/>
                    <a:pt x="87" y="1039"/>
                  </a:cubicBezTo>
                  <a:lnTo>
                    <a:pt x="88" y="1039"/>
                  </a:lnTo>
                  <a:cubicBezTo>
                    <a:pt x="110" y="1017"/>
                    <a:pt x="124" y="986"/>
                    <a:pt x="124" y="952"/>
                  </a:cubicBezTo>
                  <a:lnTo>
                    <a:pt x="124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D9E8E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22" name="Rectangle 298"/>
            <p:cNvSpPr>
              <a:spLocks noChangeArrowheads="1"/>
            </p:cNvSpPr>
            <p:nvPr/>
          </p:nvSpPr>
          <p:spPr bwMode="auto">
            <a:xfrm>
              <a:off x="756" y="2424"/>
              <a:ext cx="10" cy="68"/>
            </a:xfrm>
            <a:prstGeom prst="rect">
              <a:avLst/>
            </a:prstGeom>
            <a:solidFill>
              <a:srgbClr val="D9E8E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50" name="Рисунок 349" descr="004.e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395" y="5566530"/>
            <a:ext cx="1124507" cy="672374"/>
          </a:xfrm>
          <a:prstGeom prst="rect">
            <a:avLst/>
          </a:prstGeom>
        </p:spPr>
      </p:pic>
      <p:sp>
        <p:nvSpPr>
          <p:cNvPr id="336" name="AutoShape 2"/>
          <p:cNvSpPr>
            <a:spLocks noChangeArrowheads="1"/>
          </p:cNvSpPr>
          <p:nvPr/>
        </p:nvSpPr>
        <p:spPr bwMode="gray">
          <a:xfrm>
            <a:off x="0" y="196650"/>
            <a:ext cx="9036496" cy="1144308"/>
          </a:xfrm>
          <a:prstGeom prst="roundRect">
            <a:avLst>
              <a:gd name="adj" fmla="val 46389"/>
            </a:avLst>
          </a:prstGeom>
          <a:solidFill>
            <a:schemeClr val="tx1">
              <a:lumMod val="85000"/>
            </a:schemeClr>
          </a:solidFill>
          <a:ln w="28575">
            <a:solidFill>
              <a:schemeClr val="accent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Международные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рейтинги качества общего образования?</a:t>
            </a:r>
            <a:endParaRPr lang="ru-RU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61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Батурина август 2019 2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1967</Words>
  <Application>Microsoft Office PowerPoint</Application>
  <PresentationFormat>Экран (4:3)</PresentationFormat>
  <Paragraphs>405</Paragraphs>
  <Slides>37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Тема Office</vt:lpstr>
      <vt:lpstr>Специальное оформление</vt:lpstr>
      <vt:lpstr>Батурина август 2019 2</vt:lpstr>
      <vt:lpstr>1_Тема Office</vt:lpstr>
      <vt:lpstr>Презентация PowerPoint</vt:lpstr>
      <vt:lpstr>  Ты ищешь знаний, мудрости земной, Ты ищешь смысла жизни во вселенной? Найди на полке книгу и раскрой Источник мысли чистый, вдохновенный…                          А.Мирцхулава </vt:lpstr>
      <vt:lpstr>Презентация PowerPoint</vt:lpstr>
      <vt:lpstr>Концепция программы поддержки детского и юношеского чтения в Российской Федерации [Электронный ресурс]: распоряжение Правительства Российской Федерации от 3 июня 2017 г. № 1155-р . - URL : http://docs.cntd.ru/document/436739637 </vt:lpstr>
      <vt:lpstr>Презентация PowerPoint</vt:lpstr>
      <vt:lpstr>Академик А. А. Леонтьев: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надо знать об исследовании PISA  в области оценивания функционального чтения?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функциональной грамотности Сборник задач по русскому языку 8—11 классы </vt:lpstr>
      <vt:lpstr>ПРИГЛАШАЕМ В ШИБЦ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Батурина</cp:lastModifiedBy>
  <cp:revision>45</cp:revision>
  <dcterms:created xsi:type="dcterms:W3CDTF">2011-12-13T19:04:59Z</dcterms:created>
  <dcterms:modified xsi:type="dcterms:W3CDTF">2019-12-05T07:08:17Z</dcterms:modified>
</cp:coreProperties>
</file>