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8" r:id="rId4"/>
    <p:sldId id="305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7" r:id="rId13"/>
    <p:sldId id="268" r:id="rId14"/>
    <p:sldId id="270" r:id="rId15"/>
    <p:sldId id="273" r:id="rId16"/>
    <p:sldId id="274" r:id="rId17"/>
    <p:sldId id="275" r:id="rId18"/>
    <p:sldId id="276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301" r:id="rId29"/>
    <p:sldId id="302" r:id="rId30"/>
    <p:sldId id="303" r:id="rId31"/>
    <p:sldId id="304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655" autoAdjust="0"/>
  </p:normalViewPr>
  <p:slideViewPr>
    <p:cSldViewPr>
      <p:cViewPr varScale="1">
        <p:scale>
          <a:sx n="63" d="100"/>
          <a:sy n="63" d="100"/>
        </p:scale>
        <p:origin x="-159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D61DD85-252E-47E3-AD12-B4E62352B40B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E4F57A6-3CCA-4C64-96E4-4C52324A909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DD85-252E-47E3-AD12-B4E62352B40B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57A6-3CCA-4C64-96E4-4C52324A9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DD85-252E-47E3-AD12-B4E62352B40B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57A6-3CCA-4C64-96E4-4C52324A9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61DD85-252E-47E3-AD12-B4E62352B40B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E4F57A6-3CCA-4C64-96E4-4C52324A909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D61DD85-252E-47E3-AD12-B4E62352B40B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E4F57A6-3CCA-4C64-96E4-4C52324A909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DD85-252E-47E3-AD12-B4E62352B40B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57A6-3CCA-4C64-96E4-4C52324A909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DD85-252E-47E3-AD12-B4E62352B40B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57A6-3CCA-4C64-96E4-4C52324A909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61DD85-252E-47E3-AD12-B4E62352B40B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E4F57A6-3CCA-4C64-96E4-4C52324A909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1DD85-252E-47E3-AD12-B4E62352B40B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57A6-3CCA-4C64-96E4-4C52324A909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D61DD85-252E-47E3-AD12-B4E62352B40B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E4F57A6-3CCA-4C64-96E4-4C52324A909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D61DD85-252E-47E3-AD12-B4E62352B40B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E4F57A6-3CCA-4C64-96E4-4C52324A909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61DD85-252E-47E3-AD12-B4E62352B40B}" type="datetimeFigureOut">
              <a:rPr lang="ru-RU" smtClean="0"/>
              <a:t>11.09.2019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E4F57A6-3CCA-4C64-96E4-4C52324A909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nach-school.ru/www.school2100.ru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nach-school.ru/www.nachalka.com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836712"/>
            <a:ext cx="6552728" cy="2376264"/>
          </a:xfrm>
        </p:spPr>
        <p:txBody>
          <a:bodyPr>
            <a:normAutofit/>
          </a:bodyPr>
          <a:lstStyle/>
          <a:p>
            <a:r>
              <a:rPr lang="ru-RU" b="0" dirty="0"/>
              <a:t>Использование электронных образовательных ресурсов в работе учителя начальных классов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7233" y="3501008"/>
            <a:ext cx="6172200" cy="2016224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Член городского методического объединения учителей начальных классов, 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учитель начальных классов МАОУ «СОШ №15 г. Челябинска» 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Деревянко Ольга Павловна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03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959" y="629815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Официальный сайт федерального научно-методического центра им. Л.В. </a:t>
            </a:r>
            <a:r>
              <a:rPr lang="ru-RU" dirty="0" err="1" smtClean="0"/>
              <a:t>Занкова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www.zankov.ru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0" t="9127" r="13547" b="6250"/>
          <a:stretch/>
        </p:blipFill>
        <p:spPr bwMode="auto">
          <a:xfrm>
            <a:off x="347112" y="1772815"/>
            <a:ext cx="7857295" cy="508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62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Официальный сайт для учителей, работающих по УМК «Школа 2100»</a:t>
            </a:r>
            <a:br>
              <a:rPr lang="ru-RU" dirty="0" smtClean="0"/>
            </a:br>
            <a:r>
              <a:rPr lang="ru-RU" b="1" u="sng" dirty="0">
                <a:solidFill>
                  <a:schemeClr val="accent2"/>
                </a:solidFill>
                <a:hlinkClick r:id="rId2"/>
              </a:rPr>
              <a:t>www.school2100.ru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7" t="12554" r="13432" b="4811"/>
          <a:stretch/>
        </p:blipFill>
        <p:spPr bwMode="auto">
          <a:xfrm>
            <a:off x="395536" y="1556792"/>
            <a:ext cx="8046465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24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Официальный ресурс для учителей, детей и родителей</a:t>
            </a:r>
            <a:br>
              <a:rPr lang="ru-RU" dirty="0" smtClean="0"/>
            </a:br>
            <a:r>
              <a:rPr lang="ru-RU" b="1" u="sng" dirty="0">
                <a:solidFill>
                  <a:schemeClr val="accent2"/>
                </a:solidFill>
                <a:hlinkClick r:id="rId2"/>
              </a:rPr>
              <a:t>www.nachalka.com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t="9524" r="14550" b="5578"/>
          <a:stretch/>
        </p:blipFill>
        <p:spPr bwMode="auto">
          <a:xfrm>
            <a:off x="395536" y="1593489"/>
            <a:ext cx="7505605" cy="491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8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Банк данных в помощь учителю</a:t>
            </a:r>
            <a:br>
              <a:rPr lang="ru-RU" dirty="0" smtClean="0"/>
            </a:br>
            <a:r>
              <a:rPr lang="ru-RU" dirty="0"/>
              <a:t>www.uroki.net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 r="1945" b="6250"/>
          <a:stretch/>
        </p:blipFill>
        <p:spPr bwMode="auto">
          <a:xfrm>
            <a:off x="467544" y="1628800"/>
            <a:ext cx="813690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16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«Страна мастеров»</a:t>
            </a:r>
            <a:br>
              <a:rPr lang="ru-RU" dirty="0" smtClean="0"/>
            </a:br>
            <a:r>
              <a:rPr lang="ru-RU" dirty="0"/>
              <a:t>stranamasterov.ru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" t="10516" b="6250"/>
          <a:stretch/>
        </p:blipFill>
        <p:spPr bwMode="auto">
          <a:xfrm>
            <a:off x="174171" y="1628799"/>
            <a:ext cx="8862326" cy="522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3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Интерактивный курс по интернет-безопасности</a:t>
            </a:r>
            <a:br>
              <a:rPr lang="ru-RU" dirty="0" smtClean="0"/>
            </a:br>
            <a:r>
              <a:rPr lang="ru-RU" dirty="0"/>
              <a:t>laste.arvutikaitse.ee/</a:t>
            </a:r>
            <a:r>
              <a:rPr lang="ru-RU" dirty="0" err="1"/>
              <a:t>rus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" t="15080" r="39203" b="8901"/>
          <a:stretch/>
        </p:blipFill>
        <p:spPr bwMode="auto">
          <a:xfrm>
            <a:off x="395536" y="1700808"/>
            <a:ext cx="7632848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956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700808"/>
            <a:ext cx="7467600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B0F0"/>
                </a:solidFill>
              </a:rPr>
              <a:t>Интернет-ресурсы для учащихся начальной школы</a:t>
            </a:r>
          </a:p>
        </p:txBody>
      </p:sp>
      <p:pic>
        <p:nvPicPr>
          <p:cNvPr id="3074" name="Picture 2" descr="C:\Users\Оля\Desktop\для выступления\140109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12976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9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Официальный детский портал «Солнышко»</a:t>
            </a:r>
            <a:br>
              <a:rPr lang="ru-RU" dirty="0" smtClean="0"/>
            </a:br>
            <a:r>
              <a:rPr lang="ru-RU" dirty="0"/>
              <a:t>www.solnet.ee/school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t="8385" r="6964" b="6441"/>
          <a:stretch/>
        </p:blipFill>
        <p:spPr bwMode="auto">
          <a:xfrm>
            <a:off x="407500" y="1556792"/>
            <a:ext cx="754887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41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Детский сказочный журнал «Почитай-ка»</a:t>
            </a:r>
            <a:br>
              <a:rPr lang="ru-RU" dirty="0" smtClean="0"/>
            </a:br>
            <a:r>
              <a:rPr lang="ru-RU" dirty="0"/>
              <a:t>www.cofe.ru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2" t="9325" r="8526" b="6250"/>
          <a:stretch/>
        </p:blipFill>
        <p:spPr bwMode="auto">
          <a:xfrm>
            <a:off x="467542" y="1772816"/>
            <a:ext cx="7996275" cy="459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36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Библиогид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www.biblioguide.ru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9325" r="13324" b="6250"/>
          <a:stretch/>
        </p:blipFill>
        <p:spPr bwMode="auto">
          <a:xfrm>
            <a:off x="395536" y="1556792"/>
            <a:ext cx="7776864" cy="489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9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Интернет-сервисы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23704" y="1280156"/>
            <a:ext cx="8219256" cy="4873752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sz="3200" dirty="0" smtClean="0"/>
              <a:t>это </a:t>
            </a:r>
            <a:r>
              <a:rPr lang="ru-RU" sz="3200" dirty="0"/>
              <a:t>сайты, представляющие в основном бесплатные услуги для аудитории интернета. К таким сайтам можно отнести поисковые системы, почтовые службы, бесплатный хостинг и т.д.</a:t>
            </a:r>
          </a:p>
        </p:txBody>
      </p:sp>
      <p:pic>
        <p:nvPicPr>
          <p:cNvPr id="1026" name="Picture 2" descr="C:\Users\Оля\Desktop\для выступления\142657748247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21088"/>
            <a:ext cx="3338504" cy="333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25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Сайт школьного журнала «Костер»</a:t>
            </a:r>
            <a:br>
              <a:rPr lang="ru-RU" dirty="0" smtClean="0"/>
            </a:br>
            <a:r>
              <a:rPr lang="ru-RU" dirty="0"/>
              <a:t>www.kostyor.ru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6" t="12500" r="32465" b="6250"/>
          <a:stretch/>
        </p:blipFill>
        <p:spPr bwMode="auto">
          <a:xfrm>
            <a:off x="827584" y="1696438"/>
            <a:ext cx="7416824" cy="460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15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Детская игровая комната</a:t>
            </a:r>
            <a:br>
              <a:rPr lang="ru-RU" dirty="0" smtClean="0"/>
            </a:br>
            <a:r>
              <a:rPr lang="ru-RU" dirty="0"/>
              <a:t>playroom.com.ru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9325" r="10200" b="6250"/>
          <a:stretch/>
        </p:blipFill>
        <p:spPr bwMode="auto">
          <a:xfrm>
            <a:off x="611560" y="1556792"/>
            <a:ext cx="7868163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01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Старые добрый сказки</a:t>
            </a:r>
            <a:br>
              <a:rPr lang="ru-RU" dirty="0" smtClean="0"/>
            </a:br>
            <a:r>
              <a:rPr lang="ru-RU" dirty="0"/>
              <a:t>www.oldskazki.chat.ru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8929" r="7635" b="6250"/>
          <a:stretch/>
        </p:blipFill>
        <p:spPr bwMode="auto">
          <a:xfrm>
            <a:off x="323529" y="1556792"/>
            <a:ext cx="770485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9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Каталог полезных детских ресурсов</a:t>
            </a:r>
            <a:br>
              <a:rPr lang="ru-RU" dirty="0" smtClean="0"/>
            </a:br>
            <a:r>
              <a:rPr lang="ru-RU" dirty="0"/>
              <a:t>beautiful-all.narod.ru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 t="15775" r="2638" b="6447"/>
          <a:stretch/>
        </p:blipFill>
        <p:spPr bwMode="auto">
          <a:xfrm>
            <a:off x="251520" y="1607661"/>
            <a:ext cx="8460432" cy="491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02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Банк детских песен, сказок, загадок и т.д.</a:t>
            </a:r>
            <a:br>
              <a:rPr lang="ru-RU" dirty="0" smtClean="0"/>
            </a:br>
            <a:r>
              <a:rPr lang="ru-RU" dirty="0"/>
              <a:t>www.maciki.com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t="9524" r="16782" b="6251"/>
          <a:stretch/>
        </p:blipFill>
        <p:spPr bwMode="auto">
          <a:xfrm>
            <a:off x="467544" y="1628800"/>
            <a:ext cx="744036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7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«Теремок»</a:t>
            </a:r>
            <a:br>
              <a:rPr lang="ru-RU" dirty="0" smtClean="0"/>
            </a:br>
            <a:r>
              <a:rPr lang="ru-RU" dirty="0"/>
              <a:t>teremoc.ru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" t="11310" r="21355" b="6250"/>
          <a:stretch/>
        </p:blipFill>
        <p:spPr bwMode="auto">
          <a:xfrm>
            <a:off x="467544" y="1700808"/>
            <a:ext cx="748883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66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Детская энциклопедия </a:t>
            </a:r>
            <a:r>
              <a:rPr lang="ru-RU" dirty="0" err="1" smtClean="0"/>
              <a:t>Потому.ру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potomy.ru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8532" r="7522" b="6250"/>
          <a:stretch/>
        </p:blipFill>
        <p:spPr bwMode="auto">
          <a:xfrm>
            <a:off x="323528" y="1556792"/>
            <a:ext cx="770485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94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Детская энциклопедия</a:t>
            </a:r>
            <a:br>
              <a:rPr lang="ru-RU" dirty="0" smtClean="0"/>
            </a:br>
            <a:r>
              <a:rPr lang="ru-RU" dirty="0"/>
              <a:t>elementy.ru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9721" r="6296" b="6251"/>
          <a:stretch/>
        </p:blipFill>
        <p:spPr bwMode="auto">
          <a:xfrm>
            <a:off x="467545" y="1628800"/>
            <a:ext cx="7704855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67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Плюсы использования </a:t>
            </a:r>
            <a:r>
              <a:rPr lang="ru-RU" dirty="0" err="1" smtClean="0"/>
              <a:t>интернет-ресурсов</a:t>
            </a:r>
            <a:r>
              <a:rPr lang="ru-RU" dirty="0" smtClean="0"/>
              <a:t> учителем: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363272" cy="4873752"/>
          </a:xfrm>
        </p:spPr>
        <p:txBody>
          <a:bodyPr/>
          <a:lstStyle/>
          <a:p>
            <a:pPr lvl="0" fontAlgn="auto"/>
            <a:r>
              <a:rPr lang="ru-RU" sz="2800" dirty="0"/>
              <a:t>экономия времени на уроке;</a:t>
            </a:r>
          </a:p>
          <a:p>
            <a:pPr lvl="0" fontAlgn="auto"/>
            <a:r>
              <a:rPr lang="ru-RU" sz="2800" dirty="0"/>
              <a:t>глубина погружения в материал;</a:t>
            </a:r>
          </a:p>
          <a:p>
            <a:pPr lvl="0" fontAlgn="auto"/>
            <a:r>
              <a:rPr lang="ru-RU" sz="2800" dirty="0"/>
              <a:t>повышенная мотивация обучения;</a:t>
            </a:r>
          </a:p>
          <a:p>
            <a:pPr lvl="0" fontAlgn="auto"/>
            <a:r>
              <a:rPr lang="ru-RU" sz="2800" dirty="0"/>
              <a:t>возможность одновременного использования аудио-, видео-, мультимедиа- материалов;</a:t>
            </a:r>
          </a:p>
          <a:p>
            <a:pPr lvl="0" fontAlgn="auto"/>
            <a:r>
              <a:rPr lang="ru-RU" sz="2800" dirty="0"/>
              <a:t>привлечение разных видов деятельности: мыслить, спорить, рассуждать.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40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Плюсы использования </a:t>
            </a:r>
            <a:r>
              <a:rPr lang="ru-RU" dirty="0" err="1"/>
              <a:t>интернет-ресурсов</a:t>
            </a:r>
            <a:r>
              <a:rPr lang="ru-RU" dirty="0"/>
              <a:t> </a:t>
            </a:r>
            <a:r>
              <a:rPr lang="ru-RU" dirty="0" smtClean="0"/>
              <a:t>учащимися: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19256" cy="48737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содействие </a:t>
            </a:r>
            <a:r>
              <a:rPr lang="ru-RU" sz="2800" dirty="0"/>
              <a:t>росту успеваемости учащихся по предмету;</a:t>
            </a:r>
          </a:p>
          <a:p>
            <a:r>
              <a:rPr lang="ru-RU" sz="2800" dirty="0" smtClean="0"/>
              <a:t>учащийся </a:t>
            </a:r>
            <a:r>
              <a:rPr lang="ru-RU" sz="2800" dirty="0"/>
              <a:t>проявляет себя в новой роли;</a:t>
            </a:r>
          </a:p>
          <a:p>
            <a:r>
              <a:rPr lang="ru-RU" sz="2800" dirty="0" smtClean="0"/>
              <a:t>формирование </a:t>
            </a:r>
            <a:r>
              <a:rPr lang="ru-RU" sz="2800" dirty="0"/>
              <a:t>навыков самостоятельной продуктивной деятельности;</a:t>
            </a:r>
          </a:p>
          <a:p>
            <a:r>
              <a:rPr lang="ru-RU" sz="2800" dirty="0" smtClean="0"/>
              <a:t>создание </a:t>
            </a:r>
            <a:r>
              <a:rPr lang="ru-RU" sz="2800" dirty="0"/>
              <a:t>ситуации успеха для каждого </a:t>
            </a:r>
            <a:r>
              <a:rPr lang="ru-RU" sz="2800" dirty="0" smtClean="0"/>
              <a:t>ученика;</a:t>
            </a:r>
            <a:endParaRPr lang="ru-RU" sz="2800" dirty="0"/>
          </a:p>
          <a:p>
            <a:r>
              <a:rPr lang="ru-RU" sz="2800" dirty="0" smtClean="0"/>
              <a:t>учащиеся </a:t>
            </a:r>
            <a:r>
              <a:rPr lang="ru-RU" sz="2800" dirty="0"/>
              <a:t>начинают работать более творчески и становятся уверенными в себе.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82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467600" cy="302433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B0F0"/>
                </a:solidFill>
              </a:rPr>
              <a:t>Электронные образовательные ресурсы, используемые в работе учителем начальных классов:</a:t>
            </a:r>
          </a:p>
        </p:txBody>
      </p:sp>
      <p:pic>
        <p:nvPicPr>
          <p:cNvPr id="2050" name="Picture 2" descr="C:\Users\Оля\Desktop\для выступления\6fc6c31b4b_w800_h543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792" y="3820248"/>
            <a:ext cx="3909504" cy="265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6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91264" cy="4873752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/>
              <a:t>учитывать </a:t>
            </a:r>
            <a:r>
              <a:rPr lang="ru-RU" sz="2800" dirty="0"/>
              <a:t>возрастные особенности младших школьников;</a:t>
            </a:r>
          </a:p>
          <a:p>
            <a:r>
              <a:rPr lang="ru-RU" sz="2800" dirty="0" smtClean="0"/>
              <a:t>использовать </a:t>
            </a:r>
            <a:r>
              <a:rPr lang="ru-RU" sz="2800" dirty="0"/>
              <a:t>разнообразные виды информационных ресурсов;</a:t>
            </a:r>
          </a:p>
          <a:p>
            <a:r>
              <a:rPr lang="ru-RU" sz="2800" dirty="0" smtClean="0"/>
              <a:t>обучать </a:t>
            </a:r>
            <a:r>
              <a:rPr lang="ru-RU" sz="2800" dirty="0"/>
              <a:t>детей правилам безопасного пользования Интернетом;</a:t>
            </a:r>
          </a:p>
          <a:p>
            <a:r>
              <a:rPr lang="ru-RU" sz="2800" dirty="0" smtClean="0"/>
              <a:t>осуществлять </a:t>
            </a:r>
            <a:r>
              <a:rPr lang="ru-RU" sz="2800" dirty="0"/>
              <a:t>контроль безопасности детей в Интернет-пространстве;</a:t>
            </a:r>
          </a:p>
          <a:p>
            <a:r>
              <a:rPr lang="ru-RU" sz="2800" dirty="0" smtClean="0"/>
              <a:t>постепенно </a:t>
            </a:r>
            <a:r>
              <a:rPr lang="ru-RU" sz="2800" dirty="0"/>
              <a:t>усложнять задачи использования </a:t>
            </a:r>
            <a:r>
              <a:rPr lang="ru-RU" sz="2800"/>
              <a:t>учащимися </a:t>
            </a:r>
            <a:r>
              <a:rPr lang="ru-RU" sz="2800" smtClean="0"/>
              <a:t>Интернет-ресурсами;</a:t>
            </a:r>
            <a:endParaRPr lang="ru-RU" sz="2800" dirty="0"/>
          </a:p>
          <a:p>
            <a:r>
              <a:rPr lang="ru-RU" sz="2800" dirty="0" smtClean="0"/>
              <a:t>постоянно </a:t>
            </a:r>
            <a:r>
              <a:rPr lang="ru-RU" sz="2800" dirty="0"/>
              <a:t>стремиться к повышению своего профессионального мастерства.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53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7467600" cy="1143000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5122" name="Picture 2" descr="C:\Users\Оля\Desktop\для выступления\1034_html_790e07db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558" y="3500438"/>
            <a:ext cx="3768626" cy="323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193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«Российская электронная школа»</a:t>
            </a:r>
            <a:br>
              <a:rPr lang="ru-RU" dirty="0" smtClean="0"/>
            </a:br>
            <a:r>
              <a:rPr lang="en-US" dirty="0"/>
              <a:t>resh.edu.ru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7" r="1491" b="4843"/>
          <a:stretch/>
        </p:blipFill>
        <p:spPr bwMode="auto">
          <a:xfrm>
            <a:off x="251520" y="2204864"/>
            <a:ext cx="794727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86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4981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Фестиваль педагогических идей </a:t>
            </a:r>
            <a:br>
              <a:rPr lang="ru-RU" dirty="0"/>
            </a:br>
            <a:r>
              <a:rPr lang="ru-RU" dirty="0"/>
              <a:t>«Открытый урок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/>
              <a:t>festival.1september.ru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844824"/>
            <a:ext cx="7467600" cy="3837040"/>
          </a:xfrm>
        </p:spPr>
        <p:txBody>
          <a:bodyPr/>
          <a:lstStyle/>
          <a:p>
            <a:pPr marL="0" indent="0" algn="ctr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65" t="9186" r="24365" b="5430"/>
          <a:stretch/>
        </p:blipFill>
        <p:spPr bwMode="auto">
          <a:xfrm>
            <a:off x="-1044624" y="1556793"/>
            <a:ext cx="892899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91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690" y="585272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ЕДИНАЯ КОЛЛЕКЦИЯ</a:t>
            </a:r>
            <a:br>
              <a:rPr lang="ru-RU" dirty="0"/>
            </a:br>
            <a:r>
              <a:rPr lang="ru-RU" dirty="0"/>
              <a:t>ЦИФРОВЫХ ОБРАЗОВАТЕЛЬНЫХ </a:t>
            </a:r>
            <a:r>
              <a:rPr lang="ru-RU" dirty="0" smtClean="0"/>
              <a:t>РЕСУРСОВ</a:t>
            </a:r>
            <a:br>
              <a:rPr lang="ru-RU" dirty="0" smtClean="0"/>
            </a:br>
            <a:r>
              <a:rPr lang="ru-RU" dirty="0"/>
              <a:t>school-collection.edu.ru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9" r="19144" b="7201"/>
          <a:stretch/>
        </p:blipFill>
        <p:spPr bwMode="auto">
          <a:xfrm>
            <a:off x="827584" y="1700808"/>
            <a:ext cx="7038706" cy="418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82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Учительский портал</a:t>
            </a:r>
            <a:br>
              <a:rPr lang="ru-RU" dirty="0" smtClean="0"/>
            </a:br>
            <a:r>
              <a:rPr lang="ru-RU" dirty="0"/>
              <a:t>www.uchportal.ru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r="18790" b="13294"/>
          <a:stretch/>
        </p:blipFill>
        <p:spPr bwMode="auto">
          <a:xfrm>
            <a:off x="971600" y="1700807"/>
            <a:ext cx="6768752" cy="399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04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Электронная версия газеты «Начальная школа»</a:t>
            </a:r>
            <a:br>
              <a:rPr lang="ru-RU" dirty="0" smtClean="0"/>
            </a:br>
            <a:r>
              <a:rPr lang="ru-RU" dirty="0"/>
              <a:t>nsc.1september.ru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8" t="9451" r="27449" b="5249"/>
          <a:stretch/>
        </p:blipFill>
        <p:spPr bwMode="auto">
          <a:xfrm>
            <a:off x="3347863" y="1579419"/>
            <a:ext cx="4826319" cy="480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09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Сайт центра системно-</a:t>
            </a:r>
            <a:r>
              <a:rPr lang="ru-RU" dirty="0" err="1" smtClean="0"/>
              <a:t>деятельностной</a:t>
            </a:r>
            <a:r>
              <a:rPr lang="ru-RU" dirty="0" smtClean="0"/>
              <a:t> педагогики «Школа 2000…»</a:t>
            </a:r>
            <a:br>
              <a:rPr lang="ru-RU" dirty="0" smtClean="0"/>
            </a:br>
            <a:r>
              <a:rPr lang="ru-RU" dirty="0"/>
              <a:t>www.sch2000.ru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5" t="8333" r="13993" b="6250"/>
          <a:stretch/>
        </p:blipFill>
        <p:spPr bwMode="auto">
          <a:xfrm>
            <a:off x="467544" y="1628800"/>
            <a:ext cx="7718395" cy="509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192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194</TotalTime>
  <Words>323</Words>
  <Application>Microsoft Office PowerPoint</Application>
  <PresentationFormat>Экран (4:3)</PresentationFormat>
  <Paragraphs>52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Эркер</vt:lpstr>
      <vt:lpstr>Использование электронных образовательных ресурсов в работе учителя начальных классов</vt:lpstr>
      <vt:lpstr>Интернет-сервисы</vt:lpstr>
      <vt:lpstr>Электронные образовательные ресурсы, используемые в работе учителем начальных классов:</vt:lpstr>
      <vt:lpstr>«Российская электронная школа» resh.edu.ru</vt:lpstr>
      <vt:lpstr>Фестиваль педагогических идей  «Открытый урок» festival.1september.ru </vt:lpstr>
      <vt:lpstr>ЕДИНАЯ КОЛЛЕКЦИЯ ЦИФРОВЫХ ОБРАЗОВАТЕЛЬНЫХ РЕСУРСОВ school-collection.edu.ru</vt:lpstr>
      <vt:lpstr>Учительский портал www.uchportal.ru</vt:lpstr>
      <vt:lpstr>Электронная версия газеты «Начальная школа» nsc.1september.ru</vt:lpstr>
      <vt:lpstr>Сайт центра системно-деятельностной педагогики «Школа 2000…» www.sch2000.ru</vt:lpstr>
      <vt:lpstr>Официальный сайт федерального научно-методического центра им. Л.В. Занкова www.zankov.ru</vt:lpstr>
      <vt:lpstr>Официальный сайт для учителей, работающих по УМК «Школа 2100» www.school2100.ru</vt:lpstr>
      <vt:lpstr>Официальный ресурс для учителей, детей и родителей www.nachalka.com</vt:lpstr>
      <vt:lpstr>Банк данных в помощь учителю www.uroki.net</vt:lpstr>
      <vt:lpstr>«Страна мастеров» stranamasterov.ru</vt:lpstr>
      <vt:lpstr>Интерактивный курс по интернет-безопасности laste.arvutikaitse.ee/rus</vt:lpstr>
      <vt:lpstr>Интернет-ресурсы для учащихся начальной школы</vt:lpstr>
      <vt:lpstr>Официальный детский портал «Солнышко» www.solnet.ee/school</vt:lpstr>
      <vt:lpstr>Детский сказочный журнал «Почитай-ка» www.cofe.ru</vt:lpstr>
      <vt:lpstr>Библиогид www.biblioguide.ru</vt:lpstr>
      <vt:lpstr>Сайт школьного журнала «Костер» www.kostyor.ru</vt:lpstr>
      <vt:lpstr>Детская игровая комната playroom.com.ru</vt:lpstr>
      <vt:lpstr>Старые добрый сказки www.oldskazki.chat.ru</vt:lpstr>
      <vt:lpstr>Каталог полезных детских ресурсов beautiful-all.narod.ru</vt:lpstr>
      <vt:lpstr>Банк детских песен, сказок, загадок и т.д. www.maciki.com</vt:lpstr>
      <vt:lpstr>«Теремок» teremoc.ru</vt:lpstr>
      <vt:lpstr>Детская энциклопедия Потому.ру potomy.ru</vt:lpstr>
      <vt:lpstr>Детская энциклопедия elementy.ru</vt:lpstr>
      <vt:lpstr>Плюсы использования интернет-ресурсов учителем:</vt:lpstr>
      <vt:lpstr>Плюсы использования интернет-ресурсов учащимися:</vt:lpstr>
      <vt:lpstr>Выводы: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Оля</cp:lastModifiedBy>
  <cp:revision>19</cp:revision>
  <dcterms:created xsi:type="dcterms:W3CDTF">2019-09-07T10:28:07Z</dcterms:created>
  <dcterms:modified xsi:type="dcterms:W3CDTF">2019-09-11T14:58:35Z</dcterms:modified>
</cp:coreProperties>
</file>