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0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62A84-E49E-4425-8461-1FC9D2F805CA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FD756-BF56-40D0-B6EA-2F4E8541A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6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Выявление и сопровождение одаренных учащихся  с целью  их подготовки  к участию в олимпиадах в начальной школе.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566124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Учитель начальных классов «МЛ №148 г. Челябинска»</a:t>
            </a:r>
          </a:p>
          <a:p>
            <a:r>
              <a:rPr lang="ru-RU" sz="2000" dirty="0" smtClean="0"/>
              <a:t>Королева Галина Александровна</a:t>
            </a:r>
            <a:endParaRPr lang="ru-RU" sz="2000" dirty="0"/>
          </a:p>
        </p:txBody>
      </p:sp>
      <p:pic>
        <p:nvPicPr>
          <p:cNvPr id="3089" name="Picture 17" descr="C:\Users\Элен\Desktop\pngeggо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13" y="332656"/>
            <a:ext cx="3888432" cy="239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229600" cy="622555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Для оценки эффективности занятий можно использовать следующие показатели: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</a:t>
            </a:r>
            <a:r>
              <a:rPr lang="ru-RU" dirty="0"/>
              <a:t> степень помощи, которую оказывает учитель учащимся при выполнении заданий: чем помощь учителя меньше, тем выше самостоятельность учеников и, следовательно, выше развивающий эффект занятий;</a:t>
            </a:r>
          </a:p>
          <a:p>
            <a:pPr marL="0" indent="0">
              <a:buNone/>
            </a:pPr>
            <a:r>
              <a:rPr lang="ru-RU" dirty="0"/>
              <a:t>– поведение учащихся на занятиях: живость, активность, заинтересованность школьников обеспечивают положительные результаты занятий;</a:t>
            </a:r>
          </a:p>
          <a:p>
            <a:pPr marL="0" indent="0">
              <a:buNone/>
            </a:pPr>
            <a:r>
              <a:rPr lang="ru-RU" dirty="0"/>
              <a:t>– косвенным показателем эффективности данных занятий может быть повышение успеваемости по разным школьным дисциплинам, повышение активности,  внимательности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Проведенный промежуточный анализ результативности реализуемого проекта позволил отметить следующие достижения:</a:t>
            </a:r>
          </a:p>
          <a:p>
            <a:pPr marL="0" indent="0">
              <a:buNone/>
            </a:pPr>
            <a:endParaRPr lang="ru-RU" sz="3800" dirty="0"/>
          </a:p>
          <a:p>
            <a:pPr marL="0" indent="0">
              <a:buNone/>
            </a:pPr>
            <a:r>
              <a:rPr lang="ru-RU" dirty="0"/>
              <a:t>-выявлена положительная динамика в качестве </a:t>
            </a:r>
            <a:r>
              <a:rPr lang="ru-RU" dirty="0" err="1"/>
              <a:t>обученности</a:t>
            </a:r>
            <a:r>
              <a:rPr lang="ru-RU" dirty="0"/>
              <a:t>  учащихся по предмету «русский язык», что является важным и значимым как для самих обучающихся, так и для их родителей;</a:t>
            </a:r>
          </a:p>
          <a:p>
            <a:pPr marL="0" indent="0">
              <a:buNone/>
            </a:pPr>
            <a:r>
              <a:rPr lang="ru-RU" dirty="0"/>
              <a:t>-отмечено повышение мотивации учеников к изучению  русского языка ;</a:t>
            </a:r>
          </a:p>
          <a:p>
            <a:pPr marL="0" indent="0">
              <a:buNone/>
            </a:pPr>
            <a:r>
              <a:rPr lang="ru-RU" dirty="0" smtClean="0"/>
              <a:t>-ребята </a:t>
            </a:r>
            <a:r>
              <a:rPr lang="ru-RU" dirty="0"/>
              <a:t>получили начальный опыт подготовки и участия в  турнирах по русскому </a:t>
            </a:r>
            <a:r>
              <a:rPr lang="ru-RU" dirty="0" smtClean="0"/>
              <a:t>языку.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Было выявлено, </a:t>
            </a:r>
            <a:r>
              <a:rPr lang="ru-RU" dirty="0"/>
              <a:t>что выраженный интерес к предмету и высокую мотивацию к приобретению знаний имеют несколько учеников, что может свидетельствовать о том, что данные дети являются способными, а возможно и одаренными (для подтверждения этого требуется продолжить </a:t>
            </a:r>
            <a:r>
              <a:rPr lang="ru-RU" dirty="0" smtClean="0"/>
              <a:t>исследование).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Сущность </a:t>
            </a:r>
            <a:r>
              <a:rPr lang="ru-RU" dirty="0"/>
              <a:t>данного опыта в создании условий, обеспечивающих выявление и развития одарённых детей, включая детей, чья одарённость на настоящий момент может быть ещё не проявившейся, а также просто способных детей, в отношении которых есть серьёзная надежда на дальнейший скачок в развитии их способностей.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Элен\Desktop\pngegg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54114"/>
            <a:ext cx="1922537" cy="179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Элен\Desktop\pngeg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925789" cy="15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91264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	Проводимая </a:t>
            </a:r>
            <a:r>
              <a:rPr lang="ru-RU" sz="1400" dirty="0"/>
              <a:t>мной работа с высокомотивированными и одаренными учащимися дала положительные результаты.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Удалось </a:t>
            </a:r>
            <a:r>
              <a:rPr lang="ru-RU" sz="1400" dirty="0"/>
              <a:t>наиболее полно реализовать творческий потенциал учащихся, о чем свидетельствуют, в частности, удачные выступления ребят: </a:t>
            </a:r>
            <a:r>
              <a:rPr lang="ru-RU" sz="1400" dirty="0" smtClean="0"/>
              <a:t>заняты </a:t>
            </a:r>
            <a:r>
              <a:rPr lang="ru-RU" sz="1400" dirty="0"/>
              <a:t>призовые места </a:t>
            </a:r>
            <a:r>
              <a:rPr lang="ru-RU" sz="1400" u="sng" dirty="0"/>
              <a:t>на районных олимпиадах по  математике: </a:t>
            </a:r>
            <a:endParaRPr lang="ru-RU" sz="1400" u="sng" dirty="0" smtClean="0"/>
          </a:p>
          <a:p>
            <a:pPr marL="0" indent="0" algn="just">
              <a:buNone/>
            </a:pPr>
            <a:r>
              <a:rPr lang="ru-RU" sz="1400" dirty="0" smtClean="0"/>
              <a:t>в </a:t>
            </a:r>
            <a:r>
              <a:rPr lang="ru-RU" sz="1400" dirty="0"/>
              <a:t>2010 году Майоров Алексей,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в </a:t>
            </a:r>
            <a:r>
              <a:rPr lang="ru-RU" sz="1400" dirty="0"/>
              <a:t>2012 году Башмакова Мария и Ткачук Мирон,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в </a:t>
            </a:r>
            <a:r>
              <a:rPr lang="ru-RU" sz="1400" dirty="0"/>
              <a:t>2014 году Костромин Фёдор;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u="sng" dirty="0" smtClean="0"/>
              <a:t>по </a:t>
            </a:r>
            <a:r>
              <a:rPr lang="ru-RU" sz="1400" u="sng" dirty="0"/>
              <a:t>окружающему миру </a:t>
            </a:r>
            <a:r>
              <a:rPr lang="ru-RU" sz="1400" dirty="0"/>
              <a:t>в 2010 году Гайсин Вячеслав;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место </a:t>
            </a:r>
            <a:r>
              <a:rPr lang="ru-RU" sz="1400" dirty="0"/>
              <a:t>победителя районного этапа </a:t>
            </a:r>
            <a:r>
              <a:rPr lang="ru-RU" sz="1400" u="sng" dirty="0"/>
              <a:t>по русскому языку </a:t>
            </a:r>
            <a:r>
              <a:rPr lang="ru-RU" sz="1400" dirty="0"/>
              <a:t>в 2014 году Сафонова Ангелина.  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Призеры </a:t>
            </a:r>
            <a:r>
              <a:rPr lang="ru-RU" sz="1400" dirty="0">
                <a:solidFill>
                  <a:srgbClr val="FF0000"/>
                </a:solidFill>
              </a:rPr>
              <a:t>городского</a:t>
            </a:r>
            <a:r>
              <a:rPr lang="ru-RU" sz="1400" dirty="0"/>
              <a:t> этапа Всероссийской олимпиады школьников </a:t>
            </a:r>
            <a:r>
              <a:rPr lang="ru-RU" sz="1400" u="sng" dirty="0"/>
              <a:t>по </a:t>
            </a:r>
            <a:r>
              <a:rPr lang="ru-RU" sz="1400" u="sng" dirty="0" smtClean="0"/>
              <a:t>математике:</a:t>
            </a:r>
          </a:p>
          <a:p>
            <a:pPr marL="0" indent="0" algn="just">
              <a:buNone/>
            </a:pPr>
            <a:r>
              <a:rPr lang="ru-RU" sz="1400" dirty="0" smtClean="0"/>
              <a:t>в </a:t>
            </a:r>
            <a:r>
              <a:rPr lang="ru-RU" sz="1400" dirty="0"/>
              <a:t>2011-2012 учебном году: Ткачук Мирон,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в </a:t>
            </a:r>
            <a:r>
              <a:rPr lang="ru-RU" sz="1400" dirty="0"/>
              <a:t>2013-2014 учебном году: Костромин Фёдор;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u="sng" dirty="0" smtClean="0"/>
              <a:t>по </a:t>
            </a:r>
            <a:r>
              <a:rPr lang="ru-RU" sz="1400" u="sng" dirty="0"/>
              <a:t>русскому </a:t>
            </a:r>
            <a:r>
              <a:rPr lang="ru-RU" sz="1400" dirty="0"/>
              <a:t>языку в 2017-2018 учебном году </a:t>
            </a:r>
            <a:r>
              <a:rPr lang="ru-RU" sz="1400" dirty="0" err="1"/>
              <a:t>Сатонина</a:t>
            </a:r>
            <a:r>
              <a:rPr lang="ru-RU" sz="1400" dirty="0"/>
              <a:t> Анна.</a:t>
            </a:r>
          </a:p>
          <a:p>
            <a:pPr algn="just"/>
            <a:endParaRPr lang="ru-RU" sz="1400" dirty="0"/>
          </a:p>
        </p:txBody>
      </p:sp>
      <p:pic>
        <p:nvPicPr>
          <p:cNvPr id="2050" name="Picture 2" descr="https://sun9-37.userapi.com/impg/zee5K17VN_v1jImqAwat_VyHvgIsaq3uG7ETyw/S7Kb62D7rMY.jpg?size=1920x1168&amp;quality=95&amp;sign=68d36d9da7e8f7a9d97784c7d457e3e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63652"/>
            <a:ext cx="5086599" cy="309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лен\Desktop\pngeg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18084"/>
            <a:ext cx="2307067" cy="20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48680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 smtClean="0"/>
              <a:t>За период работы с одаренными и высокомотивированными учащимися мной были сделаны следующие выводы: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r>
              <a:rPr lang="ru-RU" sz="2800" dirty="0" smtClean="0"/>
              <a:t> работа должна носить систематический характер на протяжении всего процесса обучения,</a:t>
            </a:r>
          </a:p>
          <a:p>
            <a:pPr algn="just"/>
            <a:r>
              <a:rPr lang="ru-RU" sz="2800" dirty="0" smtClean="0"/>
              <a:t> работа </a:t>
            </a:r>
            <a:r>
              <a:rPr lang="ru-RU" sz="2800" dirty="0"/>
              <a:t>с одаренными учащимися должна проводиться как на уроке, так и во внеурочное время;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целесообразно </a:t>
            </a:r>
            <a:r>
              <a:rPr lang="ru-RU" sz="2800" dirty="0"/>
              <a:t>проводить занятия, как с группой учащихся, так и индивидуально.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C:\Users\Элен\Desktop\pngegg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10" y="3590752"/>
            <a:ext cx="2967299" cy="32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	Перед </a:t>
            </a:r>
            <a:r>
              <a:rPr lang="ru-RU" sz="2000" dirty="0"/>
              <a:t>учителем начальных классов стоят следующие задачи: </a:t>
            </a:r>
            <a:r>
              <a:rPr lang="ru-RU" sz="2000" dirty="0" smtClean="0"/>
              <a:t>*своевременное </a:t>
            </a:r>
            <a:r>
              <a:rPr lang="ru-RU" sz="2000" dirty="0"/>
              <a:t>выявление одарённых детей;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*использование </a:t>
            </a:r>
            <a:r>
              <a:rPr lang="ru-RU" sz="2000" dirty="0"/>
              <a:t>на уроке дифференциации на основе индивидуальных  </a:t>
            </a:r>
            <a:r>
              <a:rPr lang="ru-RU" sz="2000" dirty="0" smtClean="0"/>
              <a:t>    особенностей </a:t>
            </a:r>
            <a:r>
              <a:rPr lang="ru-RU" sz="2000" dirty="0"/>
              <a:t>детей;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*организация </a:t>
            </a:r>
            <a:r>
              <a:rPr lang="ru-RU" sz="2000" dirty="0"/>
              <a:t>разнообразной внеурочной и внешкольной деятельности.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000" u="sng" dirty="0" smtClean="0"/>
              <a:t>Этапы </a:t>
            </a:r>
            <a:r>
              <a:rPr lang="ru-RU" sz="2000" u="sng" dirty="0"/>
              <a:t>выявления и сопровождения одаренных детей в современной </a:t>
            </a:r>
            <a:r>
              <a:rPr lang="ru-RU" sz="2000" u="sng" dirty="0" smtClean="0"/>
              <a:t>школе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1-й </a:t>
            </a:r>
            <a:r>
              <a:rPr lang="ru-RU" sz="2000" dirty="0">
                <a:solidFill>
                  <a:srgbClr val="0070C0"/>
                </a:solidFill>
              </a:rPr>
              <a:t>этап </a:t>
            </a:r>
            <a:r>
              <a:rPr lang="ru-RU" sz="2000" dirty="0"/>
              <a:t>– диагностический - 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предполагает </a:t>
            </a:r>
            <a:r>
              <a:rPr lang="ru-RU" sz="2000" dirty="0"/>
              <a:t>открытие одаренности ребёнка во время педагогического наблюдения, проведения различных интеллектуальных игр, олимпиад, позволяющих учащимся проявить свои способности. На этом этапе проводится индивидуальная оценка творческих возможностей и особенностей  ребенка психологом. 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6146" name="Picture 2" descr="C:\Users\Элен\Desktop\pngeg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520280" cy="20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632067"/>
              </p:ext>
            </p:extLst>
          </p:nvPr>
        </p:nvGraphicFramePr>
        <p:xfrm>
          <a:off x="468313" y="116633"/>
          <a:ext cx="8229600" cy="77173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7717363">
                <a:tc>
                  <a:txBody>
                    <a:bodyPr/>
                    <a:lstStyle/>
                    <a:p>
                      <a:r>
                        <a:rPr lang="ru-RU" sz="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Тест за 1 класс по русскому языку . </a:t>
                      </a:r>
                    </a:p>
                    <a:p>
                      <a:r>
                        <a:rPr lang="ru-RU" sz="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Отметь правильный ответ.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        1. Слово, в котором букв больше чем звуков.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газета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корзина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рояль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букварь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       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2.Слова,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которых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буква Я обозначает два звука.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лягушка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шляпа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приятель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якорь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        3 .Слово, которое отличается одним звуком от слова сетка.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Вятка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пятка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нитка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ветка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        4 .Слово, в котором звуков больше чем букв.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десять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ямка</a:t>
                      </a:r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край</a:t>
                      </a:r>
                    </a:p>
                    <a:p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5.Задание повышенного уровня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Слово, в котором произносится звук [о].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лето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копает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мёд</a:t>
                      </a:r>
                    </a:p>
                    <a:p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6.Задание повышенного уровня      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Строка, где во всех словах звуков меньше чем букв.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якорь, ёлочка, поезд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пень, листья, гостья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стрела, счастье, лямка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пальто, мальчик, письмо</a:t>
                      </a:r>
                    </a:p>
                    <a:p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.Задание повышенного уровня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Строка, где во всех словах букв меньше, чем звуков.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юбочка, брюки, перья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рисуем, моё, моряк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ягода, больше, смелый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весёлая, ёлочка, ястреб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       8 . Слово, в котором ударный слог второй.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краски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летний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голова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белее</a:t>
                      </a:r>
                    </a:p>
                    <a:p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9. Слово, в котором ударный слог третий.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карета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учительница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медведь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повторит</a:t>
                      </a:r>
                    </a:p>
                    <a:p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     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 Слово, в котором все согласные звуки мягкие и звонкие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деревья</a:t>
                      </a:r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ребята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бантик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дверь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Слово, в котором последний согласный звук твердый и глухой.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медведь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деревня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товарищ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велосипед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12.  Слово, в котором все согласные звуки твердые и звонкие.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жёлтый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вокруг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ворона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                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  Задание повышенного уровня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Слово, в котором первый согласный звук всегда мягкий, непарный.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ель</a:t>
                      </a:r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Лена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речка</a:t>
                      </a:r>
                    </a:p>
                    <a:p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 Задание повышенного уровня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Слово, в котором первый согласный звук всегда твердый, непарный.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хозяин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этаж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цыплёнок</a:t>
                      </a:r>
                    </a:p>
                    <a:p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Строку слов, расположенных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алфавитном порядке.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машина, завод, сорока, тетрадь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завод, машина, тетрадь, сорока</a:t>
                      </a:r>
                    </a:p>
                    <a:p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завод, машина, сорока, тетрадь</a:t>
                      </a:r>
                    </a:p>
                    <a:p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 В каждом из данных ниже слов спрятался какой-нибудь зверь. Да вот беда: один целиком не поместился. В каком слове?</a:t>
                      </a:r>
                      <a:b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палисадник</a:t>
                      </a:r>
                      <a:b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камыш</a:t>
                      </a:r>
                      <a:b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заслонка</a:t>
                      </a:r>
                      <a:b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посёлок</a:t>
                      </a:r>
                      <a:b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укротитель</a:t>
                      </a:r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 Ответь на вопросы:</a:t>
                      </a:r>
                      <a:b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Каким ключом нельзя отвернуть гайку?</a:t>
                      </a:r>
                      <a:b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б) Какую соль не кладут в суп?</a:t>
                      </a:r>
                      <a:b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в) Из какого крана не льётся вода?</a:t>
                      </a:r>
                      <a:b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г) Какой лук не режут в салат?</a:t>
                      </a:r>
                      <a:b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д) По какому мостику нельзя перейти реку?</a:t>
                      </a:r>
                    </a:p>
                    <a:p>
                      <a:endParaRPr lang="ru-RU" sz="8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2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326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2-ой </a:t>
            </a:r>
            <a:r>
              <a:rPr lang="ru-RU" sz="1600" dirty="0">
                <a:solidFill>
                  <a:srgbClr val="0070C0"/>
                </a:solidFill>
              </a:rPr>
              <a:t>этап </a:t>
            </a:r>
            <a:r>
              <a:rPr lang="ru-RU" sz="1600" dirty="0"/>
              <a:t>- создание условий для развития одаренных детей: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проведение </a:t>
            </a:r>
            <a:r>
              <a:rPr lang="ru-RU" sz="1600" dirty="0"/>
              <a:t>развивающей работы с ребенком в кружке, на факультативных занятиях. На этом этапе работы с одаренными детьми основная роль отводится педагогам, задача которых  совершенствовать их способности в совместной деятельности со сверстниками и научными руководителями.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u="sng" dirty="0" smtClean="0"/>
              <a:t>Практические </a:t>
            </a:r>
            <a:r>
              <a:rPr lang="ru-RU" sz="1600" u="sng" dirty="0"/>
              <a:t>приемы на уроках.</a:t>
            </a:r>
          </a:p>
          <a:p>
            <a:pPr lvl="0" algn="just"/>
            <a:r>
              <a:rPr lang="ru-RU" sz="1600" dirty="0" smtClean="0"/>
              <a:t>Прием </a:t>
            </a:r>
            <a:r>
              <a:rPr lang="ru-RU" sz="1600" dirty="0"/>
              <a:t>«Особое задание». Одаренные ученики получают право на выполнение особо сложного </a:t>
            </a:r>
            <a:r>
              <a:rPr lang="ru-RU" sz="1600" dirty="0" smtClean="0"/>
              <a:t> тренировочного или творческого </a:t>
            </a:r>
            <a:r>
              <a:rPr lang="ru-RU" sz="1600" dirty="0"/>
              <a:t>задания </a:t>
            </a:r>
            <a:r>
              <a:rPr lang="ru-RU" sz="1600" dirty="0" smtClean="0"/>
              <a:t>. </a:t>
            </a:r>
            <a:r>
              <a:rPr lang="ru-RU" sz="1600" dirty="0"/>
              <a:t>Например, из упражнения, данного всему классу, выписать слова, в которых все согласные звуки твёрдые</a:t>
            </a:r>
            <a:r>
              <a:rPr lang="ru-RU" sz="1600" dirty="0" smtClean="0"/>
              <a:t>.</a:t>
            </a:r>
            <a:r>
              <a:rPr lang="ru-RU" sz="1600" dirty="0" smtClean="0"/>
              <a:t> </a:t>
            </a:r>
            <a:endParaRPr lang="ru-RU" sz="1600" dirty="0"/>
          </a:p>
          <a:p>
            <a:pPr algn="just"/>
            <a:r>
              <a:rPr lang="ru-RU" sz="1600" dirty="0"/>
              <a:t>Прием «Энциклопедист». Самостоятельный поиск дополнительного материала учащимся для решения усложнённых заданий или дополнения </a:t>
            </a:r>
            <a:r>
              <a:rPr lang="ru-RU" sz="1600" dirty="0" smtClean="0"/>
              <a:t>к уроку</a:t>
            </a:r>
            <a:r>
              <a:rPr lang="ru-RU" sz="1600" dirty="0" smtClean="0"/>
              <a:t>.</a:t>
            </a:r>
            <a:endParaRPr lang="ru-RU" sz="1600" dirty="0"/>
          </a:p>
          <a:p>
            <a:pPr lvl="0" algn="just"/>
            <a:r>
              <a:rPr lang="ru-RU" sz="1600" dirty="0"/>
              <a:t> Прием «Три уровня домашнего задания». Одновременно домашнее задание двух или трех уровней. Первый уровень - обязательный минимум, второй уровень задания – тренировочный: его выполняют ученики, </a:t>
            </a:r>
            <a:r>
              <a:rPr lang="ru-RU" sz="1600" dirty="0" smtClean="0"/>
              <a:t> </a:t>
            </a:r>
            <a:r>
              <a:rPr lang="ru-RU" sz="1600" dirty="0"/>
              <a:t>без особых трудностей </a:t>
            </a:r>
            <a:r>
              <a:rPr lang="ru-RU" sz="1600" dirty="0" smtClean="0"/>
              <a:t>осваивающие </a:t>
            </a:r>
            <a:r>
              <a:rPr lang="ru-RU" sz="1600" dirty="0"/>
              <a:t>программу. Третий уровень это - творческое задание. Обычно оно выполняется по желанию и стимулируется высокой оценкой и похвалой</a:t>
            </a:r>
            <a:r>
              <a:rPr lang="ru-RU" sz="1600" dirty="0" smtClean="0"/>
              <a:t>.</a:t>
            </a:r>
            <a:r>
              <a:rPr lang="ru-RU" sz="1600" dirty="0"/>
              <a:t> Например, составь для одноклассников словарный диктант из 8-10 слов на изучаемую тему.</a:t>
            </a:r>
          </a:p>
          <a:p>
            <a:pPr algn="just"/>
            <a:endParaRPr lang="ru-RU" sz="1600" dirty="0"/>
          </a:p>
          <a:p>
            <a:endParaRPr lang="ru-RU" sz="1600" dirty="0"/>
          </a:p>
        </p:txBody>
      </p:sp>
      <p:pic>
        <p:nvPicPr>
          <p:cNvPr id="7170" name="Picture 2" descr="C:\Users\Элен\Desktop\pngeg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3136"/>
            <a:ext cx="5114955" cy="203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75853"/>
            <a:ext cx="8229600" cy="61821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3-й этап - </a:t>
            </a:r>
            <a:r>
              <a:rPr lang="ru-RU" sz="2200" dirty="0"/>
              <a:t>анализ промежуточных результатов сопровождения развития одаренного ребенка. </a:t>
            </a: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	На </a:t>
            </a:r>
            <a:r>
              <a:rPr lang="ru-RU" sz="2200" dirty="0"/>
              <a:t>этом этапе психологи, педагоги проводят в конце учебного года, а по необходимости чаще, диагностику успешности развития одаренности ребенка,  дают рекомендации по сопровождению его развития. Педагоги организуют в школе разнообразные формы презентаций успешности развития способностей ребенка: выставки работ, фестивали, итоги олимпиад и др. Все данные учителя регистрируют в «Портфолио ученика».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Элен\Desktop\pngeg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2345680" cy="234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Формы работы с одаренными учащимися: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творческие </a:t>
            </a:r>
            <a:r>
              <a:rPr lang="ru-RU" dirty="0"/>
              <a:t>мастерские;</a:t>
            </a:r>
          </a:p>
          <a:p>
            <a:r>
              <a:rPr lang="ru-RU" dirty="0"/>
              <a:t>групповые занятия по параллелям классов с сильными учащимися;</a:t>
            </a:r>
          </a:p>
          <a:p>
            <a:r>
              <a:rPr lang="ru-RU" dirty="0"/>
              <a:t>индивидуальные и групповые занятия по предметам ;</a:t>
            </a:r>
          </a:p>
          <a:p>
            <a:r>
              <a:rPr lang="ru-RU" dirty="0"/>
              <a:t>факультативы;</a:t>
            </a:r>
          </a:p>
          <a:p>
            <a:r>
              <a:rPr lang="ru-RU" dirty="0"/>
              <a:t>предметные кружки ;</a:t>
            </a:r>
          </a:p>
          <a:p>
            <a:r>
              <a:rPr lang="ru-RU" dirty="0"/>
              <a:t>занятия исследовательской деятельностью;</a:t>
            </a:r>
          </a:p>
          <a:p>
            <a:r>
              <a:rPr lang="ru-RU" dirty="0"/>
              <a:t>конкурсы;</a:t>
            </a:r>
          </a:p>
          <a:p>
            <a:r>
              <a:rPr lang="ru-RU" dirty="0"/>
              <a:t>интеллектуальный марафон;</a:t>
            </a:r>
          </a:p>
          <a:p>
            <a:r>
              <a:rPr lang="ru-RU" dirty="0"/>
              <a:t>научно-практические конференции;</a:t>
            </a:r>
          </a:p>
          <a:p>
            <a:r>
              <a:rPr lang="ru-RU" dirty="0"/>
              <a:t>участие в олимпиадах.</a:t>
            </a:r>
          </a:p>
        </p:txBody>
      </p:sp>
      <p:pic>
        <p:nvPicPr>
          <p:cNvPr id="8194" name="Picture 2" descr="C:\Users\Элен\Desktop\pngegg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16444"/>
            <a:ext cx="2952329" cy="24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86"/>
            <a:ext cx="4176464" cy="17862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21994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	В </a:t>
            </a:r>
            <a:r>
              <a:rPr lang="ru-RU" sz="1800" dirty="0"/>
              <a:t>соответствии с ФГОС </a:t>
            </a:r>
            <a:r>
              <a:rPr lang="ru-RU" sz="1800" dirty="0">
                <a:solidFill>
                  <a:srgbClr val="FF0000"/>
                </a:solidFill>
              </a:rPr>
              <a:t>факультативные занятия и предметные кружки</a:t>
            </a:r>
            <a:r>
              <a:rPr lang="ru-RU" sz="1800" dirty="0"/>
              <a:t> в школах становятся основной формой дифференциации обучения и  выполняют важные функции в развитии одаренности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 	</a:t>
            </a:r>
            <a:r>
              <a:rPr lang="ru-RU" sz="1800" u="sng" dirty="0" smtClean="0"/>
              <a:t>Одна</a:t>
            </a:r>
            <a:r>
              <a:rPr lang="ru-RU" sz="1800" dirty="0" smtClean="0"/>
              <a:t> </a:t>
            </a:r>
            <a:r>
              <a:rPr lang="ru-RU" sz="1800" dirty="0"/>
              <a:t>из них состоит в том, что одаренные учащиеся повышают уровень изучения отдельных предметов и могут успешно готовиться к предметным олимпиадам и конкурсам.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	</a:t>
            </a:r>
            <a:r>
              <a:rPr lang="ru-RU" sz="1800" u="sng" dirty="0" smtClean="0"/>
              <a:t>Вторая</a:t>
            </a:r>
            <a:r>
              <a:rPr lang="ru-RU" sz="1800" dirty="0" smtClean="0"/>
              <a:t> </a:t>
            </a:r>
            <a:r>
              <a:rPr lang="ru-RU" sz="1800" dirty="0"/>
              <a:t>функция – мотивирующая: возникает потребность в  познании, творчестве, и это формирует устойчивую познавательную мотивацию к дальнейшему развитию. </a:t>
            </a: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	Важнейшим </a:t>
            </a:r>
            <a:r>
              <a:rPr lang="ru-RU" sz="1800" dirty="0"/>
              <a:t>средством развития одаренности ребенка является проведение предметных олимпиад. </a:t>
            </a:r>
            <a:r>
              <a:rPr lang="ru-RU" sz="1800" dirty="0">
                <a:solidFill>
                  <a:srgbClr val="FF0000"/>
                </a:solidFill>
              </a:rPr>
              <a:t>Олимпиада</a:t>
            </a:r>
            <a:r>
              <a:rPr lang="ru-RU" sz="1800" dirty="0"/>
              <a:t> развивает у школьников интерес к предмету, знакомит с нетрадиционными заданиями и вопросами, пробуждает желание работать с дополнительной литературой; даёт   расширение кругозора, сравнение собственных достижений с успехами других ребят.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535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00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Поделюсь личным опытом по выявлению и сопровождению одаренных учащихся  с целью их подготовки к участию в олимпиаде по русскому языку в начальной школе.</a:t>
            </a:r>
            <a:r>
              <a:rPr lang="ru-RU" sz="2400" u="sng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u="sng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91264" cy="2404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	Кружок </a:t>
            </a:r>
            <a:r>
              <a:rPr lang="ru-RU" sz="1600" dirty="0"/>
              <a:t>организуется  из учащихся параллельных классов по результатам отборочного тура олимпиады. Основу составляют школьники, мотивированные на изучение русского языка. Эти занятия проводятся один раз в неделю во внеурочное время в непринужденной обстановке, что создает атмосферу большой заинтересованности в работе.  Материал кружковых занятий имеет широкий тематический диапазон. Задания подобраны так, чтобы максимально охватить основные разделы школьного курса.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Примерные пособия: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39700"/>
            <a:ext cx="1224136" cy="18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4" y="2954078"/>
            <a:ext cx="1308173" cy="187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85184"/>
            <a:ext cx="401324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46764"/>
            <a:ext cx="1350579" cy="187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samplinginterval.ru/img/mpizngntral1879828-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39701"/>
            <a:ext cx="1195998" cy="18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На </a:t>
            </a:r>
            <a:r>
              <a:rPr lang="ru-RU" dirty="0"/>
              <a:t>занятиях используются современные оценочные средства: задания школьных и дистанционных олимпиад различного уровня, тесты, тренажеры.</a:t>
            </a:r>
          </a:p>
          <a:p>
            <a:pPr marL="0" indent="0" algn="just">
              <a:buNone/>
            </a:pPr>
            <a:r>
              <a:rPr lang="ru-RU" dirty="0"/>
              <a:t>	Занимательность является одним из основных условий пробуждения и поддержания интереса к внеклассной работе, и достигается главным образом путем использования  игр, шарад, ребусов, загадок, а  также путем привлечения средств наглядности - картин, слайдов, презентаций.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Однако </a:t>
            </a:r>
            <a:r>
              <a:rPr lang="ru-RU" dirty="0"/>
              <a:t>занимательность не сводится к развлекательности, она  удовлетворяет интеллектуальные запросы учащихся, развивает у них любознательность. </a:t>
            </a:r>
          </a:p>
          <a:p>
            <a:endParaRPr lang="ru-RU" dirty="0"/>
          </a:p>
        </p:txBody>
      </p:sp>
      <p:pic>
        <p:nvPicPr>
          <p:cNvPr id="4098" name="Picture 2" descr="C:\Users\Элен\Desktop\pngeg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3145532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393</Words>
  <Application>Microsoft Office PowerPoint</Application>
  <PresentationFormat>Экран (4:3)</PresentationFormat>
  <Paragraphs>160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Выявление и сопровождение одаренных учащихся  с целью  их подготовки  к участию в олимпиадах в начальной школе. </vt:lpstr>
      <vt:lpstr> Перед учителем начальных классов стоят следующие задачи: *своевременное выявление одарённых детей;  *использование на уроке дифференциации на основе индивидуальных      особенностей детей;   *организация разнообразной внеурочной и внешкольной деятельности. </vt:lpstr>
      <vt:lpstr> </vt:lpstr>
      <vt:lpstr> </vt:lpstr>
      <vt:lpstr>Презентация PowerPoint</vt:lpstr>
      <vt:lpstr> Формы работы с одаренными учащимися: </vt:lpstr>
      <vt:lpstr>Презентация PowerPoint</vt:lpstr>
      <vt:lpstr>Поделюсь личным опытом по выявлению и сопровождению одаренных учащихся  с целью их подготовки к участию в олимпиаде по русскому языку в начальной школе.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Элен</dc:creator>
  <cp:lastModifiedBy>Элен</cp:lastModifiedBy>
  <cp:revision>50</cp:revision>
  <dcterms:created xsi:type="dcterms:W3CDTF">2022-02-12T04:56:34Z</dcterms:created>
  <dcterms:modified xsi:type="dcterms:W3CDTF">2022-02-12T10:26:15Z</dcterms:modified>
</cp:coreProperties>
</file>