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6" r:id="rId12"/>
    <p:sldId id="265" r:id="rId13"/>
    <p:sldId id="276" r:id="rId14"/>
    <p:sldId id="277" r:id="rId15"/>
    <p:sldId id="267" r:id="rId16"/>
    <p:sldId id="278" r:id="rId17"/>
    <p:sldId id="279" r:id="rId18"/>
    <p:sldId id="268" r:id="rId19"/>
    <p:sldId id="269" r:id="rId20"/>
    <p:sldId id="271" r:id="rId21"/>
    <p:sldId id="270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3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uysellgraphic.com/images/graphic_preview/thumb/red_and_green_apple_2075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9626" b="13109"/>
          <a:stretch>
            <a:fillRect/>
          </a:stretch>
        </p:blipFill>
        <p:spPr bwMode="auto">
          <a:xfrm rot="18458859">
            <a:off x="214921" y="5326858"/>
            <a:ext cx="962538" cy="1016012"/>
          </a:xfrm>
          <a:prstGeom prst="rect">
            <a:avLst/>
          </a:prstGeom>
          <a:noFill/>
        </p:spPr>
      </p:pic>
      <p:pic>
        <p:nvPicPr>
          <p:cNvPr id="4" name="Picture 4" descr="http://buysellgraphic.com/images/graphic_preview/thumb/red_and_green_apple_2075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l="53172" b="8536"/>
          <a:stretch>
            <a:fillRect/>
          </a:stretch>
        </p:blipFill>
        <p:spPr bwMode="auto">
          <a:xfrm>
            <a:off x="785786" y="5072074"/>
            <a:ext cx="1016071" cy="1214446"/>
          </a:xfrm>
          <a:prstGeom prst="rect">
            <a:avLst/>
          </a:prstGeom>
          <a:noFill/>
        </p:spPr>
      </p:pic>
      <p:sp>
        <p:nvSpPr>
          <p:cNvPr id="5" name="Кольцо 4"/>
          <p:cNvSpPr/>
          <p:nvPr/>
        </p:nvSpPr>
        <p:spPr>
          <a:xfrm>
            <a:off x="214282" y="4929198"/>
            <a:ext cx="1643074" cy="1643074"/>
          </a:xfrm>
          <a:prstGeom prst="donut">
            <a:avLst>
              <a:gd name="adj" fmla="val 4886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5720" y="500042"/>
            <a:ext cx="850109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Приёмы обучения смысловому чтению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на уроках в начальной школе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0298" y="5572140"/>
            <a:ext cx="61436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МАОУ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 ОЦ «Ньютон» г. Челябинска»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baseline="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Учитель начальных классов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Мешина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Е.Л.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https://go2.imgsmail.ru/imgpreview?key=252ea78f66894b95&amp;mb=imgdb_preview_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000240"/>
            <a:ext cx="4929222" cy="2930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384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«Верные – неверные  утверждения»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1000108"/>
            <a:ext cx="835824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Тема  «Местоимение».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Здесь написаны  только  местоимения: она,   к нему, один,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я, они, со мной.    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ерно/неверно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В предложении  местоимения бывают только подлежащим.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верно/неверно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В предложении местоимения бывают второстепенным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членом или подлежащим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.     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верно/неверно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Местоимения могут быть 1, 2 или 3 лица.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верно/неверно</a:t>
            </a:r>
            <a:endParaRPr lang="ru-RU" sz="800" b="1" dirty="0" smtClean="0">
              <a:solidFill>
                <a:srgbClr val="C00000"/>
              </a:solidFill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Местоимения изменяются по падежам и числам.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верно/неверно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3963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o1.imgsmail.ru/imgpreview?key=13749ff6b91855fc&amp;mb=imgdb_preview_ex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85728"/>
            <a:ext cx="1716297" cy="221457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400056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Работа с учебником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643050"/>
            <a:ext cx="5612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1 этап. Работа до чтения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614364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2071702" cy="2481404"/>
          </a:xfrm>
          <a:prstGeom prst="round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786058"/>
            <a:ext cx="2015304" cy="2428892"/>
          </a:xfrm>
          <a:prstGeom prst="round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9" y="2857496"/>
            <a:ext cx="3786215" cy="928694"/>
          </a:xfrm>
          <a:prstGeom prst="round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286256"/>
            <a:ext cx="3857652" cy="785818"/>
          </a:xfrm>
          <a:prstGeom prst="round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go1.imgsmail.ru/imgpreview?key=13749ff6b91855fc&amp;mb=imgdb_preview_ex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1428760" cy="184356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43108" y="214290"/>
            <a:ext cx="6286544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Приёмы   обучения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смысловому  чтению на уроках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математики.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214554"/>
            <a:ext cx="4043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«Верю- не верю»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57158" y="2786058"/>
            <a:ext cx="8143932" cy="377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Тупой угол – это угол, который нарисован тупым карандашом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Угол – это геометрическая фигура.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Угол состоит из двух пресекающихся прямых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Бывают углы остроумные и тупые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Угол состоит из двух лучей, выходящих из одной точки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Равные углы – это те, у которых равны стороны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Бывает угол прямой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Угол может быть тощим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Острый угол – это угол, который меньше прямого.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Picture 4" descr="http://image.freepik.com/free-vector/no-translate-detected_1009-122.jpg"/>
          <p:cNvPicPr>
            <a:picLocks noChangeAspect="1" noChangeArrowheads="1"/>
          </p:cNvPicPr>
          <p:nvPr/>
        </p:nvPicPr>
        <p:blipFill>
          <a:blip r:embed="rId3" cstate="print"/>
          <a:srcRect l="13333" t="11111" r="13333" b="13333"/>
          <a:stretch>
            <a:fillRect/>
          </a:stretch>
        </p:blipFill>
        <p:spPr bwMode="auto">
          <a:xfrm>
            <a:off x="7358082" y="5000636"/>
            <a:ext cx="1533816" cy="158029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63963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12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o1.imgsmail.ru/imgpreview?key=13749ff6b91855fc&amp;mb=imgdb_preview_ex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85728"/>
            <a:ext cx="1716297" cy="221457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400056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Работа с учебником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214422"/>
            <a:ext cx="61144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2 этап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Работа с текстом учебника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9" name="Picture 4" descr="http://image.freepik.com/free-vector/no-translate-detected_1009-122.jpg"/>
          <p:cNvPicPr>
            <a:picLocks noChangeAspect="1" noChangeArrowheads="1"/>
          </p:cNvPicPr>
          <p:nvPr/>
        </p:nvPicPr>
        <p:blipFill>
          <a:blip r:embed="rId3" cstate="print"/>
          <a:srcRect l="13333" t="11111" r="13333" b="13333"/>
          <a:stretch>
            <a:fillRect/>
          </a:stretch>
        </p:blipFill>
        <p:spPr bwMode="auto">
          <a:xfrm>
            <a:off x="7072330" y="4857760"/>
            <a:ext cx="1533816" cy="158029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14282" y="614364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13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o1.imgsmail.ru/imgpreview?key=13749ff6b91855fc&amp;mb=imgdb_preview_ex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85728"/>
            <a:ext cx="1716297" cy="221457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400056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Работа с учебником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142984"/>
            <a:ext cx="6451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3 этап. Работа после  чтения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9" name="Picture 4" descr="http://image.freepik.com/free-vector/no-translate-detected_1009-122.jpg"/>
          <p:cNvPicPr>
            <a:picLocks noChangeAspect="1" noChangeArrowheads="1"/>
          </p:cNvPicPr>
          <p:nvPr/>
        </p:nvPicPr>
        <p:blipFill>
          <a:blip r:embed="rId3" cstate="print"/>
          <a:srcRect l="13333" t="11111" r="13333" b="13333"/>
          <a:stretch>
            <a:fillRect/>
          </a:stretch>
        </p:blipFill>
        <p:spPr bwMode="auto">
          <a:xfrm>
            <a:off x="7072330" y="4857760"/>
            <a:ext cx="1533816" cy="158029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14282" y="614364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14</a:t>
            </a:r>
            <a:endParaRPr lang="ru-RU" sz="2400" b="1" dirty="0"/>
          </a:p>
        </p:txBody>
      </p:sp>
      <p:pic>
        <p:nvPicPr>
          <p:cNvPr id="3074" name="Picture 2" descr="Картинки по запросу дерево"/>
          <p:cNvPicPr>
            <a:picLocks noChangeAspect="1" noChangeArrowheads="1"/>
          </p:cNvPicPr>
          <p:nvPr/>
        </p:nvPicPr>
        <p:blipFill>
          <a:blip r:embed="rId4"/>
          <a:srcRect l="28929" r="32500"/>
          <a:stretch>
            <a:fillRect/>
          </a:stretch>
        </p:blipFill>
        <p:spPr bwMode="auto">
          <a:xfrm>
            <a:off x="1857356" y="1729008"/>
            <a:ext cx="3714776" cy="51289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00430" y="4357694"/>
            <a:ext cx="5084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Т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М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А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2857496"/>
            <a:ext cx="50006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2214554"/>
            <a:ext cx="50006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3429000"/>
            <a:ext cx="50006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3071810"/>
            <a:ext cx="50006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4000504"/>
            <a:ext cx="50006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Информация_3_Страница_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3464" y="285728"/>
            <a:ext cx="6292306" cy="614366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614364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15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14290"/>
            <a:ext cx="24422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Составление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сводных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таблиц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214290"/>
            <a:ext cx="6286544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Приёмы   обучения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смысловому  чтению на уроках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окружающего  мира.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23554" name="Picture 2" descr="http://uch-market.ru/image/cache/catalog/PROSVET/17804-500x500.jpg"/>
          <p:cNvPicPr>
            <a:picLocks noChangeAspect="1" noChangeArrowheads="1"/>
          </p:cNvPicPr>
          <p:nvPr/>
        </p:nvPicPr>
        <p:blipFill>
          <a:blip r:embed="rId2"/>
          <a:srcRect l="10811" r="13513"/>
          <a:stretch>
            <a:fillRect/>
          </a:stretch>
        </p:blipFill>
        <p:spPr bwMode="auto">
          <a:xfrm>
            <a:off x="285720" y="214290"/>
            <a:ext cx="1621836" cy="21431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4282" y="621508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16</a:t>
            </a:r>
            <a:endParaRPr lang="ru-RU" sz="2400" b="1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071670" y="1714488"/>
            <a:ext cx="685804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Воздух.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воздуха не могут жить, расти и развиваться ни растения, ни животные, ни человек. Жизнь человека полностью зависит от дыхания, от воздуха.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Воздух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смесь газов. При дыхании живые существа поглощают кислород, а выделяют углекислый газ. Как и любое другое вещество, воздух имеет свойства. Он прозрачен, бесцветен, не имеет запаха, при нагревании расширяется, при охлаждении сжимается.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заводов и фабрик, от работающих автомобилей в воздух попадают вредные вещества. Они опасны для всего живого, поэтому необходимо заботиться о чистоте воздуха.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214290"/>
            <a:ext cx="6286544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Приёмы   обучения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смысловому  чтению на уроках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окружающего  мира.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23554" name="Picture 2" descr="http://uch-market.ru/image/cache/catalog/PROSVET/17804-500x500.jpg"/>
          <p:cNvPicPr>
            <a:picLocks noChangeAspect="1" noChangeArrowheads="1"/>
          </p:cNvPicPr>
          <p:nvPr/>
        </p:nvPicPr>
        <p:blipFill>
          <a:blip r:embed="rId3"/>
          <a:srcRect l="10811" r="13513"/>
          <a:stretch>
            <a:fillRect/>
          </a:stretch>
        </p:blipFill>
        <p:spPr bwMode="auto">
          <a:xfrm>
            <a:off x="285720" y="214290"/>
            <a:ext cx="1621836" cy="21431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4282" y="621508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17</a:t>
            </a:r>
            <a:endParaRPr lang="ru-RU" sz="2400" b="1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143108" y="2071677"/>
          <a:ext cx="6497968" cy="3693725"/>
        </p:xfrm>
        <a:graphic>
          <a:graphicData uri="http://schemas.openxmlformats.org/presentationml/2006/ole">
            <p:oleObj spid="_x0000_s36866" name="Документ" r:id="rId4" imgW="10033157" imgH="517151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214290"/>
            <a:ext cx="6286544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Приёмы   обучения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смысловому  чтению на уроках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окружающего  мира.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23554" name="Picture 2" descr="http://uch-market.ru/image/cache/catalog/PROSVET/17804-500x500.jpg"/>
          <p:cNvPicPr>
            <a:picLocks noChangeAspect="1" noChangeArrowheads="1"/>
          </p:cNvPicPr>
          <p:nvPr/>
        </p:nvPicPr>
        <p:blipFill>
          <a:blip r:embed="rId2"/>
          <a:srcRect l="10811" r="13513"/>
          <a:stretch>
            <a:fillRect/>
          </a:stretch>
        </p:blipFill>
        <p:spPr bwMode="auto">
          <a:xfrm>
            <a:off x="285720" y="214290"/>
            <a:ext cx="1621836" cy="21431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4282" y="621508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18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785926"/>
            <a:ext cx="62317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«Верите ли вы, что…»  </a:t>
            </a:r>
            <a:r>
              <a:rPr lang="ru-RU" sz="4000" b="1" dirty="0" smtClean="0">
                <a:solidFill>
                  <a:srgbClr val="C00000"/>
                </a:solidFill>
              </a:rPr>
              <a:t>(+ - )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2500306"/>
            <a:ext cx="89297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ветер может разрушить горы?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опавшие осенью листья вредят почве?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1см почвы образуется за 300 лет?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норы животных, живущих в почве, разрушают её?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растения участвуют в образовании почвы?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почва и камень родственники?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почва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наша кормилица?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357166"/>
            <a:ext cx="8072494" cy="14157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адания, которые позволяют развивать и проверять навыки чтения.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5720" y="2071678"/>
            <a:ext cx="850112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Задания «множественного выбора»: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выбор правильного ответа из предложенных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вариантов;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определение вариантов утверждений,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соответствующих/не соответствующих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содержанию текста;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установление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истинности/ложности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информации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отношению к содержанию текста.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614364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19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428604"/>
            <a:ext cx="8429684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«Люди  перестают  мыслить,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когда  перестают  читать»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</a:t>
            </a: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Дидр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французский  писатель)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5" descr="http://govorusha.info/uploads/posts/2018-09/1537721517_literat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57430"/>
            <a:ext cx="5572164" cy="41791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072206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214290"/>
            <a:ext cx="8072494" cy="14157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адания, которые позволяют развивать и проверять навыки чтения.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1785926"/>
            <a:ext cx="86439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Задания «на соотнесение»: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нахождение соответствия между вопросами,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названиями, утверждениями, пунктами плана,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знаками, схемами, диаграммами и частями текста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(короткими текстами);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нахождение соответствующих содержанию текста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слов, выражений, предложений, формул, схем,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диаграмм и т.д.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соотнесение данных слов (выражений) со словами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из текста.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614364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</a:t>
            </a:r>
            <a:endParaRPr lang="ru-RU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214290"/>
            <a:ext cx="8072494" cy="14157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адания, которые позволяют развивать и проверять навыки чтения.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4282" y="2000240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Задания «на дополнение информации»: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заполнение пропусков в тексте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предложениями, несколькими  словами,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одним  словом, формулой;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дополнение (завершение) предложений,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доказательств.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image.freepik.com/free-vector/no-translate-detected_1009-122.jpg"/>
          <p:cNvPicPr>
            <a:picLocks noChangeAspect="1" noChangeArrowheads="1"/>
          </p:cNvPicPr>
          <p:nvPr/>
        </p:nvPicPr>
        <p:blipFill>
          <a:blip r:embed="rId2" cstate="print"/>
          <a:srcRect l="13333" t="11111" r="13333" b="13333"/>
          <a:stretch>
            <a:fillRect/>
          </a:stretch>
        </p:blipFill>
        <p:spPr bwMode="auto">
          <a:xfrm>
            <a:off x="7286644" y="4929198"/>
            <a:ext cx="1533816" cy="158029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614364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21</a:t>
            </a:r>
            <a:endParaRPr lang="ru-RU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214290"/>
            <a:ext cx="8072494" cy="14157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адания, которые позволяют развивать и проверять навыки чтения.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785926"/>
            <a:ext cx="89297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Задания «на перенос информации»: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заполнение таблиц/схем на основе прочитанного;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дополнение таблиц/схем на основе прочитанного.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4282" y="3429000"/>
            <a:ext cx="87154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Задания «на восстановление деформированного текста»: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расположение «перепутанных» фрагментов текста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правильной    последовательности.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«собери» правило, алгоритм.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«найди ошибку»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image.freepik.com/free-vector/no-translate-detected_1009-122.jpg"/>
          <p:cNvPicPr>
            <a:picLocks noChangeAspect="1" noChangeArrowheads="1"/>
          </p:cNvPicPr>
          <p:nvPr/>
        </p:nvPicPr>
        <p:blipFill>
          <a:blip r:embed="rId2" cstate="print"/>
          <a:srcRect l="13333" t="11111" r="13333" b="13333"/>
          <a:stretch>
            <a:fillRect/>
          </a:stretch>
        </p:blipFill>
        <p:spPr bwMode="auto">
          <a:xfrm>
            <a:off x="7429520" y="4929198"/>
            <a:ext cx="1533816" cy="158029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4282" y="621508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22</a:t>
            </a:r>
            <a:endParaRPr lang="ru-RU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101clipart.com/wp-content/uploads/02/Kids%20Reading%20Books%20Clip%20Art%2030.jpg"/>
          <p:cNvPicPr>
            <a:picLocks noChangeAspect="1" noChangeArrowheads="1"/>
          </p:cNvPicPr>
          <p:nvPr/>
        </p:nvPicPr>
        <p:blipFill>
          <a:blip r:embed="rId2" cstate="print"/>
          <a:srcRect b="7729"/>
          <a:stretch>
            <a:fillRect/>
          </a:stretch>
        </p:blipFill>
        <p:spPr bwMode="auto">
          <a:xfrm>
            <a:off x="1714480" y="1643050"/>
            <a:ext cx="5643602" cy="4551292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42976" y="357166"/>
            <a:ext cx="7045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8D2379"/>
                </a:solidFill>
              </a:rPr>
              <a:t>Спасибо за  внимание</a:t>
            </a:r>
            <a:r>
              <a:rPr lang="ru-RU" sz="5400" i="1" dirty="0" smtClean="0">
                <a:solidFill>
                  <a:srgbClr val="8D2379"/>
                </a:solidFill>
              </a:rPr>
              <a:t>!</a:t>
            </a:r>
            <a:endParaRPr lang="ru-RU" sz="5400" i="1" dirty="0">
              <a:solidFill>
                <a:srgbClr val="8D237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572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…..под смысловым чтением понимается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 « </a:t>
            </a:r>
            <a:r>
              <a:rPr lang="ru-RU" sz="2800" b="1" i="1" dirty="0" smtClean="0">
                <a:solidFill>
                  <a:srgbClr val="7030A0"/>
                </a:solidFill>
                <a:latin typeface="Century Gothic" pitchFamily="34" charset="0"/>
              </a:rPr>
              <a:t>осмысление</a:t>
            </a:r>
            <a:r>
              <a:rPr lang="ru-RU" sz="2800" b="1" i="1" dirty="0" smtClean="0">
                <a:solidFill>
                  <a:srgbClr val="002060"/>
                </a:solidFill>
                <a:latin typeface="Century Gothic" pitchFamily="34" charset="0"/>
              </a:rPr>
              <a:t> цели чтения и выбор вида чтения в зависимости от цели; </a:t>
            </a:r>
            <a:r>
              <a:rPr lang="ru-RU" sz="2800" b="1" i="1" dirty="0" smtClean="0">
                <a:solidFill>
                  <a:srgbClr val="7030A0"/>
                </a:solidFill>
                <a:latin typeface="Century Gothic" pitchFamily="34" charset="0"/>
              </a:rPr>
              <a:t>извлечение</a:t>
            </a:r>
            <a:r>
              <a:rPr lang="ru-RU" sz="2800" b="1" i="1" dirty="0" smtClean="0">
                <a:solidFill>
                  <a:srgbClr val="002060"/>
                </a:solidFill>
                <a:latin typeface="Century Gothic" pitchFamily="34" charset="0"/>
              </a:rPr>
              <a:t> необходимой информации из прослушанных текстов различных жанров; </a:t>
            </a:r>
            <a:r>
              <a:rPr lang="ru-RU" sz="2800" b="1" i="1" dirty="0" smtClean="0">
                <a:solidFill>
                  <a:srgbClr val="7030A0"/>
                </a:solidFill>
                <a:latin typeface="Century Gothic" pitchFamily="34" charset="0"/>
              </a:rPr>
              <a:t>определение </a:t>
            </a:r>
            <a:r>
              <a:rPr lang="ru-RU" sz="2800" b="1" i="1" dirty="0" smtClean="0">
                <a:solidFill>
                  <a:srgbClr val="002060"/>
                </a:solidFill>
                <a:latin typeface="Century Gothic" pitchFamily="34" charset="0"/>
              </a:rPr>
              <a:t>основной и второстепенной информации; сводная ориентация и восприятие текстов художественного, научного, публицистического и официально-делового стилей; </a:t>
            </a:r>
            <a:r>
              <a:rPr lang="ru-RU" sz="2800" b="1" i="1" dirty="0" smtClean="0">
                <a:solidFill>
                  <a:srgbClr val="7030A0"/>
                </a:solidFill>
                <a:latin typeface="Century Gothic" pitchFamily="34" charset="0"/>
              </a:rPr>
              <a:t>понимание</a:t>
            </a:r>
            <a:r>
              <a:rPr lang="ru-RU" sz="2800" b="1" i="1" dirty="0" smtClean="0">
                <a:solidFill>
                  <a:srgbClr val="002060"/>
                </a:solidFill>
                <a:latin typeface="Century Gothic" pitchFamily="34" charset="0"/>
              </a:rPr>
              <a:t> и адекватная оценка языка средств массовой информации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» </a:t>
            </a:r>
            <a:endParaRPr lang="ru-RU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5" name="Picture 4" descr="http://image.freepik.com/free-vector/no-translate-detected_1009-122.jpg"/>
          <p:cNvPicPr>
            <a:picLocks noChangeAspect="1" noChangeArrowheads="1"/>
          </p:cNvPicPr>
          <p:nvPr/>
        </p:nvPicPr>
        <p:blipFill>
          <a:blip r:embed="rId2" cstate="print"/>
          <a:srcRect l="13333" t="11111" r="13333" b="13333"/>
          <a:stretch>
            <a:fillRect/>
          </a:stretch>
        </p:blipFill>
        <p:spPr bwMode="auto">
          <a:xfrm>
            <a:off x="7429520" y="4929198"/>
            <a:ext cx="1533816" cy="158029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4282" y="62150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631705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ОСНОВНЫЕ  УМЕНИЯ  СМЫСЛОВОГО ЧТЕНИ</a:t>
            </a:r>
            <a:r>
              <a:rPr lang="ru-RU" sz="2400" b="1" dirty="0" smtClean="0"/>
              <a:t>Я:</a:t>
            </a:r>
            <a:endParaRPr lang="ru-RU" sz="24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928670"/>
            <a:ext cx="835824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осмысливать цели чтения;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выбирать вид чтения в зависимости от его цели;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извлекать необходимую информацию из прослушанных текстов различных жанров;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определять основную и второстепенную информацию;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свободно ориентироваться и воспринимать тексты художественного, научного, публицистического и официально-делового  стилей;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понимать и адекватно оценивать языковые средства массовой информации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image.freepik.com/free-vector/no-translate-detected_1009-122.jpg"/>
          <p:cNvPicPr>
            <a:picLocks noChangeAspect="1" noChangeArrowheads="1"/>
          </p:cNvPicPr>
          <p:nvPr/>
        </p:nvPicPr>
        <p:blipFill>
          <a:blip r:embed="rId2" cstate="print"/>
          <a:srcRect l="13333" t="11111" r="13333" b="13333"/>
          <a:stretch>
            <a:fillRect/>
          </a:stretch>
        </p:blipFill>
        <p:spPr bwMode="auto">
          <a:xfrm>
            <a:off x="7643834" y="214290"/>
            <a:ext cx="1285884" cy="132485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796366" y="63674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643966" y="635795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285728"/>
            <a:ext cx="6643702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Приёмы   обучения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смысловому  чтению на уроках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литературного чтения.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7410" name="Picture 2" descr="http://www.bookin.org.ru/book/2496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1214446" cy="16733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28794" y="1857364"/>
            <a:ext cx="4456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«Чтение в кружок»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62150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054" y="2643182"/>
            <a:ext cx="907594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Прочитаю первый абзац вслух.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Подчеркну непонятные слова.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Объясню непонятные слова.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Расскажу, что понял из прочитанного однокласснику.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Отвечу на его вопросы.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Продолжу работу.</a:t>
            </a:r>
          </a:p>
          <a:p>
            <a:pPr marL="514350" indent="-514350">
              <a:buAutoNum type="arabicPeriod"/>
            </a:pP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285728"/>
            <a:ext cx="6643702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Приёмы   обучения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смысловому  чтению на уроках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литературного чтения.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7410" name="Picture 2" descr="http://www.bookin.org.ru/book/2496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1214446" cy="16733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7158" y="2928934"/>
            <a:ext cx="5723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«Читаем и спрашиваем»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214554"/>
            <a:ext cx="5657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«Чтение с остановками»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857628"/>
            <a:ext cx="7513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«Чтение про  себя  с вопросами»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781" y="4500570"/>
            <a:ext cx="8713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Составление  картинного плана текста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5214950"/>
            <a:ext cx="6638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Работа по  вопросам к тексту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62150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214290"/>
            <a:ext cx="6572296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Приёмы   обучения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смысловому  чтению на уроках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русского  языка.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8434" name="Picture 2" descr="https://budu5.com/files/gdzimage/0/0/0/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1285884" cy="171451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85720" y="2214554"/>
            <a:ext cx="8358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«Вставить пропущенные (недостающие слова)»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85720" y="271462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1. Имя существительное – это ______, которая отвечает на вопросы ______, ________ и обозначает ______.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2. На вопрос кто? отвечают _________________ имена существительные, на вопрос что? отвечают _______________________ имена существительные.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621508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3845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«Корзина идей»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9458" name="Picture 2" descr="http://coollady.ru/pic/0004/011/5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28"/>
            <a:ext cx="1928826" cy="19634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000108"/>
            <a:ext cx="38293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Напишите за 1 минуту,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что вы знаете о …..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643182"/>
            <a:ext cx="4762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«Пометки на полях»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3357562"/>
          <a:ext cx="7143800" cy="2881564"/>
        </p:xfrm>
        <a:graphic>
          <a:graphicData uri="http://schemas.openxmlformats.org/drawingml/2006/table">
            <a:tbl>
              <a:tblPr/>
              <a:tblGrid>
                <a:gridCol w="1081401"/>
                <a:gridCol w="6062399"/>
              </a:tblGrid>
              <a:tr h="556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36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Знакомая информация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36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Новая информация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36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думал (думала) иначе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36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Это меня заинтересовало (удивило), хочу узнать больше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282" y="62150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85720" y="1142984"/>
            <a:ext cx="857256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V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Имя  существительное -  это  часть  речи,  которая  обозначает  предмет  и  отвечает  на  вопросы    кто?    или   что?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V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Имена  существительные  бывают  мужского,  женского  или  среднего  рода.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?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Имена   существительные  изменяются  по  числам  и  падежам.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+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В  русском  языке  шесть  падежей:  именительный,  родительный,  дательный,  винительный,  творительный,  предложный.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V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Существительные  в  именительном  падеже  являются  в  предложении   подлежащим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Имена  существительные  в  винительном  падеже бывает  в  предложении  второстепенным  членом.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85728"/>
            <a:ext cx="4762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«Пометки на полях»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7" name="Picture 4" descr="http://image.freepik.com/free-vector/no-translate-detected_1009-122.jpg"/>
          <p:cNvPicPr>
            <a:picLocks noChangeAspect="1" noChangeArrowheads="1"/>
          </p:cNvPicPr>
          <p:nvPr/>
        </p:nvPicPr>
        <p:blipFill>
          <a:blip r:embed="rId2" cstate="print"/>
          <a:srcRect l="13333" t="11111" r="13333" b="13333"/>
          <a:stretch>
            <a:fillRect/>
          </a:stretch>
        </p:blipFill>
        <p:spPr bwMode="auto">
          <a:xfrm>
            <a:off x="7358082" y="5000636"/>
            <a:ext cx="1533816" cy="158029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61436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1065</Words>
  <PresentationFormat>Экран (4:3)</PresentationFormat>
  <Paragraphs>181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32</cp:revision>
  <dcterms:created xsi:type="dcterms:W3CDTF">2019-12-01T09:29:47Z</dcterms:created>
  <dcterms:modified xsi:type="dcterms:W3CDTF">2019-12-05T05:52:35Z</dcterms:modified>
</cp:coreProperties>
</file>