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80" r:id="rId3"/>
    <p:sldId id="281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D74A2-9728-4E07-8C7B-24296153CC5C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917D9A-0426-4EB3-B91C-11ECC06168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3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96DD74A2-9728-4E07-8C7B-24296153CC5C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78917D9A-0426-4EB3-B91C-11ECC061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el.kp.ru/go/https:/education.yandex.ru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cs.google.com/" TargetMode="External"/><Relationship Id="rId4" Type="http://schemas.openxmlformats.org/officeDocument/2006/relationships/hyperlink" Target="https://classroom.google.com/u/0/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обучения с использованием дистанционных образовательных технологий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51920" y="4437112"/>
            <a:ext cx="4968552" cy="1388165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Лукович</a:t>
            </a:r>
            <a:r>
              <a:rPr lang="ru-RU" sz="1800" dirty="0" smtClean="0"/>
              <a:t> Анжелика Витальевна,</a:t>
            </a:r>
          </a:p>
          <a:p>
            <a:pPr algn="just"/>
            <a:r>
              <a:rPr lang="ru-RU" sz="1800" dirty="0" smtClean="0"/>
              <a:t>Сафина Елена Владимировна, </a:t>
            </a:r>
          </a:p>
          <a:p>
            <a:pPr algn="just"/>
            <a:r>
              <a:rPr lang="ru-RU" sz="1800" dirty="0" smtClean="0"/>
              <a:t>руководители ГМО учителей начальных классов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25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1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19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дистанционного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7404653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Сетевая технология (использование сети </a:t>
            </a:r>
            <a:r>
              <a:rPr lang="ru-RU" dirty="0" err="1" smtClean="0"/>
              <a:t>Internet</a:t>
            </a:r>
            <a:r>
              <a:rPr lang="ru-RU" dirty="0" smtClean="0"/>
              <a:t> и соц. сетей)</a:t>
            </a:r>
          </a:p>
          <a:p>
            <a:r>
              <a:rPr lang="ru-RU" dirty="0" smtClean="0"/>
              <a:t>Кейс- технология (использование пакета текстовых и мультимедийных материалов)</a:t>
            </a:r>
          </a:p>
          <a:p>
            <a:r>
              <a:rPr lang="ru-RU" dirty="0" smtClean="0"/>
              <a:t>ТВ- технология (</a:t>
            </a:r>
            <a:r>
              <a:rPr lang="ru-RU" dirty="0" err="1" smtClean="0"/>
              <a:t>вебинары</a:t>
            </a:r>
            <a:r>
              <a:rPr lang="ru-RU" dirty="0" smtClean="0"/>
              <a:t>, </a:t>
            </a:r>
            <a:r>
              <a:rPr lang="ru-RU" dirty="0" err="1" smtClean="0"/>
              <a:t>видеоуроки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42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06640" cy="720080"/>
          </a:xfrm>
        </p:spPr>
        <p:txBody>
          <a:bodyPr/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дистанционных технологий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87780"/>
            <a:ext cx="7404653" cy="4038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мультимедиа-лекции и интернет-уроки;</a:t>
            </a:r>
          </a:p>
          <a:p>
            <a:r>
              <a:rPr lang="ru-RU" dirty="0" smtClean="0"/>
              <a:t>электронные мультимедийные учебники;</a:t>
            </a:r>
          </a:p>
          <a:p>
            <a:r>
              <a:rPr lang="ru-RU" dirty="0" smtClean="0"/>
              <a:t>компьютерные обучающие и тестирующие системы;</a:t>
            </a:r>
          </a:p>
          <a:p>
            <a:r>
              <a:rPr lang="ru-RU" dirty="0" smtClean="0"/>
              <a:t>имитационные модели и компьютерные тренажеры;</a:t>
            </a:r>
          </a:p>
          <a:p>
            <a:r>
              <a:rPr lang="ru-RU" dirty="0" smtClean="0"/>
              <a:t>консультации и тесты с использованием телекоммуникационных средств;</a:t>
            </a:r>
          </a:p>
          <a:p>
            <a:r>
              <a:rPr lang="ru-RU" dirty="0" smtClean="0"/>
              <a:t>видеоконференции;</a:t>
            </a:r>
          </a:p>
          <a:p>
            <a:r>
              <a:rPr lang="ru-RU" dirty="0" smtClean="0"/>
              <a:t>видео-лекции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82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3979922" cy="731168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207840"/>
            <a:ext cx="7094618" cy="3254721"/>
          </a:xfrm>
        </p:spPr>
        <p:txBody>
          <a:bodyPr>
            <a:noAutofit/>
          </a:bodyPr>
          <a:lstStyle/>
          <a:p>
            <a:r>
              <a:rPr lang="ru-RU" sz="1800" dirty="0" smtClean="0"/>
              <a:t>Убедитесь, что ученики имеют техническую возможность перейти на дистанционное обучение. </a:t>
            </a:r>
          </a:p>
          <a:p>
            <a:r>
              <a:rPr lang="ru-RU" sz="1800" dirty="0" smtClean="0"/>
              <a:t>Выстраивайте обучение исходя из целей и задач, которые стоят перед вами.</a:t>
            </a:r>
          </a:p>
          <a:p>
            <a:r>
              <a:rPr lang="ru-RU" sz="1800" dirty="0" smtClean="0"/>
              <a:t>Выбирайте доступный и комфортный для вас и учеников формат занятия.</a:t>
            </a:r>
          </a:p>
          <a:p>
            <a:r>
              <a:rPr lang="ru-RU" sz="1800" dirty="0" smtClean="0"/>
              <a:t>Проверяйте, как дети усваивают теорию. </a:t>
            </a:r>
          </a:p>
          <a:p>
            <a:r>
              <a:rPr lang="ru-RU" sz="1800" dirty="0" smtClean="0"/>
              <a:t>Одно из условий эффективной удаленной работы — это частая смена заданий и много практики.</a:t>
            </a:r>
          </a:p>
          <a:p>
            <a:r>
              <a:rPr lang="ru-RU" sz="1800" dirty="0" smtClean="0"/>
              <a:t>Установите сроки выполнения заданий.</a:t>
            </a:r>
          </a:p>
          <a:p>
            <a:r>
              <a:rPr lang="ru-RU" sz="1800" dirty="0" smtClean="0"/>
              <a:t>Обратная связь: электронный журнал (дневник), социальные сети или мессенджеры.</a:t>
            </a:r>
          </a:p>
          <a:p>
            <a:r>
              <a:rPr lang="ru-RU" sz="1800" dirty="0" smtClean="0"/>
              <a:t>Онлайн-сервисы мгновенно показывают результаты учеников, поэтому вам не нужно тратить время на проверку тетрадей.</a:t>
            </a:r>
          </a:p>
        </p:txBody>
      </p:sp>
    </p:spTree>
    <p:extLst>
      <p:ext uri="{BB962C8B-B14F-4D97-AF65-F5344CB8AC3E}">
        <p14:creationId xmlns:p14="http://schemas.microsoft.com/office/powerpoint/2010/main" val="314543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3176"/>
          </a:xfrm>
        </p:spPr>
        <p:txBody>
          <a:bodyPr/>
          <a:lstStyle/>
          <a:p>
            <a:pPr algn="ctr"/>
            <a:r>
              <a:rPr lang="ru-RU" sz="4000" b="1" dirty="0"/>
              <a:t>О</a:t>
            </a:r>
            <a:r>
              <a:rPr lang="ru-RU" sz="4000" b="1" dirty="0" smtClean="0"/>
              <a:t>ткрытый доступ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5" y="1412776"/>
            <a:ext cx="5688632" cy="40386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Издательство «Академкнига/Учебник»</a:t>
            </a:r>
            <a:endParaRPr lang="ru-RU" sz="2200" dirty="0"/>
          </a:p>
          <a:p>
            <a:r>
              <a:rPr lang="ru-RU" sz="2200" dirty="0" smtClean="0"/>
              <a:t>Издательство «ПРОСВЕЩЕНИЕ»</a:t>
            </a:r>
            <a:endParaRPr lang="ru-RU" sz="2200" dirty="0"/>
          </a:p>
          <a:p>
            <a:r>
              <a:rPr lang="ru-RU" sz="2200" dirty="0" smtClean="0"/>
              <a:t>Корпорация «Российский учебник»</a:t>
            </a:r>
            <a:endParaRPr lang="ru-RU" sz="2200" dirty="0"/>
          </a:p>
          <a:p>
            <a:r>
              <a:rPr lang="ru-RU" sz="2200" dirty="0" smtClean="0"/>
              <a:t>Издательство «Русское слово»</a:t>
            </a:r>
            <a:endParaRPr lang="ru-RU" sz="2200" dirty="0"/>
          </a:p>
          <a:p>
            <a:r>
              <a:rPr lang="ru-RU" sz="2200" dirty="0" smtClean="0"/>
              <a:t>РЭШ (Российская электронная школа)  </a:t>
            </a:r>
          </a:p>
          <a:p>
            <a:r>
              <a:rPr lang="en-US" sz="2200" dirty="0" err="1" smtClean="0"/>
              <a:t>InternetUrok</a:t>
            </a:r>
            <a:endParaRPr lang="ru-RU" sz="2200" dirty="0" smtClean="0"/>
          </a:p>
          <a:p>
            <a:r>
              <a:rPr lang="ru-RU" sz="2200" dirty="0" err="1" smtClean="0"/>
              <a:t>Яндекс.Учебник</a:t>
            </a:r>
            <a:endParaRPr lang="ru-RU" sz="2200" dirty="0" smtClean="0"/>
          </a:p>
          <a:p>
            <a:r>
              <a:rPr lang="ru-RU" sz="2200" dirty="0" smtClean="0"/>
              <a:t>«Веб-Грамотей»</a:t>
            </a:r>
          </a:p>
          <a:p>
            <a:r>
              <a:rPr lang="ru-RU" sz="2200" dirty="0" smtClean="0"/>
              <a:t>«</a:t>
            </a:r>
            <a:r>
              <a:rPr lang="ru-RU" sz="2200" dirty="0" err="1" smtClean="0"/>
              <a:t>Учи.ру</a:t>
            </a:r>
            <a:r>
              <a:rPr lang="ru-RU" sz="2200" dirty="0" smtClean="0"/>
              <a:t>» </a:t>
            </a:r>
          </a:p>
          <a:p>
            <a:r>
              <a:rPr lang="ru-RU" sz="2200" dirty="0" smtClean="0"/>
              <a:t>Онлайн-школа «</a:t>
            </a:r>
            <a:r>
              <a:rPr lang="ru-RU" sz="2200" dirty="0" err="1" smtClean="0"/>
              <a:t>Фоксфорд</a:t>
            </a:r>
            <a:r>
              <a:rPr lang="ru-RU" sz="2200" dirty="0" smtClean="0"/>
              <a:t>»</a:t>
            </a:r>
            <a:endParaRPr lang="ru-RU" sz="2200" dirty="0" smtClean="0">
              <a:hlinkClick r:id="rId2"/>
            </a:endParaRP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6606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404653" cy="4038600"/>
          </a:xfrm>
        </p:spPr>
        <p:txBody>
          <a:bodyPr>
            <a:normAutofit/>
          </a:bodyPr>
          <a:lstStyle/>
          <a:p>
            <a:r>
              <a:rPr lang="ru-RU" sz="2200" dirty="0"/>
              <a:t>Инструменты для видеоконференций: </a:t>
            </a:r>
            <a:r>
              <a:rPr lang="ru-RU" sz="2200" dirty="0" err="1">
                <a:hlinkClick r:id="rId2"/>
              </a:rPr>
              <a:t>Skype</a:t>
            </a:r>
            <a:r>
              <a:rPr lang="ru-RU" sz="2200" dirty="0"/>
              <a:t>, </a:t>
            </a:r>
            <a:r>
              <a:rPr lang="ru-RU" sz="2200" dirty="0" err="1">
                <a:hlinkClick r:id="rId3"/>
              </a:rPr>
              <a:t>Zoom</a:t>
            </a:r>
            <a:r>
              <a:rPr lang="ru-RU" sz="2200" dirty="0"/>
              <a:t>. </a:t>
            </a:r>
            <a:endParaRPr lang="ru-RU" sz="2200" dirty="0" smtClean="0"/>
          </a:p>
          <a:p>
            <a:endParaRPr lang="ru-RU" sz="2200" dirty="0"/>
          </a:p>
          <a:p>
            <a:r>
              <a:rPr lang="ru-RU" sz="2200" dirty="0" smtClean="0"/>
              <a:t>Инструменты </a:t>
            </a:r>
            <a:r>
              <a:rPr lang="ru-RU" sz="2200" dirty="0"/>
              <a:t>для совместной онлайн работы: </a:t>
            </a:r>
            <a:r>
              <a:rPr lang="ru-RU" sz="2200" dirty="0" err="1">
                <a:hlinkClick r:id="rId4"/>
              </a:rPr>
              <a:t>Google</a:t>
            </a:r>
            <a:r>
              <a:rPr lang="ru-RU" sz="2200" dirty="0">
                <a:hlinkClick r:id="rId4"/>
              </a:rPr>
              <a:t> </a:t>
            </a:r>
            <a:r>
              <a:rPr lang="ru-RU" sz="2200" dirty="0" err="1">
                <a:hlinkClick r:id="rId4"/>
              </a:rPr>
              <a:t>Classroom</a:t>
            </a:r>
            <a:r>
              <a:rPr lang="ru-RU" sz="2200" dirty="0"/>
              <a:t> и </a:t>
            </a:r>
            <a:r>
              <a:rPr lang="ru-RU" sz="2200" dirty="0" err="1">
                <a:hlinkClick r:id="rId5"/>
              </a:rPr>
              <a:t>Google</a:t>
            </a:r>
            <a:r>
              <a:rPr lang="ru-RU" sz="2200" dirty="0">
                <a:hlinkClick r:id="rId5"/>
              </a:rPr>
              <a:t> </a:t>
            </a:r>
            <a:r>
              <a:rPr lang="ru-RU" sz="2200" dirty="0" err="1">
                <a:hlinkClick r:id="rId5"/>
              </a:rPr>
              <a:t>Docs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Инструменты для </a:t>
            </a:r>
            <a:r>
              <a:rPr lang="ru-RU" sz="2200" dirty="0"/>
              <a:t>создания тренажеров, </a:t>
            </a:r>
            <a:r>
              <a:rPr lang="ru-RU" sz="2200" dirty="0" smtClean="0"/>
              <a:t>тестов: </a:t>
            </a:r>
            <a:r>
              <a:rPr lang="en-US" sz="2200" u="sng" dirty="0" smtClean="0"/>
              <a:t>learningapps.org</a:t>
            </a:r>
            <a:r>
              <a:rPr lang="ru-RU" sz="2200" dirty="0" smtClean="0"/>
              <a:t>, </a:t>
            </a:r>
            <a:r>
              <a:rPr lang="en-US" sz="2200" u="sng" dirty="0" smtClean="0"/>
              <a:t>master-test.net </a:t>
            </a:r>
            <a:endParaRPr lang="en-US" sz="2200" u="sng" dirty="0"/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6808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141" r="11578" b="3645"/>
          <a:stretch/>
        </p:blipFill>
        <p:spPr bwMode="auto">
          <a:xfrm>
            <a:off x="2195736" y="116632"/>
            <a:ext cx="5941362" cy="43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9666" r="23161" b="3822"/>
          <a:stretch/>
        </p:blipFill>
        <p:spPr bwMode="auto">
          <a:xfrm>
            <a:off x="2195736" y="1196752"/>
            <a:ext cx="594136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77958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290</TotalTime>
  <Words>219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training-01</vt:lpstr>
      <vt:lpstr>Возможности организации обучения с использованием дистанционных образовательных технологий</vt:lpstr>
      <vt:lpstr>Презентация PowerPoint</vt:lpstr>
      <vt:lpstr>Презентация PowerPoint</vt:lpstr>
      <vt:lpstr>Организация  дистанционного обучения  </vt:lpstr>
      <vt:lpstr>Виды дистанционных технологий</vt:lpstr>
      <vt:lpstr>Рекомендации</vt:lpstr>
      <vt:lpstr>Открытый доступ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Методист</cp:lastModifiedBy>
  <cp:revision>30</cp:revision>
  <dcterms:created xsi:type="dcterms:W3CDTF">2012-07-31T13:58:46Z</dcterms:created>
  <dcterms:modified xsi:type="dcterms:W3CDTF">2020-03-23T04:14:58Z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