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70" autoAdjust="0"/>
  </p:normalViewPr>
  <p:slideViewPr>
    <p:cSldViewPr snapToGrid="0">
      <p:cViewPr varScale="1">
        <p:scale>
          <a:sx n="67" d="100"/>
          <a:sy n="67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8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9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81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6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8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9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3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4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6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9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0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28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4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0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598192-B043-4030-8A85-7A3A04CDB9CF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082272-E600-4D07-829A-1948E134D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4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404" y="-2835519"/>
            <a:ext cx="8173264" cy="859073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/>
              <a:t>«</a:t>
            </a:r>
            <a:r>
              <a:rPr lang="ru-RU" sz="4400" dirty="0"/>
              <a:t>Индивидуальный образовательный маршрут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как </a:t>
            </a:r>
            <a:r>
              <a:rPr lang="ru-RU" sz="4400" dirty="0"/>
              <a:t>инструмент достижения планируемых образовательных результатов обучающихся»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80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1700" y="985838"/>
            <a:ext cx="7934853" cy="4043362"/>
          </a:xfrm>
        </p:spPr>
        <p:txBody>
          <a:bodyPr/>
          <a:lstStyle/>
          <a:p>
            <a:pPr algn="ctr"/>
            <a:r>
              <a:rPr lang="ru-RU" sz="4800" dirty="0" smtClean="0"/>
              <a:t>Основные подходы </a:t>
            </a:r>
            <a:br>
              <a:rPr lang="ru-RU" sz="4800" dirty="0" smtClean="0"/>
            </a:br>
            <a:r>
              <a:rPr lang="ru-RU" sz="4800" dirty="0" smtClean="0"/>
              <a:t>к проектированию индивидуальных образовательных маршрутов обучающихся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0123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922" y="617990"/>
            <a:ext cx="10065327" cy="16533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</a:t>
            </a:r>
            <a:r>
              <a:rPr lang="ru-RU" sz="3600" b="1" dirty="0" smtClean="0"/>
              <a:t>ротиворечия</a:t>
            </a:r>
            <a:r>
              <a:rPr lang="ru-RU" sz="3600" b="1" dirty="0"/>
              <a:t>, которые должны быть разрешены при проектировании </a:t>
            </a:r>
            <a:r>
              <a:rPr lang="ru-RU" sz="3600" b="1" dirty="0" smtClean="0"/>
              <a:t>ИОМ </a:t>
            </a:r>
            <a:r>
              <a:rPr lang="ru-RU" sz="3600" b="1" dirty="0"/>
              <a:t>в условиях введения предметных концепций: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123" y="2351119"/>
            <a:ext cx="10116126" cy="1283855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tx1"/>
                </a:solidFill>
              </a:rPr>
              <a:t>использования ИОМ для обеспечения становления и развития личности обучающегося в ее самобытности, уникальности, неповторимости и осознанием этой необходимости всеми участниками образовательных отношений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123" y="3330673"/>
            <a:ext cx="10116126" cy="101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активного включения обучающегося в процесс проектирования ИОМ и тем, что часто для самого обучающегося смысл проектирования ИОМ остается неясным;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5031" y="4035084"/>
            <a:ext cx="10139218" cy="101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обеспечения практик ориентированного обучения и недостаточной готовностью педагогов к выбору, реализации и разработке образовательных практик для достижения планируемых результатов;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123" y="5014597"/>
            <a:ext cx="10116126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развитием ИКТ-технологий и их использованием для проектирования ИОМ;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8922" y="5414707"/>
            <a:ext cx="10522527" cy="101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использования диагностического инструментария для определения динамики реализации ИОМ и недостаточной степенью его разработанности.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40309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258" y="531863"/>
            <a:ext cx="11123068" cy="18129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Принципы, на которые мы </a:t>
            </a:r>
            <a:r>
              <a:rPr lang="ru-RU" sz="3600" b="1" dirty="0"/>
              <a:t>опирались</a:t>
            </a:r>
            <a:br>
              <a:rPr lang="ru-RU" sz="3600" b="1" dirty="0"/>
            </a:br>
            <a:r>
              <a:rPr lang="ru-RU" sz="3600" b="1" dirty="0"/>
              <a:t>п</a:t>
            </a:r>
            <a:r>
              <a:rPr lang="ru-RU" sz="3600" b="1" dirty="0" smtClean="0"/>
              <a:t>ри </a:t>
            </a:r>
            <a:r>
              <a:rPr lang="ru-RU" sz="3600" b="1" dirty="0"/>
              <a:t>проектировании индивидуального образовательного маршрута обучающегося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2" y="2386401"/>
            <a:ext cx="10975288" cy="947592"/>
          </a:xfrm>
        </p:spPr>
        <p:txBody>
          <a:bodyPr>
            <a:noAutofit/>
          </a:bodyPr>
          <a:lstStyle/>
          <a:p>
            <a:pPr lvl="1"/>
            <a:r>
              <a:rPr lang="ru-RU" sz="2000" dirty="0">
                <a:solidFill>
                  <a:schemeClr val="tx1"/>
                </a:solidFill>
              </a:rPr>
              <a:t>обязательное соблюдение интересов обучающегося, в том числе, за счет предоставления ему выбора из широкого спектра возможностей, которые могут быть предоставлены за счет использования образовательной среды школы, района и города, при формировании </a:t>
            </a:r>
            <a:r>
              <a:rPr lang="ru-RU" sz="2000" dirty="0" smtClean="0">
                <a:solidFill>
                  <a:schemeClr val="tx1"/>
                </a:solidFill>
              </a:rPr>
              <a:t>ИОМ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470" y="3391334"/>
            <a:ext cx="11158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взаимодействие и согласованность действий всех участников образовательных отношений (обучающихся, родителей, педагогов и администрации школы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889" y="4086280"/>
            <a:ext cx="11158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опора на достижение предполагаемых образовательных результатов обучающегося (личностных, </a:t>
            </a:r>
            <a:r>
              <a:rPr lang="ru-RU" sz="2000" dirty="0" err="1"/>
              <a:t>метапредметных</a:t>
            </a:r>
            <a:r>
              <a:rPr lang="ru-RU" sz="2000" dirty="0"/>
              <a:t> и предметных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887" y="4781226"/>
            <a:ext cx="11158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систематическая оценка индивидуального прогресса, на основе результатов которой проводится корректировка </a:t>
            </a:r>
            <a:r>
              <a:rPr lang="ru-RU" sz="2000" dirty="0" smtClean="0"/>
              <a:t>ИОМ;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470" y="5463232"/>
            <a:ext cx="11301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000" dirty="0"/>
              <a:t>организация психолого-педагогической и организационно- методической поддержки всем участникам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975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73" y="695703"/>
            <a:ext cx="11290942" cy="2057311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Условия, </a:t>
            </a:r>
            <a:br>
              <a:rPr lang="ru-RU" dirty="0" smtClean="0"/>
            </a:br>
            <a:r>
              <a:rPr lang="ru-RU" dirty="0" smtClean="0"/>
              <a:t>необходимые </a:t>
            </a:r>
            <a:r>
              <a:rPr lang="ru-RU" dirty="0"/>
              <a:t>для полной реализации </a:t>
            </a:r>
            <a:r>
              <a:rPr lang="ru-RU" dirty="0" smtClean="0"/>
              <a:t>ИОМ: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234" y="2753014"/>
            <a:ext cx="8596668" cy="3297382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Кадровые;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Информационно-методические;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Психолого-педагогические;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Материально-технические;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Организационно-управленческие.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7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219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 3</vt:lpstr>
      <vt:lpstr>Натуральные материалы</vt:lpstr>
      <vt:lpstr>      «Индивидуальный образовательный маршрут  как инструмент достижения планируемых образовательных результатов обучающихся» </vt:lpstr>
      <vt:lpstr>Основные подходы  к проектированию индивидуальных образовательных маршрутов обучающихся</vt:lpstr>
      <vt:lpstr>Противоречия, которые должны быть разрешены при проектировании ИОМ в условиях введения предметных концепций:</vt:lpstr>
      <vt:lpstr>Принципы, на которые мы опирались при проектировании индивидуального образовательного маршрута обучающегося </vt:lpstr>
      <vt:lpstr>Условия,  необходимые для полной реализации ИОМ: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 к проектированию индивидуальных образовательных маршрутов обучающихся</dc:title>
  <dc:creator>mari_12135@mail.ru</dc:creator>
  <cp:lastModifiedBy>Оксана Запорожан</cp:lastModifiedBy>
  <cp:revision>7</cp:revision>
  <dcterms:created xsi:type="dcterms:W3CDTF">2021-04-27T11:06:48Z</dcterms:created>
  <dcterms:modified xsi:type="dcterms:W3CDTF">2021-04-28T05:00:29Z</dcterms:modified>
</cp:coreProperties>
</file>