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361" r:id="rId4"/>
    <p:sldId id="577" r:id="rId5"/>
    <p:sldId id="578" r:id="rId6"/>
    <p:sldId id="579" r:id="rId7"/>
    <p:sldId id="365" r:id="rId8"/>
    <p:sldId id="368" r:id="rId9"/>
    <p:sldId id="367" r:id="rId10"/>
    <p:sldId id="369" r:id="rId11"/>
    <p:sldId id="374" r:id="rId12"/>
    <p:sldId id="375" r:id="rId13"/>
    <p:sldId id="378" r:id="rId14"/>
    <p:sldId id="590" r:id="rId15"/>
    <p:sldId id="587" r:id="rId16"/>
    <p:sldId id="588" r:id="rId17"/>
    <p:sldId id="589" r:id="rId18"/>
    <p:sldId id="574" r:id="rId19"/>
    <p:sldId id="466" r:id="rId20"/>
    <p:sldId id="593" r:id="rId21"/>
    <p:sldId id="467" r:id="rId22"/>
    <p:sldId id="594" r:id="rId23"/>
    <p:sldId id="469" r:id="rId24"/>
    <p:sldId id="595" r:id="rId25"/>
    <p:sldId id="463" r:id="rId26"/>
    <p:sldId id="464" r:id="rId27"/>
    <p:sldId id="476" r:id="rId28"/>
    <p:sldId id="600" r:id="rId29"/>
    <p:sldId id="482" r:id="rId30"/>
    <p:sldId id="602" r:id="rId31"/>
    <p:sldId id="524" r:id="rId32"/>
    <p:sldId id="603" r:id="rId33"/>
    <p:sldId id="586" r:id="rId34"/>
    <p:sldId id="581" r:id="rId35"/>
    <p:sldId id="585" r:id="rId36"/>
    <p:sldId id="596" r:id="rId37"/>
    <p:sldId id="591" r:id="rId38"/>
    <p:sldId id="583" r:id="rId39"/>
    <p:sldId id="592" r:id="rId40"/>
    <p:sldId id="597" r:id="rId41"/>
    <p:sldId id="598" r:id="rId42"/>
    <p:sldId id="599" r:id="rId43"/>
    <p:sldId id="376" r:id="rId44"/>
    <p:sldId id="379" r:id="rId45"/>
    <p:sldId id="576" r:id="rId46"/>
    <p:sldId id="385" r:id="rId47"/>
    <p:sldId id="390" r:id="rId48"/>
    <p:sldId id="292" r:id="rId4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276"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Лист1!$B$1</c:f>
              <c:strCache>
                <c:ptCount val="1"/>
                <c:pt idx="0">
                  <c:v>Столбец1</c:v>
                </c:pt>
              </c:strCache>
            </c:strRef>
          </c:tx>
          <c:dLbls>
            <c:spPr>
              <a:noFill/>
              <a:ln>
                <a:noFill/>
              </a:ln>
              <a:effectLst/>
            </c:spPr>
            <c:txPr>
              <a:bodyPr/>
              <a:lstStyle/>
              <a:p>
                <a:pPr>
                  <a:defRPr sz="1600" b="1"/>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Лист1!$A$2:$A$5</c:f>
              <c:strCache>
                <c:ptCount val="4"/>
                <c:pt idx="0">
                  <c:v>Наследственность</c:v>
                </c:pt>
                <c:pt idx="1">
                  <c:v>Система здравоохранения</c:v>
                </c:pt>
                <c:pt idx="2">
                  <c:v>Экология</c:v>
                </c:pt>
                <c:pt idx="3">
                  <c:v>Образ жизни</c:v>
                </c:pt>
              </c:strCache>
            </c:strRef>
          </c:cat>
          <c:val>
            <c:numRef>
              <c:f>Лист1!$B$2:$B$5</c:f>
              <c:numCache>
                <c:formatCode>0%</c:formatCode>
                <c:ptCount val="4"/>
                <c:pt idx="0">
                  <c:v>0.2</c:v>
                </c:pt>
                <c:pt idx="1">
                  <c:v>0.1</c:v>
                </c:pt>
                <c:pt idx="2">
                  <c:v>0.2</c:v>
                </c:pt>
                <c:pt idx="3">
                  <c:v>0.5</c:v>
                </c:pt>
              </c:numCache>
            </c:numRef>
          </c:val>
          <c:extLst>
            <c:ext xmlns:c16="http://schemas.microsoft.com/office/drawing/2014/chart" uri="{C3380CC4-5D6E-409C-BE32-E72D297353CC}">
              <c16:uniqueId val="{00000000-72AF-45C2-89F1-A89BB572446B}"/>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60969688684747825"/>
          <c:y val="0.10130888568506392"/>
          <c:w val="0.37641422426363408"/>
          <c:h val="0.77632324128498065"/>
        </c:manualLayout>
      </c:layout>
      <c:overlay val="0"/>
      <c:txPr>
        <a:bodyPr/>
        <a:lstStyle/>
        <a:p>
          <a:pPr>
            <a:defRPr sz="1600"/>
          </a:pPr>
          <a:endParaRPr lang="en-US"/>
        </a:p>
      </c:txPr>
    </c:legend>
    <c:plotVisOnly val="1"/>
    <c:dispBlanksAs val="zero"/>
    <c:showDLblsOverMax val="0"/>
  </c:chart>
  <c:spPr>
    <a:ln>
      <a:solidFill>
        <a:sysClr val="window" lastClr="FFFFFF">
          <a:lumMod val="85000"/>
        </a:sysClr>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Лист1!$B$1</c:f>
              <c:strCache>
                <c:ptCount val="1"/>
                <c:pt idx="0">
                  <c:v>Ряд 1</c:v>
                </c:pt>
              </c:strCache>
            </c:strRef>
          </c:tx>
          <c:invertIfNegative val="0"/>
          <c:cat>
            <c:strRef>
              <c:f>Лист1!$A$2:$A$17</c:f>
              <c:strCache>
                <c:ptCount val="16"/>
                <c:pt idx="0">
                  <c:v>Баскетбол</c:v>
                </c:pt>
                <c:pt idx="1">
                  <c:v>Бег</c:v>
                </c:pt>
                <c:pt idx="2">
                  <c:v>Бейсбол</c:v>
                </c:pt>
                <c:pt idx="3">
                  <c:v>Боевые искусства</c:v>
                </c:pt>
                <c:pt idx="4">
                  <c:v>Бокс</c:v>
                </c:pt>
                <c:pt idx="5">
                  <c:v>Борьба</c:v>
                </c:pt>
                <c:pt idx="6">
                  <c:v>Велоспорт</c:v>
                </c:pt>
                <c:pt idx="7">
                  <c:v>Верховая езда</c:v>
                </c:pt>
                <c:pt idx="8">
                  <c:v>Волейбол</c:v>
                </c:pt>
                <c:pt idx="9">
                  <c:v>Гимнастика</c:v>
                </c:pt>
                <c:pt idx="10">
                  <c:v>Горные лыжи</c:v>
                </c:pt>
                <c:pt idx="11">
                  <c:v>Серфинг</c:v>
                </c:pt>
                <c:pt idx="12">
                  <c:v>Скейтборд</c:v>
                </c:pt>
                <c:pt idx="13">
                  <c:v>Теннис</c:v>
                </c:pt>
                <c:pt idx="14">
                  <c:v>Футбол</c:v>
                </c:pt>
                <c:pt idx="15">
                  <c:v>Хоккей</c:v>
                </c:pt>
              </c:strCache>
            </c:strRef>
          </c:cat>
          <c:val>
            <c:numRef>
              <c:f>Лист1!$B$2:$B$17</c:f>
              <c:numCache>
                <c:formatCode>General</c:formatCode>
                <c:ptCount val="16"/>
                <c:pt idx="0">
                  <c:v>76</c:v>
                </c:pt>
                <c:pt idx="1">
                  <c:v>46</c:v>
                </c:pt>
                <c:pt idx="2">
                  <c:v>58</c:v>
                </c:pt>
                <c:pt idx="3">
                  <c:v>102</c:v>
                </c:pt>
                <c:pt idx="4">
                  <c:v>127</c:v>
                </c:pt>
                <c:pt idx="5">
                  <c:v>65</c:v>
                </c:pt>
                <c:pt idx="6">
                  <c:v>48</c:v>
                </c:pt>
                <c:pt idx="7">
                  <c:v>18</c:v>
                </c:pt>
                <c:pt idx="8">
                  <c:v>31</c:v>
                </c:pt>
                <c:pt idx="9">
                  <c:v>29</c:v>
                </c:pt>
                <c:pt idx="10">
                  <c:v>20</c:v>
                </c:pt>
                <c:pt idx="11">
                  <c:v>53</c:v>
                </c:pt>
                <c:pt idx="12">
                  <c:v>31</c:v>
                </c:pt>
                <c:pt idx="13">
                  <c:v>25</c:v>
                </c:pt>
                <c:pt idx="14">
                  <c:v>93</c:v>
                </c:pt>
                <c:pt idx="15">
                  <c:v>158</c:v>
                </c:pt>
              </c:numCache>
            </c:numRef>
          </c:val>
          <c:extLst>
            <c:ext xmlns:c16="http://schemas.microsoft.com/office/drawing/2014/chart" uri="{C3380CC4-5D6E-409C-BE32-E72D297353CC}">
              <c16:uniqueId val="{00000000-6DB7-4F34-9F2E-4C8E26CD816E}"/>
            </c:ext>
          </c:extLst>
        </c:ser>
        <c:dLbls>
          <c:showLegendKey val="0"/>
          <c:showVal val="0"/>
          <c:showCatName val="0"/>
          <c:showSerName val="0"/>
          <c:showPercent val="0"/>
          <c:showBubbleSize val="0"/>
        </c:dLbls>
        <c:gapWidth val="150"/>
        <c:axId val="221477888"/>
        <c:axId val="145057472"/>
      </c:barChart>
      <c:catAx>
        <c:axId val="221477888"/>
        <c:scaling>
          <c:orientation val="minMax"/>
        </c:scaling>
        <c:delete val="0"/>
        <c:axPos val="b"/>
        <c:numFmt formatCode="General" sourceLinked="1"/>
        <c:majorTickMark val="out"/>
        <c:minorTickMark val="none"/>
        <c:tickLblPos val="nextTo"/>
        <c:txPr>
          <a:bodyPr/>
          <a:lstStyle/>
          <a:p>
            <a:pPr>
              <a:defRPr sz="1300"/>
            </a:pPr>
            <a:endParaRPr lang="en-US"/>
          </a:p>
        </c:txPr>
        <c:crossAx val="145057472"/>
        <c:crosses val="autoZero"/>
        <c:auto val="1"/>
        <c:lblAlgn val="ctr"/>
        <c:lblOffset val="100"/>
        <c:noMultiLvlLbl val="0"/>
      </c:catAx>
      <c:valAx>
        <c:axId val="145057472"/>
        <c:scaling>
          <c:orientation val="minMax"/>
        </c:scaling>
        <c:delete val="0"/>
        <c:axPos val="l"/>
        <c:majorGridlines/>
        <c:title>
          <c:tx>
            <c:rich>
              <a:bodyPr rot="-5400000" vert="horz"/>
              <a:lstStyle/>
              <a:p>
                <a:pPr>
                  <a:defRPr sz="1400"/>
                </a:pPr>
                <a:r>
                  <a:rPr lang="ru-RU" sz="1400"/>
                  <a:t>Количество травм на 1000 спртсменов</a:t>
                </a:r>
              </a:p>
            </c:rich>
          </c:tx>
          <c:overlay val="0"/>
        </c:title>
        <c:numFmt formatCode="General" sourceLinked="1"/>
        <c:majorTickMark val="out"/>
        <c:minorTickMark val="none"/>
        <c:tickLblPos val="nextTo"/>
        <c:txPr>
          <a:bodyPr/>
          <a:lstStyle/>
          <a:p>
            <a:pPr>
              <a:defRPr sz="1400"/>
            </a:pPr>
            <a:endParaRPr lang="en-US"/>
          </a:p>
        </c:txPr>
        <c:crossAx val="221477888"/>
        <c:crosses val="autoZero"/>
        <c:crossBetween val="between"/>
      </c:valAx>
    </c:plotArea>
    <c:plotVisOnly val="1"/>
    <c:dispBlanksAs val="gap"/>
    <c:showDLblsOverMax val="0"/>
  </c:chart>
  <c:spPr>
    <a:ln>
      <a:solidFill>
        <a:sysClr val="window" lastClr="FFFFFF">
          <a:lumMod val="85000"/>
        </a:sysClr>
      </a:solid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691895015859426"/>
          <c:y val="5.6117988713081754E-2"/>
          <c:w val="0.30329529099527736"/>
          <c:h val="0.63047817213797785"/>
        </c:manualLayout>
      </c:layout>
      <c:barChart>
        <c:barDir val="col"/>
        <c:grouping val="clustered"/>
        <c:varyColors val="0"/>
        <c:ser>
          <c:idx val="0"/>
          <c:order val="0"/>
          <c:tx>
            <c:strRef>
              <c:f>Лист1!$B$1</c:f>
              <c:strCache>
                <c:ptCount val="1"/>
                <c:pt idx="0">
                  <c:v>Ряд 1</c:v>
                </c:pt>
              </c:strCache>
            </c:strRef>
          </c:tx>
          <c:invertIfNegative val="0"/>
          <c:cat>
            <c:strRef>
              <c:f>Лист1!$A$2:$A$4</c:f>
              <c:strCache>
                <c:ptCount val="3"/>
                <c:pt idx="0">
                  <c:v>Фруктовый 1</c:v>
                </c:pt>
                <c:pt idx="1">
                  <c:v>Фруктовый 2</c:v>
                </c:pt>
                <c:pt idx="2">
                  <c:v>Фруктовый 3</c:v>
                </c:pt>
              </c:strCache>
            </c:strRef>
          </c:cat>
          <c:val>
            <c:numRef>
              <c:f>Лист1!$B$2:$B$4</c:f>
              <c:numCache>
                <c:formatCode>General</c:formatCode>
                <c:ptCount val="3"/>
                <c:pt idx="0">
                  <c:v>82</c:v>
                </c:pt>
                <c:pt idx="1">
                  <c:v>485</c:v>
                </c:pt>
                <c:pt idx="2">
                  <c:v>300</c:v>
                </c:pt>
              </c:numCache>
            </c:numRef>
          </c:val>
          <c:extLst>
            <c:ext xmlns:c16="http://schemas.microsoft.com/office/drawing/2014/chart" uri="{C3380CC4-5D6E-409C-BE32-E72D297353CC}">
              <c16:uniqueId val="{00000000-2B85-43CA-95EC-160A711BFCB4}"/>
            </c:ext>
          </c:extLst>
        </c:ser>
        <c:dLbls>
          <c:showLegendKey val="0"/>
          <c:showVal val="0"/>
          <c:showCatName val="0"/>
          <c:showSerName val="0"/>
          <c:showPercent val="0"/>
          <c:showBubbleSize val="0"/>
        </c:dLbls>
        <c:gapWidth val="150"/>
        <c:axId val="222407168"/>
        <c:axId val="172262528"/>
      </c:barChart>
      <c:catAx>
        <c:axId val="222407168"/>
        <c:scaling>
          <c:orientation val="minMax"/>
        </c:scaling>
        <c:delete val="0"/>
        <c:axPos val="b"/>
        <c:numFmt formatCode="General" sourceLinked="0"/>
        <c:majorTickMark val="out"/>
        <c:minorTickMark val="none"/>
        <c:tickLblPos val="nextTo"/>
        <c:txPr>
          <a:bodyPr/>
          <a:lstStyle/>
          <a:p>
            <a:pPr>
              <a:defRPr sz="1600"/>
            </a:pPr>
            <a:endParaRPr lang="en-US"/>
          </a:p>
        </c:txPr>
        <c:crossAx val="172262528"/>
        <c:crosses val="autoZero"/>
        <c:auto val="1"/>
        <c:lblAlgn val="ctr"/>
        <c:lblOffset val="100"/>
        <c:noMultiLvlLbl val="0"/>
      </c:catAx>
      <c:valAx>
        <c:axId val="172262528"/>
        <c:scaling>
          <c:orientation val="minMax"/>
        </c:scaling>
        <c:delete val="0"/>
        <c:axPos val="l"/>
        <c:majorGridlines/>
        <c:title>
          <c:tx>
            <c:rich>
              <a:bodyPr rot="-5400000" vert="horz"/>
              <a:lstStyle/>
              <a:p>
                <a:pPr>
                  <a:defRPr sz="1400" b="0"/>
                </a:pPr>
                <a:r>
                  <a:rPr lang="ru-RU" sz="1400" b="0"/>
                  <a:t>Антиоксидантная активность, мг/мл</a:t>
                </a:r>
              </a:p>
            </c:rich>
          </c:tx>
          <c:layout>
            <c:manualLayout>
              <c:xMode val="edge"/>
              <c:yMode val="edge"/>
              <c:x val="7.7977218631554587E-2"/>
              <c:y val="4.6612427585587479E-2"/>
            </c:manualLayout>
          </c:layout>
          <c:overlay val="0"/>
        </c:title>
        <c:numFmt formatCode="General" sourceLinked="1"/>
        <c:majorTickMark val="out"/>
        <c:minorTickMark val="none"/>
        <c:tickLblPos val="nextTo"/>
        <c:txPr>
          <a:bodyPr/>
          <a:lstStyle/>
          <a:p>
            <a:pPr>
              <a:defRPr sz="1400"/>
            </a:pPr>
            <a:endParaRPr lang="en-US"/>
          </a:p>
        </c:txPr>
        <c:crossAx val="222407168"/>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896902887139107"/>
          <c:y val="4.6783328094047671E-2"/>
          <c:w val="0.73169763779527563"/>
          <c:h val="0.63081423488965072"/>
        </c:manualLayout>
      </c:layout>
      <c:barChart>
        <c:barDir val="col"/>
        <c:grouping val="clustered"/>
        <c:varyColors val="0"/>
        <c:ser>
          <c:idx val="0"/>
          <c:order val="0"/>
          <c:tx>
            <c:strRef>
              <c:f>Лист1!$B$1</c:f>
              <c:strCache>
                <c:ptCount val="1"/>
                <c:pt idx="0">
                  <c:v>Ряд 1</c:v>
                </c:pt>
              </c:strCache>
            </c:strRef>
          </c:tx>
          <c:invertIfNegative val="0"/>
          <c:cat>
            <c:strRef>
              <c:f>Лист1!$A$2:$A$14</c:f>
              <c:strCache>
                <c:ptCount val="13"/>
                <c:pt idx="0">
                  <c:v>Чёрный 4</c:v>
                </c:pt>
                <c:pt idx="1">
                  <c:v>Чёрный 5</c:v>
                </c:pt>
                <c:pt idx="2">
                  <c:v>Зелёный 6</c:v>
                </c:pt>
                <c:pt idx="3">
                  <c:v>Чёрный 7</c:v>
                </c:pt>
                <c:pt idx="4">
                  <c:v>Чёрный 8</c:v>
                </c:pt>
                <c:pt idx="5">
                  <c:v>Зелёный 9</c:v>
                </c:pt>
                <c:pt idx="6">
                  <c:v>Чёрный 10</c:v>
                </c:pt>
                <c:pt idx="7">
                  <c:v>Чёрный 11</c:v>
                </c:pt>
                <c:pt idx="8">
                  <c:v>Чёрный 12</c:v>
                </c:pt>
                <c:pt idx="9">
                  <c:v>Чёрный 13</c:v>
                </c:pt>
                <c:pt idx="10">
                  <c:v>Чёрный 14</c:v>
                </c:pt>
                <c:pt idx="11">
                  <c:v>Зелёный 15</c:v>
                </c:pt>
                <c:pt idx="12">
                  <c:v>Чёрный 16</c:v>
                </c:pt>
              </c:strCache>
            </c:strRef>
          </c:cat>
          <c:val>
            <c:numRef>
              <c:f>Лист1!$B$2:$B$14</c:f>
              <c:numCache>
                <c:formatCode>General</c:formatCode>
                <c:ptCount val="13"/>
                <c:pt idx="0">
                  <c:v>0.88</c:v>
                </c:pt>
                <c:pt idx="1">
                  <c:v>0.33000000000000085</c:v>
                </c:pt>
                <c:pt idx="2">
                  <c:v>0.34</c:v>
                </c:pt>
                <c:pt idx="3">
                  <c:v>0.76000000000000134</c:v>
                </c:pt>
                <c:pt idx="4">
                  <c:v>0.72000000000000064</c:v>
                </c:pt>
                <c:pt idx="5">
                  <c:v>1.9800000000000026</c:v>
                </c:pt>
                <c:pt idx="6">
                  <c:v>2.04</c:v>
                </c:pt>
                <c:pt idx="7">
                  <c:v>2.14</c:v>
                </c:pt>
                <c:pt idx="8">
                  <c:v>0.81</c:v>
                </c:pt>
                <c:pt idx="9">
                  <c:v>2.46</c:v>
                </c:pt>
                <c:pt idx="10">
                  <c:v>2.13</c:v>
                </c:pt>
                <c:pt idx="11">
                  <c:v>2.7800000000000002</c:v>
                </c:pt>
                <c:pt idx="12">
                  <c:v>0.44</c:v>
                </c:pt>
              </c:numCache>
            </c:numRef>
          </c:val>
          <c:extLst>
            <c:ext xmlns:c16="http://schemas.microsoft.com/office/drawing/2014/chart" uri="{C3380CC4-5D6E-409C-BE32-E72D297353CC}">
              <c16:uniqueId val="{00000000-2D62-4A9F-A0DF-90DEDDC6A513}"/>
            </c:ext>
          </c:extLst>
        </c:ser>
        <c:dLbls>
          <c:showLegendKey val="0"/>
          <c:showVal val="0"/>
          <c:showCatName val="0"/>
          <c:showSerName val="0"/>
          <c:showPercent val="0"/>
          <c:showBubbleSize val="0"/>
        </c:dLbls>
        <c:gapWidth val="150"/>
        <c:axId val="223038464"/>
        <c:axId val="172264256"/>
      </c:barChart>
      <c:catAx>
        <c:axId val="223038464"/>
        <c:scaling>
          <c:orientation val="minMax"/>
        </c:scaling>
        <c:delete val="0"/>
        <c:axPos val="b"/>
        <c:numFmt formatCode="General" sourceLinked="0"/>
        <c:majorTickMark val="out"/>
        <c:minorTickMark val="none"/>
        <c:tickLblPos val="nextTo"/>
        <c:txPr>
          <a:bodyPr/>
          <a:lstStyle/>
          <a:p>
            <a:pPr>
              <a:defRPr sz="1600"/>
            </a:pPr>
            <a:endParaRPr lang="en-US"/>
          </a:p>
        </c:txPr>
        <c:crossAx val="172264256"/>
        <c:crosses val="autoZero"/>
        <c:auto val="1"/>
        <c:lblAlgn val="ctr"/>
        <c:lblOffset val="100"/>
        <c:noMultiLvlLbl val="0"/>
      </c:catAx>
      <c:valAx>
        <c:axId val="172264256"/>
        <c:scaling>
          <c:orientation val="minMax"/>
        </c:scaling>
        <c:delete val="0"/>
        <c:axPos val="l"/>
        <c:majorGridlines/>
        <c:title>
          <c:tx>
            <c:rich>
              <a:bodyPr rot="-5400000" vert="horz"/>
              <a:lstStyle/>
              <a:p>
                <a:pPr>
                  <a:defRPr sz="1400" b="0"/>
                </a:pPr>
                <a:r>
                  <a:rPr lang="ru-RU" sz="1400" b="0"/>
                  <a:t>Антиоксидантная активность, мг/мл</a:t>
                </a:r>
              </a:p>
            </c:rich>
          </c:tx>
          <c:overlay val="0"/>
        </c:title>
        <c:numFmt formatCode="General" sourceLinked="1"/>
        <c:majorTickMark val="out"/>
        <c:minorTickMark val="none"/>
        <c:tickLblPos val="nextTo"/>
        <c:spPr>
          <a:ln w="6350"/>
        </c:spPr>
        <c:txPr>
          <a:bodyPr/>
          <a:lstStyle/>
          <a:p>
            <a:pPr>
              <a:defRPr sz="1400"/>
            </a:pPr>
            <a:endParaRPr lang="en-US"/>
          </a:p>
        </c:txPr>
        <c:crossAx val="223038464"/>
        <c:crosses val="autoZero"/>
        <c:crossBetween val="between"/>
      </c:valAx>
    </c:plotArea>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09D0F3-619D-4988-94A4-A1B41C0DF268}" type="doc">
      <dgm:prSet loTypeId="urn:microsoft.com/office/officeart/2005/8/layout/radial4" loCatId="relationship" qsTypeId="urn:microsoft.com/office/officeart/2005/8/quickstyle/3d1" qsCatId="3D" csTypeId="urn:microsoft.com/office/officeart/2005/8/colors/colorful3" csCatId="colorful" phldr="1"/>
      <dgm:spPr/>
      <dgm:t>
        <a:bodyPr/>
        <a:lstStyle/>
        <a:p>
          <a:endParaRPr lang="ru-RU"/>
        </a:p>
      </dgm:t>
    </dgm:pt>
    <dgm:pt modelId="{73ADE84A-8147-4213-80E5-3E0084496AC8}">
      <dgm:prSet phldrT="[Текст]"/>
      <dgm:spPr>
        <a:xfrm>
          <a:off x="2966262" y="2896836"/>
          <a:ext cx="2194221" cy="2194221"/>
        </a:xfrm>
        <a:prstGeom prst="ellipse">
          <a:avLst/>
        </a:prstGeom>
        <a:solidFill>
          <a:srgbClr val="CC3300"/>
        </a:solidFill>
      </dgm:spPr>
      <dgm:t>
        <a:bodyPr/>
        <a:lstStyle/>
        <a:p>
          <a:pPr>
            <a:buNone/>
          </a:pPr>
          <a:r>
            <a:rPr lang="ru-RU" b="1" dirty="0">
              <a:latin typeface="Arial"/>
              <a:ea typeface="+mn-ea"/>
              <a:cs typeface="+mn-cs"/>
            </a:rPr>
            <a:t>Задание по ЕНГ</a:t>
          </a:r>
        </a:p>
      </dgm:t>
    </dgm:pt>
    <dgm:pt modelId="{6B28D0F4-D91F-43FF-B9CE-B9AB99925E28}" type="parTrans" cxnId="{ABA5B6EC-062B-447F-BA4F-CA4B2DFDCD54}">
      <dgm:prSet/>
      <dgm:spPr/>
      <dgm:t>
        <a:bodyPr/>
        <a:lstStyle/>
        <a:p>
          <a:endParaRPr lang="ru-RU"/>
        </a:p>
      </dgm:t>
    </dgm:pt>
    <dgm:pt modelId="{4203D2D9-38B5-4D5E-A7BD-9F1B2B94F30E}" type="sibTrans" cxnId="{ABA5B6EC-062B-447F-BA4F-CA4B2DFDCD54}">
      <dgm:prSet/>
      <dgm:spPr/>
      <dgm:t>
        <a:bodyPr/>
        <a:lstStyle/>
        <a:p>
          <a:endParaRPr lang="ru-RU"/>
        </a:p>
      </dgm:t>
    </dgm:pt>
    <dgm:pt modelId="{E46C07BB-F24C-46B0-B51F-C4B9A4B48C8A}">
      <dgm:prSet phldrT="[Текст]" custT="1"/>
      <dgm:spPr>
        <a:xfrm>
          <a:off x="1365" y="2351002"/>
          <a:ext cx="2084510" cy="1667608"/>
        </a:xfrm>
        <a:prstGeom prst="roundRect">
          <a:avLst>
            <a:gd name="adj" fmla="val 10000"/>
          </a:avLst>
        </a:prstGeom>
        <a:solidFill>
          <a:srgbClr val="CC3300"/>
        </a:solidFill>
      </dgm:spPr>
      <dgm:t>
        <a:bodyPr/>
        <a:lstStyle/>
        <a:p>
          <a:pPr>
            <a:buNone/>
          </a:pPr>
          <a:r>
            <a:rPr lang="ru-RU" sz="2000" b="1" dirty="0">
              <a:latin typeface="Calibri" panose="020F0502020204030204" pitchFamily="34" charset="0"/>
              <a:ea typeface="+mn-ea"/>
              <a:cs typeface="Calibri" panose="020F0502020204030204" pitchFamily="34" charset="0"/>
            </a:rPr>
            <a:t>Контекст</a:t>
          </a:r>
        </a:p>
      </dgm:t>
    </dgm:pt>
    <dgm:pt modelId="{3BCD9136-6138-4B84-9C00-3FA81437297C}" type="parTrans" cxnId="{ABAA22B9-E6C2-4D40-AB63-7D8E99FF751E}">
      <dgm:prSet/>
      <dgm:spPr>
        <a:xfrm rot="11700000">
          <a:off x="1010950" y="3120281"/>
          <a:ext cx="1917563" cy="625353"/>
        </a:xfrm>
        <a:prstGeom prst="leftArrow">
          <a:avLst>
            <a:gd name="adj1" fmla="val 60000"/>
            <a:gd name="adj2" fmla="val 50000"/>
          </a:avLst>
        </a:prstGeom>
        <a:solidFill>
          <a:srgbClr val="FF9933"/>
        </a:solidFill>
      </dgm:spPr>
      <dgm:t>
        <a:bodyPr/>
        <a:lstStyle/>
        <a:p>
          <a:endParaRPr lang="ru-RU"/>
        </a:p>
      </dgm:t>
    </dgm:pt>
    <dgm:pt modelId="{327AE598-71B5-4C90-B739-E4413C897958}" type="sibTrans" cxnId="{ABAA22B9-E6C2-4D40-AB63-7D8E99FF751E}">
      <dgm:prSet/>
      <dgm:spPr/>
      <dgm:t>
        <a:bodyPr/>
        <a:lstStyle/>
        <a:p>
          <a:endParaRPr lang="ru-RU"/>
        </a:p>
      </dgm:t>
    </dgm:pt>
    <dgm:pt modelId="{2893CD54-8046-459C-B3DE-009480670D7C}">
      <dgm:prSet phldrT="[Текст]" custT="1"/>
      <dgm:spPr>
        <a:xfrm>
          <a:off x="1699895" y="326772"/>
          <a:ext cx="2084510" cy="1667608"/>
        </a:xfrm>
        <a:prstGeom prst="roundRect">
          <a:avLst>
            <a:gd name="adj" fmla="val 10000"/>
          </a:avLst>
        </a:prstGeom>
        <a:solidFill>
          <a:srgbClr val="CC3300"/>
        </a:solidFill>
      </dgm:spPr>
      <dgm:t>
        <a:bodyPr/>
        <a:lstStyle/>
        <a:p>
          <a:pPr>
            <a:buNone/>
          </a:pPr>
          <a:r>
            <a:rPr lang="ru-RU" sz="2000" b="1" dirty="0">
              <a:latin typeface="+mn-lt"/>
              <a:ea typeface="+mn-ea"/>
              <a:cs typeface="+mn-cs"/>
            </a:rPr>
            <a:t>Реальная ситуация</a:t>
          </a:r>
        </a:p>
      </dgm:t>
    </dgm:pt>
    <dgm:pt modelId="{EDAE6EF8-7EC2-4A40-8C67-7EF8C146021A}" type="parTrans" cxnId="{3113904F-1841-4650-A682-611564D2D3FD}">
      <dgm:prSet/>
      <dgm:spPr>
        <a:xfrm rot="14700000">
          <a:off x="2188567" y="1716851"/>
          <a:ext cx="1917563" cy="625353"/>
        </a:xfrm>
        <a:prstGeom prst="leftArrow">
          <a:avLst>
            <a:gd name="adj1" fmla="val 60000"/>
            <a:gd name="adj2" fmla="val 50000"/>
          </a:avLst>
        </a:prstGeom>
        <a:solidFill>
          <a:srgbClr val="FF9933"/>
        </a:solidFill>
      </dgm:spPr>
      <dgm:t>
        <a:bodyPr/>
        <a:lstStyle/>
        <a:p>
          <a:endParaRPr lang="ru-RU"/>
        </a:p>
      </dgm:t>
    </dgm:pt>
    <dgm:pt modelId="{581AAAA4-B876-4AF1-A281-002A19201B3A}" type="sibTrans" cxnId="{3113904F-1841-4650-A682-611564D2D3FD}">
      <dgm:prSet/>
      <dgm:spPr/>
      <dgm:t>
        <a:bodyPr/>
        <a:lstStyle/>
        <a:p>
          <a:endParaRPr lang="ru-RU"/>
        </a:p>
      </dgm:t>
    </dgm:pt>
    <dgm:pt modelId="{FE6EB475-A4AD-425E-80AA-9D0B9102DFC7}">
      <dgm:prSet custT="1"/>
      <dgm:spPr>
        <a:xfrm>
          <a:off x="6040870" y="2351002"/>
          <a:ext cx="2084510" cy="1667608"/>
        </a:xfrm>
        <a:prstGeom prst="roundRect">
          <a:avLst>
            <a:gd name="adj" fmla="val 10000"/>
          </a:avLst>
        </a:prstGeom>
        <a:solidFill>
          <a:srgbClr val="CC3300"/>
        </a:solidFill>
      </dgm:spPr>
      <dgm:t>
        <a:bodyPr/>
        <a:lstStyle/>
        <a:p>
          <a:r>
            <a:rPr lang="ru-RU" sz="2000" b="1" dirty="0"/>
            <a:t>Тип знания</a:t>
          </a:r>
        </a:p>
      </dgm:t>
    </dgm:pt>
    <dgm:pt modelId="{AC3B69D4-8585-47D9-AB84-08C194972DD7}" type="parTrans" cxnId="{EB67C646-6723-4D3E-8196-8A3E403DE257}">
      <dgm:prSet/>
      <dgm:spPr>
        <a:xfrm rot="20700000">
          <a:off x="5198232" y="3120281"/>
          <a:ext cx="1917563" cy="625353"/>
        </a:xfrm>
        <a:prstGeom prst="leftArrow">
          <a:avLst>
            <a:gd name="adj1" fmla="val 60000"/>
            <a:gd name="adj2" fmla="val 50000"/>
          </a:avLst>
        </a:prstGeom>
        <a:solidFill>
          <a:srgbClr val="FF9933"/>
        </a:solidFill>
      </dgm:spPr>
      <dgm:t>
        <a:bodyPr/>
        <a:lstStyle/>
        <a:p>
          <a:endParaRPr lang="ru-RU"/>
        </a:p>
      </dgm:t>
    </dgm:pt>
    <dgm:pt modelId="{37B0EF52-E112-4534-A942-4D0B110A7239}" type="sibTrans" cxnId="{EB67C646-6723-4D3E-8196-8A3E403DE257}">
      <dgm:prSet/>
      <dgm:spPr/>
      <dgm:t>
        <a:bodyPr/>
        <a:lstStyle/>
        <a:p>
          <a:endParaRPr lang="ru-RU"/>
        </a:p>
      </dgm:t>
    </dgm:pt>
    <dgm:pt modelId="{6758B6FA-B196-46D6-B654-F2C580B0D4EF}">
      <dgm:prSet custT="1"/>
      <dgm:spPr>
        <a:xfrm>
          <a:off x="4267797" y="326772"/>
          <a:ext cx="2233594" cy="1667608"/>
        </a:xfrm>
        <a:prstGeom prst="roundRect">
          <a:avLst>
            <a:gd name="adj" fmla="val 10000"/>
          </a:avLst>
        </a:prstGeom>
        <a:solidFill>
          <a:srgbClr val="CC3300"/>
        </a:solidFill>
      </dgm:spPr>
      <dgm:t>
        <a:bodyPr/>
        <a:lstStyle/>
        <a:p>
          <a:pPr>
            <a:buNone/>
          </a:pPr>
          <a:r>
            <a:rPr lang="ru-RU" sz="2000" b="1" dirty="0">
              <a:latin typeface="Calibri" panose="020F0502020204030204" pitchFamily="34" charset="0"/>
              <a:ea typeface="+mn-ea"/>
              <a:cs typeface="Calibri" panose="020F0502020204030204" pitchFamily="34" charset="0"/>
            </a:rPr>
            <a:t>Оцениваемые умения (компетенции)</a:t>
          </a:r>
        </a:p>
      </dgm:t>
    </dgm:pt>
    <dgm:pt modelId="{64313C26-ED26-46FF-90F1-D08ECE021056}" type="parTrans" cxnId="{3378BCB3-0D7E-4CF0-96BE-18FAA1135473}">
      <dgm:prSet/>
      <dgm:spPr>
        <a:xfrm rot="17700000">
          <a:off x="4020615" y="1716851"/>
          <a:ext cx="1917563" cy="625353"/>
        </a:xfrm>
        <a:prstGeom prst="leftArrow">
          <a:avLst>
            <a:gd name="adj1" fmla="val 60000"/>
            <a:gd name="adj2" fmla="val 50000"/>
          </a:avLst>
        </a:prstGeom>
        <a:solidFill>
          <a:srgbClr val="FF9933"/>
        </a:solidFill>
      </dgm:spPr>
      <dgm:t>
        <a:bodyPr/>
        <a:lstStyle/>
        <a:p>
          <a:endParaRPr lang="ru-RU"/>
        </a:p>
      </dgm:t>
    </dgm:pt>
    <dgm:pt modelId="{78196F91-8C76-44FC-A926-951EE7394F06}" type="sibTrans" cxnId="{3378BCB3-0D7E-4CF0-96BE-18FAA1135473}">
      <dgm:prSet/>
      <dgm:spPr/>
      <dgm:t>
        <a:bodyPr/>
        <a:lstStyle/>
        <a:p>
          <a:endParaRPr lang="ru-RU"/>
        </a:p>
      </dgm:t>
    </dgm:pt>
    <dgm:pt modelId="{AD7C122C-2178-4BC4-8AB8-AB885C43D93C}" type="pres">
      <dgm:prSet presAssocID="{4209D0F3-619D-4988-94A4-A1B41C0DF268}" presName="cycle" presStyleCnt="0">
        <dgm:presLayoutVars>
          <dgm:chMax val="1"/>
          <dgm:dir/>
          <dgm:animLvl val="ctr"/>
          <dgm:resizeHandles val="exact"/>
        </dgm:presLayoutVars>
      </dgm:prSet>
      <dgm:spPr/>
    </dgm:pt>
    <dgm:pt modelId="{55B13C64-7808-4322-BAAD-4AF62EF681C4}" type="pres">
      <dgm:prSet presAssocID="{73ADE84A-8147-4213-80E5-3E0084496AC8}" presName="centerShape" presStyleLbl="node0" presStyleIdx="0" presStyleCnt="1"/>
      <dgm:spPr/>
    </dgm:pt>
    <dgm:pt modelId="{10CFE938-36BA-4ACB-8325-BA1EE3EFEA80}" type="pres">
      <dgm:prSet presAssocID="{3BCD9136-6138-4B84-9C00-3FA81437297C}" presName="parTrans" presStyleLbl="bgSibTrans2D1" presStyleIdx="0" presStyleCnt="4"/>
      <dgm:spPr/>
    </dgm:pt>
    <dgm:pt modelId="{A17DD036-E08A-46FA-B675-708DB8D02BAF}" type="pres">
      <dgm:prSet presAssocID="{E46C07BB-F24C-46B0-B51F-C4B9A4B48C8A}" presName="node" presStyleLbl="node1" presStyleIdx="0" presStyleCnt="4" custRadScaleRad="96090" custRadScaleInc="-36124">
        <dgm:presLayoutVars>
          <dgm:bulletEnabled val="1"/>
        </dgm:presLayoutVars>
      </dgm:prSet>
      <dgm:spPr/>
    </dgm:pt>
    <dgm:pt modelId="{4BD3A60F-94CF-4CCE-9073-509DF0DBA1DA}" type="pres">
      <dgm:prSet presAssocID="{EDAE6EF8-7EC2-4A40-8C67-7EF8C146021A}" presName="parTrans" presStyleLbl="bgSibTrans2D1" presStyleIdx="1" presStyleCnt="4"/>
      <dgm:spPr/>
    </dgm:pt>
    <dgm:pt modelId="{7132DF82-60CC-4AAF-9173-93ADAD6A10A5}" type="pres">
      <dgm:prSet presAssocID="{2893CD54-8046-459C-B3DE-009480670D7C}" presName="node" presStyleLbl="node1" presStyleIdx="1" presStyleCnt="4" custRadScaleRad="120937" custRadScaleInc="-54732">
        <dgm:presLayoutVars>
          <dgm:bulletEnabled val="1"/>
        </dgm:presLayoutVars>
      </dgm:prSet>
      <dgm:spPr/>
    </dgm:pt>
    <dgm:pt modelId="{42C84D4D-A077-4FC7-B0F1-290C0E3305E6}" type="pres">
      <dgm:prSet presAssocID="{64313C26-ED26-46FF-90F1-D08ECE021056}" presName="parTrans" presStyleLbl="bgSibTrans2D1" presStyleIdx="2" presStyleCnt="4"/>
      <dgm:spPr/>
    </dgm:pt>
    <dgm:pt modelId="{62DA8BB9-A5F1-4E6E-8B86-234BA36FB18F}" type="pres">
      <dgm:prSet presAssocID="{6758B6FA-B196-46D6-B654-F2C580B0D4EF}" presName="node" presStyleLbl="node1" presStyleIdx="2" presStyleCnt="4" custScaleX="150395" custRadScaleRad="103576" custRadScaleInc="33758">
        <dgm:presLayoutVars>
          <dgm:bulletEnabled val="1"/>
        </dgm:presLayoutVars>
      </dgm:prSet>
      <dgm:spPr/>
    </dgm:pt>
    <dgm:pt modelId="{28031A32-E68C-41F0-96EC-F07FDD72BDDD}" type="pres">
      <dgm:prSet presAssocID="{AC3B69D4-8585-47D9-AB84-08C194972DD7}" presName="parTrans" presStyleLbl="bgSibTrans2D1" presStyleIdx="3" presStyleCnt="4"/>
      <dgm:spPr/>
    </dgm:pt>
    <dgm:pt modelId="{6BB1726D-FDDD-4A10-841F-E78D7F96311D}" type="pres">
      <dgm:prSet presAssocID="{FE6EB475-A4AD-425E-80AA-9D0B9102DFC7}" presName="node" presStyleLbl="node1" presStyleIdx="3" presStyleCnt="4" custRadScaleRad="91279" custRadScaleInc="36271">
        <dgm:presLayoutVars>
          <dgm:bulletEnabled val="1"/>
        </dgm:presLayoutVars>
      </dgm:prSet>
      <dgm:spPr/>
    </dgm:pt>
  </dgm:ptLst>
  <dgm:cxnLst>
    <dgm:cxn modelId="{AE1B0727-5CE7-4716-990A-202631CF3AC9}" type="presOf" srcId="{2893CD54-8046-459C-B3DE-009480670D7C}" destId="{7132DF82-60CC-4AAF-9173-93ADAD6A10A5}" srcOrd="0" destOrd="0" presId="urn:microsoft.com/office/officeart/2005/8/layout/radial4"/>
    <dgm:cxn modelId="{F368252A-6B30-4130-8ED6-BC7A4FA4A507}" type="presOf" srcId="{73ADE84A-8147-4213-80E5-3E0084496AC8}" destId="{55B13C64-7808-4322-BAAD-4AF62EF681C4}" srcOrd="0" destOrd="0" presId="urn:microsoft.com/office/officeart/2005/8/layout/radial4"/>
    <dgm:cxn modelId="{9550BF2C-6568-4999-8AB6-22825067A0CE}" type="presOf" srcId="{6758B6FA-B196-46D6-B654-F2C580B0D4EF}" destId="{62DA8BB9-A5F1-4E6E-8B86-234BA36FB18F}" srcOrd="0" destOrd="0" presId="urn:microsoft.com/office/officeart/2005/8/layout/radial4"/>
    <dgm:cxn modelId="{EB67C646-6723-4D3E-8196-8A3E403DE257}" srcId="{73ADE84A-8147-4213-80E5-3E0084496AC8}" destId="{FE6EB475-A4AD-425E-80AA-9D0B9102DFC7}" srcOrd="3" destOrd="0" parTransId="{AC3B69D4-8585-47D9-AB84-08C194972DD7}" sibTransId="{37B0EF52-E112-4534-A942-4D0B110A7239}"/>
    <dgm:cxn modelId="{2D58946D-306E-4C84-8935-0AF7E930E0DF}" type="presOf" srcId="{AC3B69D4-8585-47D9-AB84-08C194972DD7}" destId="{28031A32-E68C-41F0-96EC-F07FDD72BDDD}" srcOrd="0" destOrd="0" presId="urn:microsoft.com/office/officeart/2005/8/layout/radial4"/>
    <dgm:cxn modelId="{3113904F-1841-4650-A682-611564D2D3FD}" srcId="{73ADE84A-8147-4213-80E5-3E0084496AC8}" destId="{2893CD54-8046-459C-B3DE-009480670D7C}" srcOrd="1" destOrd="0" parTransId="{EDAE6EF8-7EC2-4A40-8C67-7EF8C146021A}" sibTransId="{581AAAA4-B876-4AF1-A281-002A19201B3A}"/>
    <dgm:cxn modelId="{25744050-DC90-4E32-AE0A-2355176E85F5}" type="presOf" srcId="{FE6EB475-A4AD-425E-80AA-9D0B9102DFC7}" destId="{6BB1726D-FDDD-4A10-841F-E78D7F96311D}" srcOrd="0" destOrd="0" presId="urn:microsoft.com/office/officeart/2005/8/layout/radial4"/>
    <dgm:cxn modelId="{131D8D8F-7B8A-44E4-A9C4-5D28FC07E6A4}" type="presOf" srcId="{3BCD9136-6138-4B84-9C00-3FA81437297C}" destId="{10CFE938-36BA-4ACB-8325-BA1EE3EFEA80}" srcOrd="0" destOrd="0" presId="urn:microsoft.com/office/officeart/2005/8/layout/radial4"/>
    <dgm:cxn modelId="{03AAB7AA-6694-4FF9-9320-AC5ED757E274}" type="presOf" srcId="{64313C26-ED26-46FF-90F1-D08ECE021056}" destId="{42C84D4D-A077-4FC7-B0F1-290C0E3305E6}" srcOrd="0" destOrd="0" presId="urn:microsoft.com/office/officeart/2005/8/layout/radial4"/>
    <dgm:cxn modelId="{E6E385B2-5454-4140-94CF-0A3395D7D4B3}" type="presOf" srcId="{4209D0F3-619D-4988-94A4-A1B41C0DF268}" destId="{AD7C122C-2178-4BC4-8AB8-AB885C43D93C}" srcOrd="0" destOrd="0" presId="urn:microsoft.com/office/officeart/2005/8/layout/radial4"/>
    <dgm:cxn modelId="{3378BCB3-0D7E-4CF0-96BE-18FAA1135473}" srcId="{73ADE84A-8147-4213-80E5-3E0084496AC8}" destId="{6758B6FA-B196-46D6-B654-F2C580B0D4EF}" srcOrd="2" destOrd="0" parTransId="{64313C26-ED26-46FF-90F1-D08ECE021056}" sibTransId="{78196F91-8C76-44FC-A926-951EE7394F06}"/>
    <dgm:cxn modelId="{ABAA22B9-E6C2-4D40-AB63-7D8E99FF751E}" srcId="{73ADE84A-8147-4213-80E5-3E0084496AC8}" destId="{E46C07BB-F24C-46B0-B51F-C4B9A4B48C8A}" srcOrd="0" destOrd="0" parTransId="{3BCD9136-6138-4B84-9C00-3FA81437297C}" sibTransId="{327AE598-71B5-4C90-B739-E4413C897958}"/>
    <dgm:cxn modelId="{CDB7E5CA-C28C-403B-A9ED-7D5A88F1716D}" type="presOf" srcId="{E46C07BB-F24C-46B0-B51F-C4B9A4B48C8A}" destId="{A17DD036-E08A-46FA-B675-708DB8D02BAF}" srcOrd="0" destOrd="0" presId="urn:microsoft.com/office/officeart/2005/8/layout/radial4"/>
    <dgm:cxn modelId="{A3CE4DD4-BC37-4EE2-8E98-97E68CA5E19D}" type="presOf" srcId="{EDAE6EF8-7EC2-4A40-8C67-7EF8C146021A}" destId="{4BD3A60F-94CF-4CCE-9073-509DF0DBA1DA}" srcOrd="0" destOrd="0" presId="urn:microsoft.com/office/officeart/2005/8/layout/radial4"/>
    <dgm:cxn modelId="{ABA5B6EC-062B-447F-BA4F-CA4B2DFDCD54}" srcId="{4209D0F3-619D-4988-94A4-A1B41C0DF268}" destId="{73ADE84A-8147-4213-80E5-3E0084496AC8}" srcOrd="0" destOrd="0" parTransId="{6B28D0F4-D91F-43FF-B9CE-B9AB99925E28}" sibTransId="{4203D2D9-38B5-4D5E-A7BD-9F1B2B94F30E}"/>
    <dgm:cxn modelId="{13DEB63F-98AA-4DEA-9A41-6642A060EF12}" type="presParOf" srcId="{AD7C122C-2178-4BC4-8AB8-AB885C43D93C}" destId="{55B13C64-7808-4322-BAAD-4AF62EF681C4}" srcOrd="0" destOrd="0" presId="urn:microsoft.com/office/officeart/2005/8/layout/radial4"/>
    <dgm:cxn modelId="{5792E230-958A-4E11-B82B-389AD5F43BAA}" type="presParOf" srcId="{AD7C122C-2178-4BC4-8AB8-AB885C43D93C}" destId="{10CFE938-36BA-4ACB-8325-BA1EE3EFEA80}" srcOrd="1" destOrd="0" presId="urn:microsoft.com/office/officeart/2005/8/layout/radial4"/>
    <dgm:cxn modelId="{FC1F8F09-DCD7-46EC-ADBF-B924A4BB3D06}" type="presParOf" srcId="{AD7C122C-2178-4BC4-8AB8-AB885C43D93C}" destId="{A17DD036-E08A-46FA-B675-708DB8D02BAF}" srcOrd="2" destOrd="0" presId="urn:microsoft.com/office/officeart/2005/8/layout/radial4"/>
    <dgm:cxn modelId="{E3D37A49-6286-4DE1-ABC7-F2D1F4B9EC49}" type="presParOf" srcId="{AD7C122C-2178-4BC4-8AB8-AB885C43D93C}" destId="{4BD3A60F-94CF-4CCE-9073-509DF0DBA1DA}" srcOrd="3" destOrd="0" presId="urn:microsoft.com/office/officeart/2005/8/layout/radial4"/>
    <dgm:cxn modelId="{D23E509E-78D9-4394-8A9A-9446B1C7FBEE}" type="presParOf" srcId="{AD7C122C-2178-4BC4-8AB8-AB885C43D93C}" destId="{7132DF82-60CC-4AAF-9173-93ADAD6A10A5}" srcOrd="4" destOrd="0" presId="urn:microsoft.com/office/officeart/2005/8/layout/radial4"/>
    <dgm:cxn modelId="{33623427-D63C-4F28-A98B-75B73D11FB14}" type="presParOf" srcId="{AD7C122C-2178-4BC4-8AB8-AB885C43D93C}" destId="{42C84D4D-A077-4FC7-B0F1-290C0E3305E6}" srcOrd="5" destOrd="0" presId="urn:microsoft.com/office/officeart/2005/8/layout/radial4"/>
    <dgm:cxn modelId="{E07A20A0-3BC8-49BB-A58C-F29B415771E5}" type="presParOf" srcId="{AD7C122C-2178-4BC4-8AB8-AB885C43D93C}" destId="{62DA8BB9-A5F1-4E6E-8B86-234BA36FB18F}" srcOrd="6" destOrd="0" presId="urn:microsoft.com/office/officeart/2005/8/layout/radial4"/>
    <dgm:cxn modelId="{380D32E0-F7A7-4C89-95EB-E2B85265B198}" type="presParOf" srcId="{AD7C122C-2178-4BC4-8AB8-AB885C43D93C}" destId="{28031A32-E68C-41F0-96EC-F07FDD72BDDD}" srcOrd="7" destOrd="0" presId="urn:microsoft.com/office/officeart/2005/8/layout/radial4"/>
    <dgm:cxn modelId="{F17464F4-E88F-423E-82E6-2AB95E9B60F5}" type="presParOf" srcId="{AD7C122C-2178-4BC4-8AB8-AB885C43D93C}" destId="{6BB1726D-FDDD-4A10-841F-E78D7F96311D}"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AEED18D2-7B5A-4F3C-9B21-266D88162E51}" type="doc">
      <dgm:prSet loTypeId="urn:microsoft.com/office/officeart/2005/8/layout/hProcess11" loCatId="process" qsTypeId="urn:microsoft.com/office/officeart/2005/8/quickstyle/3d1" qsCatId="3D" csTypeId="urn:microsoft.com/office/officeart/2005/8/colors/accent2_2" csCatId="accent2" phldr="1"/>
      <dgm:spPr/>
    </dgm:pt>
    <dgm:pt modelId="{73356A17-94F8-45DB-8FB7-30F074EBAF8E}">
      <dgm:prSet phldrT="[Текст]" custT="1"/>
      <dgm:spPr/>
      <dgm:t>
        <a:bodyPr/>
        <a:lstStyle/>
        <a:p>
          <a:r>
            <a:rPr lang="ru-RU" sz="1400" b="1" dirty="0">
              <a:latin typeface="Calibri" panose="020F0502020204030204" pitchFamily="34" charset="0"/>
              <a:cs typeface="Calibri" panose="020F0502020204030204" pitchFamily="34" charset="0"/>
            </a:rPr>
            <a:t>Сюжет (тема)</a:t>
          </a:r>
        </a:p>
      </dgm:t>
    </dgm:pt>
    <dgm:pt modelId="{A07A5147-72CF-4AFE-818A-B9DE0EEC2994}" type="parTrans" cxnId="{111B8D1E-F137-4A4C-81B6-1290A93A8997}">
      <dgm:prSet/>
      <dgm:spPr/>
      <dgm:t>
        <a:bodyPr/>
        <a:lstStyle/>
        <a:p>
          <a:endParaRPr lang="ru-RU" sz="1600">
            <a:latin typeface="Calibri" panose="020F0502020204030204" pitchFamily="34" charset="0"/>
            <a:cs typeface="Calibri" panose="020F0502020204030204" pitchFamily="34" charset="0"/>
          </a:endParaRPr>
        </a:p>
      </dgm:t>
    </dgm:pt>
    <dgm:pt modelId="{93A9B37D-66B5-4851-A1C8-C5DF00548264}" type="sibTrans" cxnId="{111B8D1E-F137-4A4C-81B6-1290A93A8997}">
      <dgm:prSet/>
      <dgm:spPr/>
      <dgm:t>
        <a:bodyPr/>
        <a:lstStyle/>
        <a:p>
          <a:endParaRPr lang="ru-RU" sz="1600">
            <a:latin typeface="Calibri" panose="020F0502020204030204" pitchFamily="34" charset="0"/>
            <a:cs typeface="Calibri" panose="020F0502020204030204" pitchFamily="34" charset="0"/>
          </a:endParaRPr>
        </a:p>
      </dgm:t>
    </dgm:pt>
    <dgm:pt modelId="{78AA62C2-B54D-48AE-A219-50F6748A4CB7}">
      <dgm:prSet phldrT="[Текст]" custT="1"/>
      <dgm:spPr/>
      <dgm:t>
        <a:bodyPr/>
        <a:lstStyle/>
        <a:p>
          <a:r>
            <a:rPr lang="ru-RU" sz="1400" b="1" dirty="0">
              <a:latin typeface="Calibri" panose="020F0502020204030204" pitchFamily="34" charset="0"/>
              <a:cs typeface="Calibri" panose="020F0502020204030204" pitchFamily="34" charset="0"/>
            </a:rPr>
            <a:t>Компетенции</a:t>
          </a:r>
        </a:p>
      </dgm:t>
    </dgm:pt>
    <dgm:pt modelId="{CCB36DC2-0F52-4BE7-81B4-EFC89B5904F2}" type="parTrans" cxnId="{B014B269-7E27-489E-9D23-F3901F28BB89}">
      <dgm:prSet/>
      <dgm:spPr/>
      <dgm:t>
        <a:bodyPr/>
        <a:lstStyle/>
        <a:p>
          <a:endParaRPr lang="ru-RU" sz="1600">
            <a:latin typeface="Calibri" panose="020F0502020204030204" pitchFamily="34" charset="0"/>
            <a:cs typeface="Calibri" panose="020F0502020204030204" pitchFamily="34" charset="0"/>
          </a:endParaRPr>
        </a:p>
      </dgm:t>
    </dgm:pt>
    <dgm:pt modelId="{E99C0F99-A96D-4919-B0B6-DF48A60DF344}" type="sibTrans" cxnId="{B014B269-7E27-489E-9D23-F3901F28BB89}">
      <dgm:prSet/>
      <dgm:spPr/>
      <dgm:t>
        <a:bodyPr/>
        <a:lstStyle/>
        <a:p>
          <a:endParaRPr lang="ru-RU" sz="1600">
            <a:latin typeface="Calibri" panose="020F0502020204030204" pitchFamily="34" charset="0"/>
            <a:cs typeface="Calibri" panose="020F0502020204030204" pitchFamily="34" charset="0"/>
          </a:endParaRPr>
        </a:p>
      </dgm:t>
    </dgm:pt>
    <dgm:pt modelId="{BFC5805A-B4B7-40CA-BC36-616D67F9FECD}">
      <dgm:prSet phldrT="[Текст]" custT="1"/>
      <dgm:spPr/>
      <dgm:t>
        <a:bodyPr/>
        <a:lstStyle/>
        <a:p>
          <a:r>
            <a:rPr lang="ru-RU" sz="1400" b="1" dirty="0">
              <a:latin typeface="Calibri" panose="020F0502020204030204" pitchFamily="34" charset="0"/>
              <a:cs typeface="Calibri" panose="020F0502020204030204" pitchFamily="34" charset="0"/>
            </a:rPr>
            <a:t>Уровень сложности</a:t>
          </a:r>
        </a:p>
      </dgm:t>
    </dgm:pt>
    <dgm:pt modelId="{796B8921-8CA7-48F5-B01B-D539F8E759A3}" type="parTrans" cxnId="{FDEEC016-4449-4281-B032-D53A9E8C18CE}">
      <dgm:prSet/>
      <dgm:spPr/>
      <dgm:t>
        <a:bodyPr/>
        <a:lstStyle/>
        <a:p>
          <a:endParaRPr lang="ru-RU" sz="1600">
            <a:latin typeface="Calibri" panose="020F0502020204030204" pitchFamily="34" charset="0"/>
            <a:cs typeface="Calibri" panose="020F0502020204030204" pitchFamily="34" charset="0"/>
          </a:endParaRPr>
        </a:p>
      </dgm:t>
    </dgm:pt>
    <dgm:pt modelId="{1D4DC6EF-DFC1-4785-9AC5-057D3617CB27}" type="sibTrans" cxnId="{FDEEC016-4449-4281-B032-D53A9E8C18CE}">
      <dgm:prSet/>
      <dgm:spPr/>
      <dgm:t>
        <a:bodyPr/>
        <a:lstStyle/>
        <a:p>
          <a:endParaRPr lang="ru-RU" sz="1600">
            <a:latin typeface="Calibri" panose="020F0502020204030204" pitchFamily="34" charset="0"/>
            <a:cs typeface="Calibri" panose="020F0502020204030204" pitchFamily="34" charset="0"/>
          </a:endParaRPr>
        </a:p>
      </dgm:t>
    </dgm:pt>
    <dgm:pt modelId="{9C2AC39E-019F-49B5-B93D-496639A5FB1F}">
      <dgm:prSet custT="1"/>
      <dgm:spPr/>
      <dgm:t>
        <a:bodyPr/>
        <a:lstStyle/>
        <a:p>
          <a:r>
            <a:rPr lang="ru-RU" sz="1400" b="1" dirty="0">
              <a:latin typeface="Calibri" panose="020F0502020204030204" pitchFamily="34" charset="0"/>
              <a:cs typeface="Calibri" panose="020F0502020204030204" pitchFamily="34" charset="0"/>
            </a:rPr>
            <a:t>Уровень (личностный, местный, глобальный)</a:t>
          </a:r>
        </a:p>
      </dgm:t>
    </dgm:pt>
    <dgm:pt modelId="{49FBB366-28E1-47E3-8726-CB31C42349A3}" type="parTrans" cxnId="{7FC00976-641B-44F3-B4AD-256DCC8D13E5}">
      <dgm:prSet/>
      <dgm:spPr/>
      <dgm:t>
        <a:bodyPr/>
        <a:lstStyle/>
        <a:p>
          <a:endParaRPr lang="ru-RU" sz="1600">
            <a:latin typeface="Calibri" panose="020F0502020204030204" pitchFamily="34" charset="0"/>
            <a:cs typeface="Calibri" panose="020F0502020204030204" pitchFamily="34" charset="0"/>
          </a:endParaRPr>
        </a:p>
      </dgm:t>
    </dgm:pt>
    <dgm:pt modelId="{FE6B2059-FBE6-426A-B768-8B0FA1F422FD}" type="sibTrans" cxnId="{7FC00976-641B-44F3-B4AD-256DCC8D13E5}">
      <dgm:prSet/>
      <dgm:spPr/>
      <dgm:t>
        <a:bodyPr/>
        <a:lstStyle/>
        <a:p>
          <a:endParaRPr lang="ru-RU" sz="1600">
            <a:latin typeface="Calibri" panose="020F0502020204030204" pitchFamily="34" charset="0"/>
            <a:cs typeface="Calibri" panose="020F0502020204030204" pitchFamily="34" charset="0"/>
          </a:endParaRPr>
        </a:p>
      </dgm:t>
    </dgm:pt>
    <dgm:pt modelId="{23837B1C-7A1C-487C-A823-3D0143C8203E}">
      <dgm:prSet custT="1"/>
      <dgm:spPr/>
      <dgm:t>
        <a:bodyPr/>
        <a:lstStyle/>
        <a:p>
          <a:r>
            <a:rPr lang="ru-RU" sz="1400" b="1" dirty="0">
              <a:latin typeface="Calibri" panose="020F0502020204030204" pitchFamily="34" charset="0"/>
              <a:cs typeface="Calibri" panose="020F0502020204030204" pitchFamily="34" charset="0"/>
            </a:rPr>
            <a:t>Тип научного знания</a:t>
          </a:r>
        </a:p>
      </dgm:t>
    </dgm:pt>
    <dgm:pt modelId="{6F956F93-185F-4F10-8491-D3D300E7578E}" type="parTrans" cxnId="{9A20D34B-11A2-4C45-9022-A55A12D4FB7B}">
      <dgm:prSet/>
      <dgm:spPr/>
      <dgm:t>
        <a:bodyPr/>
        <a:lstStyle/>
        <a:p>
          <a:endParaRPr lang="ru-RU" sz="1600">
            <a:latin typeface="Calibri" panose="020F0502020204030204" pitchFamily="34" charset="0"/>
            <a:cs typeface="Calibri" panose="020F0502020204030204" pitchFamily="34" charset="0"/>
          </a:endParaRPr>
        </a:p>
      </dgm:t>
    </dgm:pt>
    <dgm:pt modelId="{03E98D05-20AB-4A97-B1E8-3310629356A1}" type="sibTrans" cxnId="{9A20D34B-11A2-4C45-9022-A55A12D4FB7B}">
      <dgm:prSet/>
      <dgm:spPr/>
      <dgm:t>
        <a:bodyPr/>
        <a:lstStyle/>
        <a:p>
          <a:endParaRPr lang="ru-RU" sz="1600">
            <a:latin typeface="Calibri" panose="020F0502020204030204" pitchFamily="34" charset="0"/>
            <a:cs typeface="Calibri" panose="020F0502020204030204" pitchFamily="34" charset="0"/>
          </a:endParaRPr>
        </a:p>
      </dgm:t>
    </dgm:pt>
    <dgm:pt modelId="{9A3917ED-24C5-4518-94C7-556BF5725F28}">
      <dgm:prSet custT="1"/>
      <dgm:spPr/>
      <dgm:t>
        <a:bodyPr/>
        <a:lstStyle/>
        <a:p>
          <a:r>
            <a:rPr lang="ru-RU" sz="1400" b="1" dirty="0">
              <a:latin typeface="Calibri" panose="020F0502020204030204" pitchFamily="34" charset="0"/>
              <a:cs typeface="Calibri" panose="020F0502020204030204" pitchFamily="34" charset="0"/>
            </a:rPr>
            <a:t>Контекст</a:t>
          </a:r>
        </a:p>
      </dgm:t>
    </dgm:pt>
    <dgm:pt modelId="{625CE2F1-2009-4B9B-B9B6-47E6731DC3E7}" type="parTrans" cxnId="{485896BC-4249-4FA9-BFA3-588B1974610C}">
      <dgm:prSet/>
      <dgm:spPr/>
      <dgm:t>
        <a:bodyPr/>
        <a:lstStyle/>
        <a:p>
          <a:endParaRPr lang="ru-RU" sz="1600">
            <a:latin typeface="Calibri" panose="020F0502020204030204" pitchFamily="34" charset="0"/>
            <a:cs typeface="Calibri" panose="020F0502020204030204" pitchFamily="34" charset="0"/>
          </a:endParaRPr>
        </a:p>
      </dgm:t>
    </dgm:pt>
    <dgm:pt modelId="{D24B1B34-9D70-47DC-B7FD-CA4AE7861DA8}" type="sibTrans" cxnId="{485896BC-4249-4FA9-BFA3-588B1974610C}">
      <dgm:prSet/>
      <dgm:spPr/>
      <dgm:t>
        <a:bodyPr/>
        <a:lstStyle/>
        <a:p>
          <a:endParaRPr lang="ru-RU" sz="1600">
            <a:latin typeface="Calibri" panose="020F0502020204030204" pitchFamily="34" charset="0"/>
            <a:cs typeface="Calibri" panose="020F0502020204030204" pitchFamily="34" charset="0"/>
          </a:endParaRPr>
        </a:p>
      </dgm:t>
    </dgm:pt>
    <dgm:pt modelId="{AEEBE8B2-04D4-4031-B6DF-EBF078D1C3C7}">
      <dgm:prSet custT="1"/>
      <dgm:spPr/>
      <dgm:t>
        <a:bodyPr/>
        <a:lstStyle/>
        <a:p>
          <a:r>
            <a:rPr lang="ru-RU" sz="1400" b="1" dirty="0">
              <a:latin typeface="Calibri" panose="020F0502020204030204" pitchFamily="34" charset="0"/>
              <a:cs typeface="Calibri" panose="020F0502020204030204" pitchFamily="34" charset="0"/>
            </a:rPr>
            <a:t>Формат</a:t>
          </a:r>
        </a:p>
      </dgm:t>
    </dgm:pt>
    <dgm:pt modelId="{448ADEF5-4E1A-495A-AD07-81CBB8A31366}" type="parTrans" cxnId="{F8327D18-9A3D-43FD-A3E6-FA315837B8F7}">
      <dgm:prSet/>
      <dgm:spPr/>
      <dgm:t>
        <a:bodyPr/>
        <a:lstStyle/>
        <a:p>
          <a:endParaRPr lang="ru-RU" sz="1600">
            <a:latin typeface="Calibri" panose="020F0502020204030204" pitchFamily="34" charset="0"/>
            <a:cs typeface="Calibri" panose="020F0502020204030204" pitchFamily="34" charset="0"/>
          </a:endParaRPr>
        </a:p>
      </dgm:t>
    </dgm:pt>
    <dgm:pt modelId="{37AC8CD2-96B0-4BD5-B8CA-0458D54FA7E1}" type="sibTrans" cxnId="{F8327D18-9A3D-43FD-A3E6-FA315837B8F7}">
      <dgm:prSet/>
      <dgm:spPr/>
      <dgm:t>
        <a:bodyPr/>
        <a:lstStyle/>
        <a:p>
          <a:endParaRPr lang="ru-RU" sz="1600">
            <a:latin typeface="Calibri" panose="020F0502020204030204" pitchFamily="34" charset="0"/>
            <a:cs typeface="Calibri" panose="020F0502020204030204" pitchFamily="34" charset="0"/>
          </a:endParaRPr>
        </a:p>
      </dgm:t>
    </dgm:pt>
    <dgm:pt modelId="{3EF24F0C-8737-4A93-879B-9F9B2F023468}">
      <dgm:prSet custT="1"/>
      <dgm:spPr/>
      <dgm:t>
        <a:bodyPr/>
        <a:lstStyle/>
        <a:p>
          <a:r>
            <a:rPr lang="ru-RU" sz="1400" b="1" dirty="0">
              <a:latin typeface="Calibri" panose="020F0502020204030204" pitchFamily="34" charset="0"/>
              <a:cs typeface="Calibri" panose="020F0502020204030204" pitchFamily="34" charset="0"/>
            </a:rPr>
            <a:t>Критерии оценивания</a:t>
          </a:r>
        </a:p>
      </dgm:t>
    </dgm:pt>
    <dgm:pt modelId="{F1257BFE-F86B-4902-9A9E-BBD1E47E6779}" type="parTrans" cxnId="{AA7CA4D7-28E5-440F-BE06-4982570C621E}">
      <dgm:prSet/>
      <dgm:spPr/>
      <dgm:t>
        <a:bodyPr/>
        <a:lstStyle/>
        <a:p>
          <a:endParaRPr lang="ru-RU" sz="1600">
            <a:latin typeface="Calibri" panose="020F0502020204030204" pitchFamily="34" charset="0"/>
            <a:cs typeface="Calibri" panose="020F0502020204030204" pitchFamily="34" charset="0"/>
          </a:endParaRPr>
        </a:p>
      </dgm:t>
    </dgm:pt>
    <dgm:pt modelId="{7900592E-B580-43E4-89BF-0219498E693F}" type="sibTrans" cxnId="{AA7CA4D7-28E5-440F-BE06-4982570C621E}">
      <dgm:prSet/>
      <dgm:spPr/>
      <dgm:t>
        <a:bodyPr/>
        <a:lstStyle/>
        <a:p>
          <a:endParaRPr lang="ru-RU" sz="1600">
            <a:latin typeface="Calibri" panose="020F0502020204030204" pitchFamily="34" charset="0"/>
            <a:cs typeface="Calibri" panose="020F0502020204030204" pitchFamily="34" charset="0"/>
          </a:endParaRPr>
        </a:p>
      </dgm:t>
    </dgm:pt>
    <dgm:pt modelId="{08E7573D-89D0-456F-AE14-77B35C8ACC6D}">
      <dgm:prSet custT="1"/>
      <dgm:spPr/>
      <dgm:t>
        <a:bodyPr/>
        <a:lstStyle/>
        <a:p>
          <a:r>
            <a:rPr lang="ru-RU" sz="1400" b="1" dirty="0">
              <a:latin typeface="Calibri" panose="020F0502020204030204" pitchFamily="34" charset="0"/>
              <a:cs typeface="Calibri" panose="020F0502020204030204" pitchFamily="34" charset="0"/>
            </a:rPr>
            <a:t>Название</a:t>
          </a:r>
        </a:p>
      </dgm:t>
    </dgm:pt>
    <dgm:pt modelId="{6ACA0CDF-1F3A-421F-BEBE-769F7BC30947}" type="parTrans" cxnId="{E33E74B9-5754-4453-883B-DB2726988F7E}">
      <dgm:prSet/>
      <dgm:spPr/>
      <dgm:t>
        <a:bodyPr/>
        <a:lstStyle/>
        <a:p>
          <a:endParaRPr lang="ru-RU" sz="1600">
            <a:latin typeface="Calibri" panose="020F0502020204030204" pitchFamily="34" charset="0"/>
            <a:cs typeface="Calibri" panose="020F0502020204030204" pitchFamily="34" charset="0"/>
          </a:endParaRPr>
        </a:p>
      </dgm:t>
    </dgm:pt>
    <dgm:pt modelId="{EFC778B1-F341-442F-A3F7-0F91F02041CC}" type="sibTrans" cxnId="{E33E74B9-5754-4453-883B-DB2726988F7E}">
      <dgm:prSet/>
      <dgm:spPr/>
      <dgm:t>
        <a:bodyPr/>
        <a:lstStyle/>
        <a:p>
          <a:endParaRPr lang="ru-RU" sz="1600">
            <a:latin typeface="Calibri" panose="020F0502020204030204" pitchFamily="34" charset="0"/>
            <a:cs typeface="Calibri" panose="020F0502020204030204" pitchFamily="34" charset="0"/>
          </a:endParaRPr>
        </a:p>
      </dgm:t>
    </dgm:pt>
    <dgm:pt modelId="{16345C73-39ED-4C1D-914A-6FB6ECAA8367}" type="pres">
      <dgm:prSet presAssocID="{AEED18D2-7B5A-4F3C-9B21-266D88162E51}" presName="Name0" presStyleCnt="0">
        <dgm:presLayoutVars>
          <dgm:dir/>
          <dgm:resizeHandles val="exact"/>
        </dgm:presLayoutVars>
      </dgm:prSet>
      <dgm:spPr/>
    </dgm:pt>
    <dgm:pt modelId="{8BED0268-3840-4F80-A6BD-E360DBC38CC9}" type="pres">
      <dgm:prSet presAssocID="{AEED18D2-7B5A-4F3C-9B21-266D88162E51}" presName="arrow" presStyleLbl="bgShp" presStyleIdx="0" presStyleCnt="1"/>
      <dgm:spPr/>
    </dgm:pt>
    <dgm:pt modelId="{B8E85144-B5F7-45AA-8BAF-FE08E9CDE066}" type="pres">
      <dgm:prSet presAssocID="{AEED18D2-7B5A-4F3C-9B21-266D88162E51}" presName="points" presStyleCnt="0"/>
      <dgm:spPr/>
    </dgm:pt>
    <dgm:pt modelId="{A50DC47C-41B6-44A4-8AC4-824C4937B216}" type="pres">
      <dgm:prSet presAssocID="{73356A17-94F8-45DB-8FB7-30F074EBAF8E}" presName="compositeA" presStyleCnt="0"/>
      <dgm:spPr/>
    </dgm:pt>
    <dgm:pt modelId="{55B7196F-51D3-4820-9B6A-178293D70661}" type="pres">
      <dgm:prSet presAssocID="{73356A17-94F8-45DB-8FB7-30F074EBAF8E}" presName="textA" presStyleLbl="revTx" presStyleIdx="0" presStyleCnt="9">
        <dgm:presLayoutVars>
          <dgm:bulletEnabled val="1"/>
        </dgm:presLayoutVars>
      </dgm:prSet>
      <dgm:spPr/>
    </dgm:pt>
    <dgm:pt modelId="{9F3460AA-25AA-4F2E-809F-64B4FEB3D181}" type="pres">
      <dgm:prSet presAssocID="{73356A17-94F8-45DB-8FB7-30F074EBAF8E}" presName="circleA" presStyleLbl="node1" presStyleIdx="0" presStyleCnt="9"/>
      <dgm:spPr/>
    </dgm:pt>
    <dgm:pt modelId="{98AFE833-4380-40A9-9840-C5DCCAB9B544}" type="pres">
      <dgm:prSet presAssocID="{73356A17-94F8-45DB-8FB7-30F074EBAF8E}" presName="spaceA" presStyleCnt="0"/>
      <dgm:spPr/>
    </dgm:pt>
    <dgm:pt modelId="{A1766E0C-0B47-41F3-880B-AD976DE0DCE8}" type="pres">
      <dgm:prSet presAssocID="{93A9B37D-66B5-4851-A1C8-C5DF00548264}" presName="space" presStyleCnt="0"/>
      <dgm:spPr/>
    </dgm:pt>
    <dgm:pt modelId="{F58E48B0-A4E0-4CEC-B7FE-5880FD71726E}" type="pres">
      <dgm:prSet presAssocID="{9A3917ED-24C5-4518-94C7-556BF5725F28}" presName="compositeB" presStyleCnt="0"/>
      <dgm:spPr/>
    </dgm:pt>
    <dgm:pt modelId="{064419D9-8AFB-4785-AE53-05F6EAD4259A}" type="pres">
      <dgm:prSet presAssocID="{9A3917ED-24C5-4518-94C7-556BF5725F28}" presName="textB" presStyleLbl="revTx" presStyleIdx="1" presStyleCnt="9">
        <dgm:presLayoutVars>
          <dgm:bulletEnabled val="1"/>
        </dgm:presLayoutVars>
      </dgm:prSet>
      <dgm:spPr/>
    </dgm:pt>
    <dgm:pt modelId="{404C9943-DD5E-4E32-9086-9216DB93CC5F}" type="pres">
      <dgm:prSet presAssocID="{9A3917ED-24C5-4518-94C7-556BF5725F28}" presName="circleB" presStyleLbl="node1" presStyleIdx="1" presStyleCnt="9"/>
      <dgm:spPr/>
    </dgm:pt>
    <dgm:pt modelId="{DAAB269E-755C-4FEA-AC6F-EEF0BE90F632}" type="pres">
      <dgm:prSet presAssocID="{9A3917ED-24C5-4518-94C7-556BF5725F28}" presName="spaceB" presStyleCnt="0"/>
      <dgm:spPr/>
    </dgm:pt>
    <dgm:pt modelId="{200D8277-ABC7-48D1-BDE9-7FA34EB4B127}" type="pres">
      <dgm:prSet presAssocID="{D24B1B34-9D70-47DC-B7FD-CA4AE7861DA8}" presName="space" presStyleCnt="0"/>
      <dgm:spPr/>
    </dgm:pt>
    <dgm:pt modelId="{2A8DD604-52BE-4261-97C4-938D0F0B3B04}" type="pres">
      <dgm:prSet presAssocID="{23837B1C-7A1C-487C-A823-3D0143C8203E}" presName="compositeA" presStyleCnt="0"/>
      <dgm:spPr/>
    </dgm:pt>
    <dgm:pt modelId="{7EA8D657-3B52-4835-9CCF-4019AB35B183}" type="pres">
      <dgm:prSet presAssocID="{23837B1C-7A1C-487C-A823-3D0143C8203E}" presName="textA" presStyleLbl="revTx" presStyleIdx="2" presStyleCnt="9">
        <dgm:presLayoutVars>
          <dgm:bulletEnabled val="1"/>
        </dgm:presLayoutVars>
      </dgm:prSet>
      <dgm:spPr/>
    </dgm:pt>
    <dgm:pt modelId="{63D07E06-BAF3-4692-AA9A-7A9BF93829BC}" type="pres">
      <dgm:prSet presAssocID="{23837B1C-7A1C-487C-A823-3D0143C8203E}" presName="circleA" presStyleLbl="node1" presStyleIdx="2" presStyleCnt="9"/>
      <dgm:spPr/>
    </dgm:pt>
    <dgm:pt modelId="{495CF923-BBE2-4687-A42B-AA117803A585}" type="pres">
      <dgm:prSet presAssocID="{23837B1C-7A1C-487C-A823-3D0143C8203E}" presName="spaceA" presStyleCnt="0"/>
      <dgm:spPr/>
    </dgm:pt>
    <dgm:pt modelId="{1DD1B194-96FA-49C8-80F5-174832FA7A41}" type="pres">
      <dgm:prSet presAssocID="{03E98D05-20AB-4A97-B1E8-3310629356A1}" presName="space" presStyleCnt="0"/>
      <dgm:spPr/>
    </dgm:pt>
    <dgm:pt modelId="{DB1C622D-27D9-4062-BD45-DABC32DB327E}" type="pres">
      <dgm:prSet presAssocID="{9C2AC39E-019F-49B5-B93D-496639A5FB1F}" presName="compositeB" presStyleCnt="0"/>
      <dgm:spPr/>
    </dgm:pt>
    <dgm:pt modelId="{C7C177F5-BCF2-41B7-B4E4-205902856F86}" type="pres">
      <dgm:prSet presAssocID="{9C2AC39E-019F-49B5-B93D-496639A5FB1F}" presName="textB" presStyleLbl="revTx" presStyleIdx="3" presStyleCnt="9" custScaleX="138994">
        <dgm:presLayoutVars>
          <dgm:bulletEnabled val="1"/>
        </dgm:presLayoutVars>
      </dgm:prSet>
      <dgm:spPr/>
    </dgm:pt>
    <dgm:pt modelId="{8AB8B942-FD33-4B72-B931-13C84D371DB8}" type="pres">
      <dgm:prSet presAssocID="{9C2AC39E-019F-49B5-B93D-496639A5FB1F}" presName="circleB" presStyleLbl="node1" presStyleIdx="3" presStyleCnt="9" custLinFactNeighborX="4310" custLinFactNeighborY="-1011"/>
      <dgm:spPr/>
    </dgm:pt>
    <dgm:pt modelId="{54578158-8A8C-4B4E-85EF-556F4A2DC621}" type="pres">
      <dgm:prSet presAssocID="{9C2AC39E-019F-49B5-B93D-496639A5FB1F}" presName="spaceB" presStyleCnt="0"/>
      <dgm:spPr/>
    </dgm:pt>
    <dgm:pt modelId="{1D1CBBB0-DCEE-4E5F-B2AE-E1FED96F247E}" type="pres">
      <dgm:prSet presAssocID="{FE6B2059-FBE6-426A-B768-8B0FA1F422FD}" presName="space" presStyleCnt="0"/>
      <dgm:spPr/>
    </dgm:pt>
    <dgm:pt modelId="{9BBED3BF-D34C-40EC-9DEE-4DF8260102BF}" type="pres">
      <dgm:prSet presAssocID="{78AA62C2-B54D-48AE-A219-50F6748A4CB7}" presName="compositeA" presStyleCnt="0"/>
      <dgm:spPr/>
    </dgm:pt>
    <dgm:pt modelId="{877A2F03-FF9F-4161-8524-0FC3DDF759BD}" type="pres">
      <dgm:prSet presAssocID="{78AA62C2-B54D-48AE-A219-50F6748A4CB7}" presName="textA" presStyleLbl="revTx" presStyleIdx="4" presStyleCnt="9" custScaleX="140596">
        <dgm:presLayoutVars>
          <dgm:bulletEnabled val="1"/>
        </dgm:presLayoutVars>
      </dgm:prSet>
      <dgm:spPr/>
    </dgm:pt>
    <dgm:pt modelId="{9EE5872A-57FB-4EB4-8976-601BCF624A97}" type="pres">
      <dgm:prSet presAssocID="{78AA62C2-B54D-48AE-A219-50F6748A4CB7}" presName="circleA" presStyleLbl="node1" presStyleIdx="4" presStyleCnt="9"/>
      <dgm:spPr/>
    </dgm:pt>
    <dgm:pt modelId="{4A5DCD95-9DD6-4C2C-A24E-DF440A7749B7}" type="pres">
      <dgm:prSet presAssocID="{78AA62C2-B54D-48AE-A219-50F6748A4CB7}" presName="spaceA" presStyleCnt="0"/>
      <dgm:spPr/>
    </dgm:pt>
    <dgm:pt modelId="{CFBEF66A-6B17-4F47-BC14-C95758F915E3}" type="pres">
      <dgm:prSet presAssocID="{E99C0F99-A96D-4919-B0B6-DF48A60DF344}" presName="space" presStyleCnt="0"/>
      <dgm:spPr/>
    </dgm:pt>
    <dgm:pt modelId="{5D62B42F-E0C2-47AC-860B-E007FDA046EE}" type="pres">
      <dgm:prSet presAssocID="{AEEBE8B2-04D4-4031-B6DF-EBF078D1C3C7}" presName="compositeB" presStyleCnt="0"/>
      <dgm:spPr/>
    </dgm:pt>
    <dgm:pt modelId="{07526627-8DBA-45B9-8D91-B5A9D3E46C4C}" type="pres">
      <dgm:prSet presAssocID="{AEEBE8B2-04D4-4031-B6DF-EBF078D1C3C7}" presName="textB" presStyleLbl="revTx" presStyleIdx="5" presStyleCnt="9">
        <dgm:presLayoutVars>
          <dgm:bulletEnabled val="1"/>
        </dgm:presLayoutVars>
      </dgm:prSet>
      <dgm:spPr/>
    </dgm:pt>
    <dgm:pt modelId="{1AC3FA0E-1ED9-41E5-9ABB-6FAC5B8AF0E7}" type="pres">
      <dgm:prSet presAssocID="{AEEBE8B2-04D4-4031-B6DF-EBF078D1C3C7}" presName="circleB" presStyleLbl="node1" presStyleIdx="5" presStyleCnt="9"/>
      <dgm:spPr/>
    </dgm:pt>
    <dgm:pt modelId="{2584C58D-8F61-4B1E-A436-CB19D5F42E78}" type="pres">
      <dgm:prSet presAssocID="{AEEBE8B2-04D4-4031-B6DF-EBF078D1C3C7}" presName="spaceB" presStyleCnt="0"/>
      <dgm:spPr/>
    </dgm:pt>
    <dgm:pt modelId="{28E1747B-C55E-4323-8F75-00FB08EFFD6F}" type="pres">
      <dgm:prSet presAssocID="{37AC8CD2-96B0-4BD5-B8CA-0458D54FA7E1}" presName="space" presStyleCnt="0"/>
      <dgm:spPr/>
    </dgm:pt>
    <dgm:pt modelId="{5748B6ED-335D-43D4-8E10-6F0BDD56B913}" type="pres">
      <dgm:prSet presAssocID="{BFC5805A-B4B7-40CA-BC36-616D67F9FECD}" presName="compositeA" presStyleCnt="0"/>
      <dgm:spPr/>
    </dgm:pt>
    <dgm:pt modelId="{FBC32EFC-985A-49C4-ACE2-6B2422510CF5}" type="pres">
      <dgm:prSet presAssocID="{BFC5805A-B4B7-40CA-BC36-616D67F9FECD}" presName="textA" presStyleLbl="revTx" presStyleIdx="6" presStyleCnt="9" custScaleX="118845" custLinFactNeighborX="16574" custLinFactNeighborY="-2155">
        <dgm:presLayoutVars>
          <dgm:bulletEnabled val="1"/>
        </dgm:presLayoutVars>
      </dgm:prSet>
      <dgm:spPr/>
    </dgm:pt>
    <dgm:pt modelId="{77877EA3-54E8-4764-BE48-A2E36A09AF27}" type="pres">
      <dgm:prSet presAssocID="{BFC5805A-B4B7-40CA-BC36-616D67F9FECD}" presName="circleA" presStyleLbl="node1" presStyleIdx="6" presStyleCnt="9" custLinFactNeighborX="64655" custLinFactNeighborY="1480"/>
      <dgm:spPr/>
    </dgm:pt>
    <dgm:pt modelId="{037F149D-FFEF-4C4B-B954-78C8C215DE9B}" type="pres">
      <dgm:prSet presAssocID="{BFC5805A-B4B7-40CA-BC36-616D67F9FECD}" presName="spaceA" presStyleCnt="0"/>
      <dgm:spPr/>
    </dgm:pt>
    <dgm:pt modelId="{13F0069B-03A2-445A-86A1-9851AD7AFE75}" type="pres">
      <dgm:prSet presAssocID="{1D4DC6EF-DFC1-4785-9AC5-057D3617CB27}" presName="space" presStyleCnt="0"/>
      <dgm:spPr/>
    </dgm:pt>
    <dgm:pt modelId="{6D4B6C2C-7C59-443A-9F41-AD79DA177E88}" type="pres">
      <dgm:prSet presAssocID="{3EF24F0C-8737-4A93-879B-9F9B2F023468}" presName="compositeB" presStyleCnt="0"/>
      <dgm:spPr/>
    </dgm:pt>
    <dgm:pt modelId="{2CC9EA5B-A297-4071-9601-07950FEB856A}" type="pres">
      <dgm:prSet presAssocID="{3EF24F0C-8737-4A93-879B-9F9B2F023468}" presName="textB" presStyleLbl="revTx" presStyleIdx="7" presStyleCnt="9" custScaleX="132198" custLinFactNeighborX="31956" custLinFactNeighborY="1078">
        <dgm:presLayoutVars>
          <dgm:bulletEnabled val="1"/>
        </dgm:presLayoutVars>
      </dgm:prSet>
      <dgm:spPr/>
    </dgm:pt>
    <dgm:pt modelId="{33003A12-9C2D-46BA-BA99-5ECE613774A2}" type="pres">
      <dgm:prSet presAssocID="{3EF24F0C-8737-4A93-879B-9F9B2F023468}" presName="circleB" presStyleLbl="node1" presStyleIdx="7" presStyleCnt="9" custLinFactX="20690" custLinFactNeighborX="100000" custLinFactNeighborY="1480"/>
      <dgm:spPr/>
    </dgm:pt>
    <dgm:pt modelId="{4FF58DA1-6AD7-4ED6-85F0-2975085D97BA}" type="pres">
      <dgm:prSet presAssocID="{3EF24F0C-8737-4A93-879B-9F9B2F023468}" presName="spaceB" presStyleCnt="0"/>
      <dgm:spPr/>
    </dgm:pt>
    <dgm:pt modelId="{960C686F-3B39-4066-9D81-63FAEE5106AD}" type="pres">
      <dgm:prSet presAssocID="{7900592E-B580-43E4-89BF-0219498E693F}" presName="space" presStyleCnt="0"/>
      <dgm:spPr/>
    </dgm:pt>
    <dgm:pt modelId="{3CFBACA1-75B9-47BE-A2F3-F7368BE24792}" type="pres">
      <dgm:prSet presAssocID="{08E7573D-89D0-456F-AE14-77B35C8ACC6D}" presName="compositeA" presStyleCnt="0"/>
      <dgm:spPr/>
    </dgm:pt>
    <dgm:pt modelId="{F5FA2B99-1994-4BD4-94BC-071D344F7678}" type="pres">
      <dgm:prSet presAssocID="{08E7573D-89D0-456F-AE14-77B35C8ACC6D}" presName="textA" presStyleLbl="revTx" presStyleIdx="8" presStyleCnt="9" custLinFactNeighborX="50217">
        <dgm:presLayoutVars>
          <dgm:bulletEnabled val="1"/>
        </dgm:presLayoutVars>
      </dgm:prSet>
      <dgm:spPr/>
    </dgm:pt>
    <dgm:pt modelId="{6EB76E8A-4C3E-4517-99DF-2557A7F558F9}" type="pres">
      <dgm:prSet presAssocID="{08E7573D-89D0-456F-AE14-77B35C8ACC6D}" presName="circleA" presStyleLbl="node1" presStyleIdx="8" presStyleCnt="9" custLinFactX="98276" custLinFactNeighborX="100000" custLinFactNeighborY="1480"/>
      <dgm:spPr/>
    </dgm:pt>
    <dgm:pt modelId="{C61DC47E-5A4B-4852-9FE6-9858358C1475}" type="pres">
      <dgm:prSet presAssocID="{08E7573D-89D0-456F-AE14-77B35C8ACC6D}" presName="spaceA" presStyleCnt="0"/>
      <dgm:spPr/>
    </dgm:pt>
  </dgm:ptLst>
  <dgm:cxnLst>
    <dgm:cxn modelId="{FDEEC016-4449-4281-B032-D53A9E8C18CE}" srcId="{AEED18D2-7B5A-4F3C-9B21-266D88162E51}" destId="{BFC5805A-B4B7-40CA-BC36-616D67F9FECD}" srcOrd="6" destOrd="0" parTransId="{796B8921-8CA7-48F5-B01B-D539F8E759A3}" sibTransId="{1D4DC6EF-DFC1-4785-9AC5-057D3617CB27}"/>
    <dgm:cxn modelId="{F8327D18-9A3D-43FD-A3E6-FA315837B8F7}" srcId="{AEED18D2-7B5A-4F3C-9B21-266D88162E51}" destId="{AEEBE8B2-04D4-4031-B6DF-EBF078D1C3C7}" srcOrd="5" destOrd="0" parTransId="{448ADEF5-4E1A-495A-AD07-81CBB8A31366}" sibTransId="{37AC8CD2-96B0-4BD5-B8CA-0458D54FA7E1}"/>
    <dgm:cxn modelId="{111B8D1E-F137-4A4C-81B6-1290A93A8997}" srcId="{AEED18D2-7B5A-4F3C-9B21-266D88162E51}" destId="{73356A17-94F8-45DB-8FB7-30F074EBAF8E}" srcOrd="0" destOrd="0" parTransId="{A07A5147-72CF-4AFE-818A-B9DE0EEC2994}" sibTransId="{93A9B37D-66B5-4851-A1C8-C5DF00548264}"/>
    <dgm:cxn modelId="{F9FB8261-FE9E-43F8-9932-A0DB7EFA8A2C}" type="presOf" srcId="{AEED18D2-7B5A-4F3C-9B21-266D88162E51}" destId="{16345C73-39ED-4C1D-914A-6FB6ECAA8367}" srcOrd="0" destOrd="0" presId="urn:microsoft.com/office/officeart/2005/8/layout/hProcess11"/>
    <dgm:cxn modelId="{8B554847-4F5A-428B-9394-B218C3C18535}" type="presOf" srcId="{08E7573D-89D0-456F-AE14-77B35C8ACC6D}" destId="{F5FA2B99-1994-4BD4-94BC-071D344F7678}" srcOrd="0" destOrd="0" presId="urn:microsoft.com/office/officeart/2005/8/layout/hProcess11"/>
    <dgm:cxn modelId="{B014B269-7E27-489E-9D23-F3901F28BB89}" srcId="{AEED18D2-7B5A-4F3C-9B21-266D88162E51}" destId="{78AA62C2-B54D-48AE-A219-50F6748A4CB7}" srcOrd="4" destOrd="0" parTransId="{CCB36DC2-0F52-4BE7-81B4-EFC89B5904F2}" sibTransId="{E99C0F99-A96D-4919-B0B6-DF48A60DF344}"/>
    <dgm:cxn modelId="{9A20D34B-11A2-4C45-9022-A55A12D4FB7B}" srcId="{AEED18D2-7B5A-4F3C-9B21-266D88162E51}" destId="{23837B1C-7A1C-487C-A823-3D0143C8203E}" srcOrd="2" destOrd="0" parTransId="{6F956F93-185F-4F10-8491-D3D300E7578E}" sibTransId="{03E98D05-20AB-4A97-B1E8-3310629356A1}"/>
    <dgm:cxn modelId="{7C32836D-B8CB-45ED-9458-2546553CF677}" type="presOf" srcId="{73356A17-94F8-45DB-8FB7-30F074EBAF8E}" destId="{55B7196F-51D3-4820-9B6A-178293D70661}" srcOrd="0" destOrd="0" presId="urn:microsoft.com/office/officeart/2005/8/layout/hProcess11"/>
    <dgm:cxn modelId="{DB332F6F-827A-4812-9F11-A43ECF28A828}" type="presOf" srcId="{AEEBE8B2-04D4-4031-B6DF-EBF078D1C3C7}" destId="{07526627-8DBA-45B9-8D91-B5A9D3E46C4C}" srcOrd="0" destOrd="0" presId="urn:microsoft.com/office/officeart/2005/8/layout/hProcess11"/>
    <dgm:cxn modelId="{7FC00976-641B-44F3-B4AD-256DCC8D13E5}" srcId="{AEED18D2-7B5A-4F3C-9B21-266D88162E51}" destId="{9C2AC39E-019F-49B5-B93D-496639A5FB1F}" srcOrd="3" destOrd="0" parTransId="{49FBB366-28E1-47E3-8726-CB31C42349A3}" sibTransId="{FE6B2059-FBE6-426A-B768-8B0FA1F422FD}"/>
    <dgm:cxn modelId="{7B6B3A80-B776-43F2-AF72-E629A552A1B8}" type="presOf" srcId="{78AA62C2-B54D-48AE-A219-50F6748A4CB7}" destId="{877A2F03-FF9F-4161-8524-0FC3DDF759BD}" srcOrd="0" destOrd="0" presId="urn:microsoft.com/office/officeart/2005/8/layout/hProcess11"/>
    <dgm:cxn modelId="{E33E74B9-5754-4453-883B-DB2726988F7E}" srcId="{AEED18D2-7B5A-4F3C-9B21-266D88162E51}" destId="{08E7573D-89D0-456F-AE14-77B35C8ACC6D}" srcOrd="8" destOrd="0" parTransId="{6ACA0CDF-1F3A-421F-BEBE-769F7BC30947}" sibTransId="{EFC778B1-F341-442F-A3F7-0F91F02041CC}"/>
    <dgm:cxn modelId="{485896BC-4249-4FA9-BFA3-588B1974610C}" srcId="{AEED18D2-7B5A-4F3C-9B21-266D88162E51}" destId="{9A3917ED-24C5-4518-94C7-556BF5725F28}" srcOrd="1" destOrd="0" parTransId="{625CE2F1-2009-4B9B-B9B6-47E6731DC3E7}" sibTransId="{D24B1B34-9D70-47DC-B7FD-CA4AE7861DA8}"/>
    <dgm:cxn modelId="{7BB259CF-546D-4959-AC7D-A991EED32AE1}" type="presOf" srcId="{23837B1C-7A1C-487C-A823-3D0143C8203E}" destId="{7EA8D657-3B52-4835-9CCF-4019AB35B183}" srcOrd="0" destOrd="0" presId="urn:microsoft.com/office/officeart/2005/8/layout/hProcess11"/>
    <dgm:cxn modelId="{AA7CA4D7-28E5-440F-BE06-4982570C621E}" srcId="{AEED18D2-7B5A-4F3C-9B21-266D88162E51}" destId="{3EF24F0C-8737-4A93-879B-9F9B2F023468}" srcOrd="7" destOrd="0" parTransId="{F1257BFE-F86B-4902-9A9E-BBD1E47E6779}" sibTransId="{7900592E-B580-43E4-89BF-0219498E693F}"/>
    <dgm:cxn modelId="{74E7B2E1-3CB5-4C89-BAF8-04C517B18BCB}" type="presOf" srcId="{3EF24F0C-8737-4A93-879B-9F9B2F023468}" destId="{2CC9EA5B-A297-4071-9601-07950FEB856A}" srcOrd="0" destOrd="0" presId="urn:microsoft.com/office/officeart/2005/8/layout/hProcess11"/>
    <dgm:cxn modelId="{C3A83BEA-7A6D-4648-9E7F-6DB507C321BE}" type="presOf" srcId="{9A3917ED-24C5-4518-94C7-556BF5725F28}" destId="{064419D9-8AFB-4785-AE53-05F6EAD4259A}" srcOrd="0" destOrd="0" presId="urn:microsoft.com/office/officeart/2005/8/layout/hProcess11"/>
    <dgm:cxn modelId="{7BE690EC-366B-4525-BCFC-F44004C14814}" type="presOf" srcId="{9C2AC39E-019F-49B5-B93D-496639A5FB1F}" destId="{C7C177F5-BCF2-41B7-B4E4-205902856F86}" srcOrd="0" destOrd="0" presId="urn:microsoft.com/office/officeart/2005/8/layout/hProcess11"/>
    <dgm:cxn modelId="{0C3C5DF4-AF79-4DE9-87AF-3A107BD6D5CF}" type="presOf" srcId="{BFC5805A-B4B7-40CA-BC36-616D67F9FECD}" destId="{FBC32EFC-985A-49C4-ACE2-6B2422510CF5}" srcOrd="0" destOrd="0" presId="urn:microsoft.com/office/officeart/2005/8/layout/hProcess11"/>
    <dgm:cxn modelId="{780EDA4F-7D4C-42E8-8410-0DCDEDCD5A0F}" type="presParOf" srcId="{16345C73-39ED-4C1D-914A-6FB6ECAA8367}" destId="{8BED0268-3840-4F80-A6BD-E360DBC38CC9}" srcOrd="0" destOrd="0" presId="urn:microsoft.com/office/officeart/2005/8/layout/hProcess11"/>
    <dgm:cxn modelId="{B4B7B37A-B77A-410B-B323-C1E032255818}" type="presParOf" srcId="{16345C73-39ED-4C1D-914A-6FB6ECAA8367}" destId="{B8E85144-B5F7-45AA-8BAF-FE08E9CDE066}" srcOrd="1" destOrd="0" presId="urn:microsoft.com/office/officeart/2005/8/layout/hProcess11"/>
    <dgm:cxn modelId="{640DC94A-8AEA-4B54-8183-8B61E451A01F}" type="presParOf" srcId="{B8E85144-B5F7-45AA-8BAF-FE08E9CDE066}" destId="{A50DC47C-41B6-44A4-8AC4-824C4937B216}" srcOrd="0" destOrd="0" presId="urn:microsoft.com/office/officeart/2005/8/layout/hProcess11"/>
    <dgm:cxn modelId="{9B02E52A-1479-4505-9755-96B8D9036F7D}" type="presParOf" srcId="{A50DC47C-41B6-44A4-8AC4-824C4937B216}" destId="{55B7196F-51D3-4820-9B6A-178293D70661}" srcOrd="0" destOrd="0" presId="urn:microsoft.com/office/officeart/2005/8/layout/hProcess11"/>
    <dgm:cxn modelId="{EB8ADD13-536A-4613-9A34-0F1D53368A72}" type="presParOf" srcId="{A50DC47C-41B6-44A4-8AC4-824C4937B216}" destId="{9F3460AA-25AA-4F2E-809F-64B4FEB3D181}" srcOrd="1" destOrd="0" presId="urn:microsoft.com/office/officeart/2005/8/layout/hProcess11"/>
    <dgm:cxn modelId="{27F3D73E-6FFE-485D-80F6-FF68E8FC8AD0}" type="presParOf" srcId="{A50DC47C-41B6-44A4-8AC4-824C4937B216}" destId="{98AFE833-4380-40A9-9840-C5DCCAB9B544}" srcOrd="2" destOrd="0" presId="urn:microsoft.com/office/officeart/2005/8/layout/hProcess11"/>
    <dgm:cxn modelId="{D4C04675-05F6-4A04-910F-23C74E615DA9}" type="presParOf" srcId="{B8E85144-B5F7-45AA-8BAF-FE08E9CDE066}" destId="{A1766E0C-0B47-41F3-880B-AD976DE0DCE8}" srcOrd="1" destOrd="0" presId="urn:microsoft.com/office/officeart/2005/8/layout/hProcess11"/>
    <dgm:cxn modelId="{353781E4-F4E4-4DF2-BA4A-F3204C64E163}" type="presParOf" srcId="{B8E85144-B5F7-45AA-8BAF-FE08E9CDE066}" destId="{F58E48B0-A4E0-4CEC-B7FE-5880FD71726E}" srcOrd="2" destOrd="0" presId="urn:microsoft.com/office/officeart/2005/8/layout/hProcess11"/>
    <dgm:cxn modelId="{C7E13B4E-2B16-425F-BDD7-A88DD119A3F5}" type="presParOf" srcId="{F58E48B0-A4E0-4CEC-B7FE-5880FD71726E}" destId="{064419D9-8AFB-4785-AE53-05F6EAD4259A}" srcOrd="0" destOrd="0" presId="urn:microsoft.com/office/officeart/2005/8/layout/hProcess11"/>
    <dgm:cxn modelId="{28485F16-DD2E-441A-A261-A049BAFB6E36}" type="presParOf" srcId="{F58E48B0-A4E0-4CEC-B7FE-5880FD71726E}" destId="{404C9943-DD5E-4E32-9086-9216DB93CC5F}" srcOrd="1" destOrd="0" presId="urn:microsoft.com/office/officeart/2005/8/layout/hProcess11"/>
    <dgm:cxn modelId="{DCC59EB4-1A84-4730-9E8B-BABEE5C3870B}" type="presParOf" srcId="{F58E48B0-A4E0-4CEC-B7FE-5880FD71726E}" destId="{DAAB269E-755C-4FEA-AC6F-EEF0BE90F632}" srcOrd="2" destOrd="0" presId="urn:microsoft.com/office/officeart/2005/8/layout/hProcess11"/>
    <dgm:cxn modelId="{B0CFD7CF-A581-42B5-93BF-744CA9E90243}" type="presParOf" srcId="{B8E85144-B5F7-45AA-8BAF-FE08E9CDE066}" destId="{200D8277-ABC7-48D1-BDE9-7FA34EB4B127}" srcOrd="3" destOrd="0" presId="urn:microsoft.com/office/officeart/2005/8/layout/hProcess11"/>
    <dgm:cxn modelId="{617814C4-A55C-4C11-B79B-CFD5BA4D04D9}" type="presParOf" srcId="{B8E85144-B5F7-45AA-8BAF-FE08E9CDE066}" destId="{2A8DD604-52BE-4261-97C4-938D0F0B3B04}" srcOrd="4" destOrd="0" presId="urn:microsoft.com/office/officeart/2005/8/layout/hProcess11"/>
    <dgm:cxn modelId="{C10CBECF-C0AF-4922-97FC-7B77D6BDA21F}" type="presParOf" srcId="{2A8DD604-52BE-4261-97C4-938D0F0B3B04}" destId="{7EA8D657-3B52-4835-9CCF-4019AB35B183}" srcOrd="0" destOrd="0" presId="urn:microsoft.com/office/officeart/2005/8/layout/hProcess11"/>
    <dgm:cxn modelId="{6C7052C8-8DC8-443B-BD69-4FC15FA51BE5}" type="presParOf" srcId="{2A8DD604-52BE-4261-97C4-938D0F0B3B04}" destId="{63D07E06-BAF3-4692-AA9A-7A9BF93829BC}" srcOrd="1" destOrd="0" presId="urn:microsoft.com/office/officeart/2005/8/layout/hProcess11"/>
    <dgm:cxn modelId="{2A45E069-1CDD-48BF-BFCC-FBCBAA542846}" type="presParOf" srcId="{2A8DD604-52BE-4261-97C4-938D0F0B3B04}" destId="{495CF923-BBE2-4687-A42B-AA117803A585}" srcOrd="2" destOrd="0" presId="urn:microsoft.com/office/officeart/2005/8/layout/hProcess11"/>
    <dgm:cxn modelId="{1D5B447E-3090-45FD-AF71-599CD2C39DBD}" type="presParOf" srcId="{B8E85144-B5F7-45AA-8BAF-FE08E9CDE066}" destId="{1DD1B194-96FA-49C8-80F5-174832FA7A41}" srcOrd="5" destOrd="0" presId="urn:microsoft.com/office/officeart/2005/8/layout/hProcess11"/>
    <dgm:cxn modelId="{768A1E7E-F585-4D6A-8950-A04CCF8D34BF}" type="presParOf" srcId="{B8E85144-B5F7-45AA-8BAF-FE08E9CDE066}" destId="{DB1C622D-27D9-4062-BD45-DABC32DB327E}" srcOrd="6" destOrd="0" presId="urn:microsoft.com/office/officeart/2005/8/layout/hProcess11"/>
    <dgm:cxn modelId="{D31F2F71-F702-4D81-9538-65289BC10358}" type="presParOf" srcId="{DB1C622D-27D9-4062-BD45-DABC32DB327E}" destId="{C7C177F5-BCF2-41B7-B4E4-205902856F86}" srcOrd="0" destOrd="0" presId="urn:microsoft.com/office/officeart/2005/8/layout/hProcess11"/>
    <dgm:cxn modelId="{79739C3F-E83B-4896-B4A1-EB89E61E3A4C}" type="presParOf" srcId="{DB1C622D-27D9-4062-BD45-DABC32DB327E}" destId="{8AB8B942-FD33-4B72-B931-13C84D371DB8}" srcOrd="1" destOrd="0" presId="urn:microsoft.com/office/officeart/2005/8/layout/hProcess11"/>
    <dgm:cxn modelId="{3DDDBDFF-1567-4B80-B9A6-EB6205036FA1}" type="presParOf" srcId="{DB1C622D-27D9-4062-BD45-DABC32DB327E}" destId="{54578158-8A8C-4B4E-85EF-556F4A2DC621}" srcOrd="2" destOrd="0" presId="urn:microsoft.com/office/officeart/2005/8/layout/hProcess11"/>
    <dgm:cxn modelId="{7BBE1630-FE91-413F-999D-DBB2BABCD1D5}" type="presParOf" srcId="{B8E85144-B5F7-45AA-8BAF-FE08E9CDE066}" destId="{1D1CBBB0-DCEE-4E5F-B2AE-E1FED96F247E}" srcOrd="7" destOrd="0" presId="urn:microsoft.com/office/officeart/2005/8/layout/hProcess11"/>
    <dgm:cxn modelId="{28EA416C-9ACC-4CC9-84E8-5BADBA2E24A9}" type="presParOf" srcId="{B8E85144-B5F7-45AA-8BAF-FE08E9CDE066}" destId="{9BBED3BF-D34C-40EC-9DEE-4DF8260102BF}" srcOrd="8" destOrd="0" presId="urn:microsoft.com/office/officeart/2005/8/layout/hProcess11"/>
    <dgm:cxn modelId="{605BF9FE-957A-483B-B020-F9FB6D07E1B0}" type="presParOf" srcId="{9BBED3BF-D34C-40EC-9DEE-4DF8260102BF}" destId="{877A2F03-FF9F-4161-8524-0FC3DDF759BD}" srcOrd="0" destOrd="0" presId="urn:microsoft.com/office/officeart/2005/8/layout/hProcess11"/>
    <dgm:cxn modelId="{34E699FA-73F5-4CDB-9AEC-7C4C4BBDCC2C}" type="presParOf" srcId="{9BBED3BF-D34C-40EC-9DEE-4DF8260102BF}" destId="{9EE5872A-57FB-4EB4-8976-601BCF624A97}" srcOrd="1" destOrd="0" presId="urn:microsoft.com/office/officeart/2005/8/layout/hProcess11"/>
    <dgm:cxn modelId="{214A1766-BA4D-45C1-9991-1FA0D6FCFA53}" type="presParOf" srcId="{9BBED3BF-D34C-40EC-9DEE-4DF8260102BF}" destId="{4A5DCD95-9DD6-4C2C-A24E-DF440A7749B7}" srcOrd="2" destOrd="0" presId="urn:microsoft.com/office/officeart/2005/8/layout/hProcess11"/>
    <dgm:cxn modelId="{787F013A-655B-4DD2-B8BF-64890CCF507A}" type="presParOf" srcId="{B8E85144-B5F7-45AA-8BAF-FE08E9CDE066}" destId="{CFBEF66A-6B17-4F47-BC14-C95758F915E3}" srcOrd="9" destOrd="0" presId="urn:microsoft.com/office/officeart/2005/8/layout/hProcess11"/>
    <dgm:cxn modelId="{E0200BEC-3CDC-422B-9FF0-E28B3CA1C474}" type="presParOf" srcId="{B8E85144-B5F7-45AA-8BAF-FE08E9CDE066}" destId="{5D62B42F-E0C2-47AC-860B-E007FDA046EE}" srcOrd="10" destOrd="0" presId="urn:microsoft.com/office/officeart/2005/8/layout/hProcess11"/>
    <dgm:cxn modelId="{B14D7BCA-0465-4346-BAE3-BB7E18982F3A}" type="presParOf" srcId="{5D62B42F-E0C2-47AC-860B-E007FDA046EE}" destId="{07526627-8DBA-45B9-8D91-B5A9D3E46C4C}" srcOrd="0" destOrd="0" presId="urn:microsoft.com/office/officeart/2005/8/layout/hProcess11"/>
    <dgm:cxn modelId="{CC749BC2-B323-47E4-837C-01AA7BFF0870}" type="presParOf" srcId="{5D62B42F-E0C2-47AC-860B-E007FDA046EE}" destId="{1AC3FA0E-1ED9-41E5-9ABB-6FAC5B8AF0E7}" srcOrd="1" destOrd="0" presId="urn:microsoft.com/office/officeart/2005/8/layout/hProcess11"/>
    <dgm:cxn modelId="{61D61A9B-C629-4A9A-91D3-F1A16A34958B}" type="presParOf" srcId="{5D62B42F-E0C2-47AC-860B-E007FDA046EE}" destId="{2584C58D-8F61-4B1E-A436-CB19D5F42E78}" srcOrd="2" destOrd="0" presId="urn:microsoft.com/office/officeart/2005/8/layout/hProcess11"/>
    <dgm:cxn modelId="{E67442B5-995A-4D1F-9120-9E82EBAF627E}" type="presParOf" srcId="{B8E85144-B5F7-45AA-8BAF-FE08E9CDE066}" destId="{28E1747B-C55E-4323-8F75-00FB08EFFD6F}" srcOrd="11" destOrd="0" presId="urn:microsoft.com/office/officeart/2005/8/layout/hProcess11"/>
    <dgm:cxn modelId="{A2F1DC1B-77D5-4705-8E41-255C845CBD74}" type="presParOf" srcId="{B8E85144-B5F7-45AA-8BAF-FE08E9CDE066}" destId="{5748B6ED-335D-43D4-8E10-6F0BDD56B913}" srcOrd="12" destOrd="0" presId="urn:microsoft.com/office/officeart/2005/8/layout/hProcess11"/>
    <dgm:cxn modelId="{9985ACB9-2277-4E9B-A2F3-57FDD8734E7E}" type="presParOf" srcId="{5748B6ED-335D-43D4-8E10-6F0BDD56B913}" destId="{FBC32EFC-985A-49C4-ACE2-6B2422510CF5}" srcOrd="0" destOrd="0" presId="urn:microsoft.com/office/officeart/2005/8/layout/hProcess11"/>
    <dgm:cxn modelId="{AF0D8EDB-0FCB-4099-9ADA-9EA42827DFB8}" type="presParOf" srcId="{5748B6ED-335D-43D4-8E10-6F0BDD56B913}" destId="{77877EA3-54E8-4764-BE48-A2E36A09AF27}" srcOrd="1" destOrd="0" presId="urn:microsoft.com/office/officeart/2005/8/layout/hProcess11"/>
    <dgm:cxn modelId="{6EB4B2C6-C60E-40D9-A469-048F9588240F}" type="presParOf" srcId="{5748B6ED-335D-43D4-8E10-6F0BDD56B913}" destId="{037F149D-FFEF-4C4B-B954-78C8C215DE9B}" srcOrd="2" destOrd="0" presId="urn:microsoft.com/office/officeart/2005/8/layout/hProcess11"/>
    <dgm:cxn modelId="{A31C67F0-EA28-49EA-9CB3-E38F49B1FE1B}" type="presParOf" srcId="{B8E85144-B5F7-45AA-8BAF-FE08E9CDE066}" destId="{13F0069B-03A2-445A-86A1-9851AD7AFE75}" srcOrd="13" destOrd="0" presId="urn:microsoft.com/office/officeart/2005/8/layout/hProcess11"/>
    <dgm:cxn modelId="{80575BE6-71CF-4B1C-A64E-F22EDE6B9FC1}" type="presParOf" srcId="{B8E85144-B5F7-45AA-8BAF-FE08E9CDE066}" destId="{6D4B6C2C-7C59-443A-9F41-AD79DA177E88}" srcOrd="14" destOrd="0" presId="urn:microsoft.com/office/officeart/2005/8/layout/hProcess11"/>
    <dgm:cxn modelId="{AF0083EA-0E28-45FC-9507-43BCA4EA72F0}" type="presParOf" srcId="{6D4B6C2C-7C59-443A-9F41-AD79DA177E88}" destId="{2CC9EA5B-A297-4071-9601-07950FEB856A}" srcOrd="0" destOrd="0" presId="urn:microsoft.com/office/officeart/2005/8/layout/hProcess11"/>
    <dgm:cxn modelId="{05F627F3-8E7F-44E3-B3FE-D6D1A902478B}" type="presParOf" srcId="{6D4B6C2C-7C59-443A-9F41-AD79DA177E88}" destId="{33003A12-9C2D-46BA-BA99-5ECE613774A2}" srcOrd="1" destOrd="0" presId="urn:microsoft.com/office/officeart/2005/8/layout/hProcess11"/>
    <dgm:cxn modelId="{04056A8F-1F0E-4042-8440-EA42E3BCB9D6}" type="presParOf" srcId="{6D4B6C2C-7C59-443A-9F41-AD79DA177E88}" destId="{4FF58DA1-6AD7-4ED6-85F0-2975085D97BA}" srcOrd="2" destOrd="0" presId="urn:microsoft.com/office/officeart/2005/8/layout/hProcess11"/>
    <dgm:cxn modelId="{518388CC-ECE6-4440-89CA-4F11E7CF331D}" type="presParOf" srcId="{B8E85144-B5F7-45AA-8BAF-FE08E9CDE066}" destId="{960C686F-3B39-4066-9D81-63FAEE5106AD}" srcOrd="15" destOrd="0" presId="urn:microsoft.com/office/officeart/2005/8/layout/hProcess11"/>
    <dgm:cxn modelId="{7AE5C734-4043-4283-B7EC-DED82C4D66E3}" type="presParOf" srcId="{B8E85144-B5F7-45AA-8BAF-FE08E9CDE066}" destId="{3CFBACA1-75B9-47BE-A2F3-F7368BE24792}" srcOrd="16" destOrd="0" presId="urn:microsoft.com/office/officeart/2005/8/layout/hProcess11"/>
    <dgm:cxn modelId="{787AA6C2-A312-4112-AAC4-BD88C2E67CA8}" type="presParOf" srcId="{3CFBACA1-75B9-47BE-A2F3-F7368BE24792}" destId="{F5FA2B99-1994-4BD4-94BC-071D344F7678}" srcOrd="0" destOrd="0" presId="urn:microsoft.com/office/officeart/2005/8/layout/hProcess11"/>
    <dgm:cxn modelId="{03207F53-494D-4261-9E7F-D01AB8733A2F}" type="presParOf" srcId="{3CFBACA1-75B9-47BE-A2F3-F7368BE24792}" destId="{6EB76E8A-4C3E-4517-99DF-2557A7F558F9}" srcOrd="1" destOrd="0" presId="urn:microsoft.com/office/officeart/2005/8/layout/hProcess11"/>
    <dgm:cxn modelId="{68212324-A3D3-44B5-A3DC-23E023E670C7}" type="presParOf" srcId="{3CFBACA1-75B9-47BE-A2F3-F7368BE24792}" destId="{C61DC47E-5A4B-4852-9FE6-9858358C147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13C64-7808-4322-BAAD-4AF62EF681C4}">
      <dsp:nvSpPr>
        <dsp:cNvPr id="0" name=""/>
        <dsp:cNvSpPr/>
      </dsp:nvSpPr>
      <dsp:spPr>
        <a:xfrm>
          <a:off x="2040135" y="1796762"/>
          <a:ext cx="1509141" cy="1509141"/>
        </a:xfrm>
        <a:prstGeom prst="ellipse">
          <a:avLst/>
        </a:prstGeom>
        <a:solidFill>
          <a:srgbClr val="CC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ru-RU" sz="1900" b="1" kern="1200" dirty="0">
              <a:latin typeface="Arial"/>
              <a:ea typeface="+mn-ea"/>
              <a:cs typeface="+mn-cs"/>
            </a:rPr>
            <a:t>Задание по ЕНГ</a:t>
          </a:r>
        </a:p>
      </dsp:txBody>
      <dsp:txXfrm>
        <a:off x="2261144" y="2017771"/>
        <a:ext cx="1067123" cy="1067123"/>
      </dsp:txXfrm>
    </dsp:sp>
    <dsp:sp modelId="{10CFE938-36BA-4ACB-8325-BA1EE3EFEA80}">
      <dsp:nvSpPr>
        <dsp:cNvPr id="0" name=""/>
        <dsp:cNvSpPr/>
      </dsp:nvSpPr>
      <dsp:spPr>
        <a:xfrm rot="10724652">
          <a:off x="728934" y="2367980"/>
          <a:ext cx="1239412" cy="430105"/>
        </a:xfrm>
        <a:prstGeom prst="leftArrow">
          <a:avLst>
            <a:gd name="adj1" fmla="val 60000"/>
            <a:gd name="adj2" fmla="val 50000"/>
          </a:avLst>
        </a:prstGeom>
        <a:solidFill>
          <a:srgbClr val="FF9933"/>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17DD036-E08A-46FA-B675-708DB8D02BAF}">
      <dsp:nvSpPr>
        <dsp:cNvPr id="0" name=""/>
        <dsp:cNvSpPr/>
      </dsp:nvSpPr>
      <dsp:spPr>
        <a:xfrm>
          <a:off x="12241" y="2023140"/>
          <a:ext cx="1433684" cy="1146947"/>
        </a:xfrm>
        <a:prstGeom prst="roundRect">
          <a:avLst>
            <a:gd name="adj" fmla="val 10000"/>
          </a:avLst>
        </a:prstGeom>
        <a:solidFill>
          <a:srgbClr val="CC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ru-RU" sz="2000" b="1" kern="1200" dirty="0">
              <a:latin typeface="Calibri" panose="020F0502020204030204" pitchFamily="34" charset="0"/>
              <a:ea typeface="+mn-ea"/>
              <a:cs typeface="Calibri" panose="020F0502020204030204" pitchFamily="34" charset="0"/>
            </a:rPr>
            <a:t>Контекст</a:t>
          </a:r>
        </a:p>
      </dsp:txBody>
      <dsp:txXfrm>
        <a:off x="45834" y="2056733"/>
        <a:ext cx="1366498" cy="1079761"/>
      </dsp:txXfrm>
    </dsp:sp>
    <dsp:sp modelId="{4BD3A60F-94CF-4CCE-9073-509DF0DBA1DA}">
      <dsp:nvSpPr>
        <dsp:cNvPr id="0" name=""/>
        <dsp:cNvSpPr/>
      </dsp:nvSpPr>
      <dsp:spPr>
        <a:xfrm rot="13222236">
          <a:off x="605872" y="1216853"/>
          <a:ext cx="1744286" cy="430105"/>
        </a:xfrm>
        <a:prstGeom prst="leftArrow">
          <a:avLst>
            <a:gd name="adj1" fmla="val 60000"/>
            <a:gd name="adj2" fmla="val 50000"/>
          </a:avLst>
        </a:prstGeom>
        <a:solidFill>
          <a:srgbClr val="FF9933"/>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132DF82-60CC-4AAF-9173-93ADAD6A10A5}">
      <dsp:nvSpPr>
        <dsp:cNvPr id="0" name=""/>
        <dsp:cNvSpPr/>
      </dsp:nvSpPr>
      <dsp:spPr>
        <a:xfrm>
          <a:off x="96713" y="293519"/>
          <a:ext cx="1433684" cy="1146947"/>
        </a:xfrm>
        <a:prstGeom prst="roundRect">
          <a:avLst>
            <a:gd name="adj" fmla="val 10000"/>
          </a:avLst>
        </a:prstGeom>
        <a:solidFill>
          <a:srgbClr val="CC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ru-RU" sz="2000" b="1" kern="1200" dirty="0">
              <a:latin typeface="+mn-lt"/>
              <a:ea typeface="+mn-ea"/>
              <a:cs typeface="+mn-cs"/>
            </a:rPr>
            <a:t>Реальная ситуация</a:t>
          </a:r>
        </a:p>
      </dsp:txBody>
      <dsp:txXfrm>
        <a:off x="130306" y="327112"/>
        <a:ext cx="1366498" cy="1079761"/>
      </dsp:txXfrm>
    </dsp:sp>
    <dsp:sp modelId="{42C84D4D-A077-4FC7-B0F1-290C0E3305E6}">
      <dsp:nvSpPr>
        <dsp:cNvPr id="0" name=""/>
        <dsp:cNvSpPr/>
      </dsp:nvSpPr>
      <dsp:spPr>
        <a:xfrm rot="18611466">
          <a:off x="3087165" y="1166510"/>
          <a:ext cx="1391523" cy="430105"/>
        </a:xfrm>
        <a:prstGeom prst="leftArrow">
          <a:avLst>
            <a:gd name="adj1" fmla="val 60000"/>
            <a:gd name="adj2" fmla="val 50000"/>
          </a:avLst>
        </a:prstGeom>
        <a:solidFill>
          <a:srgbClr val="FF9933"/>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2DA8BB9-A5F1-4E6E-8B86-234BA36FB18F}">
      <dsp:nvSpPr>
        <dsp:cNvPr id="0" name=""/>
        <dsp:cNvSpPr/>
      </dsp:nvSpPr>
      <dsp:spPr>
        <a:xfrm>
          <a:off x="3153834" y="276599"/>
          <a:ext cx="2156189" cy="1146947"/>
        </a:xfrm>
        <a:prstGeom prst="roundRect">
          <a:avLst>
            <a:gd name="adj" fmla="val 10000"/>
          </a:avLst>
        </a:prstGeom>
        <a:solidFill>
          <a:srgbClr val="CC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ru-RU" sz="2000" b="1" kern="1200" dirty="0">
              <a:latin typeface="Calibri" panose="020F0502020204030204" pitchFamily="34" charset="0"/>
              <a:ea typeface="+mn-ea"/>
              <a:cs typeface="Calibri" panose="020F0502020204030204" pitchFamily="34" charset="0"/>
            </a:rPr>
            <a:t>Оцениваемые умения (компетенции)</a:t>
          </a:r>
        </a:p>
      </dsp:txBody>
      <dsp:txXfrm>
        <a:off x="3187427" y="310192"/>
        <a:ext cx="2089003" cy="1079761"/>
      </dsp:txXfrm>
    </dsp:sp>
    <dsp:sp modelId="{28031A32-E68C-41F0-96EC-F07FDD72BDDD}">
      <dsp:nvSpPr>
        <dsp:cNvPr id="0" name=""/>
        <dsp:cNvSpPr/>
      </dsp:nvSpPr>
      <dsp:spPr>
        <a:xfrm rot="79317">
          <a:off x="3615351" y="2368390"/>
          <a:ext cx="1141656" cy="430105"/>
        </a:xfrm>
        <a:prstGeom prst="leftArrow">
          <a:avLst>
            <a:gd name="adj1" fmla="val 60000"/>
            <a:gd name="adj2" fmla="val 50000"/>
          </a:avLst>
        </a:prstGeom>
        <a:solidFill>
          <a:srgbClr val="FF9933"/>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B1726D-FDDD-4A10-841F-E78D7F96311D}">
      <dsp:nvSpPr>
        <dsp:cNvPr id="0" name=""/>
        <dsp:cNvSpPr/>
      </dsp:nvSpPr>
      <dsp:spPr>
        <a:xfrm>
          <a:off x="4040014" y="2023138"/>
          <a:ext cx="1433684" cy="1146947"/>
        </a:xfrm>
        <a:prstGeom prst="roundRect">
          <a:avLst>
            <a:gd name="adj" fmla="val 10000"/>
          </a:avLst>
        </a:prstGeom>
        <a:solidFill>
          <a:srgbClr val="CC33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ru-RU" sz="2000" b="1" kern="1200" dirty="0"/>
            <a:t>Тип знания</a:t>
          </a:r>
        </a:p>
      </dsp:txBody>
      <dsp:txXfrm>
        <a:off x="4073607" y="2056731"/>
        <a:ext cx="1366498" cy="10797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D0268-3840-4F80-A6BD-E360DBC38CC9}">
      <dsp:nvSpPr>
        <dsp:cNvPr id="0" name=""/>
        <dsp:cNvSpPr/>
      </dsp:nvSpPr>
      <dsp:spPr>
        <a:xfrm>
          <a:off x="0" y="785706"/>
          <a:ext cx="11242744" cy="1047609"/>
        </a:xfrm>
        <a:prstGeom prst="notched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5B7196F-51D3-4820-9B6A-178293D70661}">
      <dsp:nvSpPr>
        <dsp:cNvPr id="0" name=""/>
        <dsp:cNvSpPr/>
      </dsp:nvSpPr>
      <dsp:spPr>
        <a:xfrm>
          <a:off x="1023" y="0"/>
          <a:ext cx="944901" cy="104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ru-RU" sz="1400" b="1" kern="1200" dirty="0">
              <a:latin typeface="Calibri" panose="020F0502020204030204" pitchFamily="34" charset="0"/>
              <a:cs typeface="Calibri" panose="020F0502020204030204" pitchFamily="34" charset="0"/>
            </a:rPr>
            <a:t>Сюжет (тема)</a:t>
          </a:r>
        </a:p>
      </dsp:txBody>
      <dsp:txXfrm>
        <a:off x="1023" y="0"/>
        <a:ext cx="944901" cy="1047609"/>
      </dsp:txXfrm>
    </dsp:sp>
    <dsp:sp modelId="{9F3460AA-25AA-4F2E-809F-64B4FEB3D181}">
      <dsp:nvSpPr>
        <dsp:cNvPr id="0" name=""/>
        <dsp:cNvSpPr/>
      </dsp:nvSpPr>
      <dsp:spPr>
        <a:xfrm>
          <a:off x="342523" y="1178560"/>
          <a:ext cx="261902" cy="2619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64419D9-8AFB-4785-AE53-05F6EAD4259A}">
      <dsp:nvSpPr>
        <dsp:cNvPr id="0" name=""/>
        <dsp:cNvSpPr/>
      </dsp:nvSpPr>
      <dsp:spPr>
        <a:xfrm>
          <a:off x="993169" y="1571413"/>
          <a:ext cx="944901" cy="104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ru-RU" sz="1400" b="1" kern="1200" dirty="0">
              <a:latin typeface="Calibri" panose="020F0502020204030204" pitchFamily="34" charset="0"/>
              <a:cs typeface="Calibri" panose="020F0502020204030204" pitchFamily="34" charset="0"/>
            </a:rPr>
            <a:t>Контекст</a:t>
          </a:r>
        </a:p>
      </dsp:txBody>
      <dsp:txXfrm>
        <a:off x="993169" y="1571413"/>
        <a:ext cx="944901" cy="1047609"/>
      </dsp:txXfrm>
    </dsp:sp>
    <dsp:sp modelId="{404C9943-DD5E-4E32-9086-9216DB93CC5F}">
      <dsp:nvSpPr>
        <dsp:cNvPr id="0" name=""/>
        <dsp:cNvSpPr/>
      </dsp:nvSpPr>
      <dsp:spPr>
        <a:xfrm>
          <a:off x="1334669" y="1178560"/>
          <a:ext cx="261902" cy="2619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EA8D657-3B52-4835-9CCF-4019AB35B183}">
      <dsp:nvSpPr>
        <dsp:cNvPr id="0" name=""/>
        <dsp:cNvSpPr/>
      </dsp:nvSpPr>
      <dsp:spPr>
        <a:xfrm>
          <a:off x="1985315" y="0"/>
          <a:ext cx="944901" cy="104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ru-RU" sz="1400" b="1" kern="1200" dirty="0">
              <a:latin typeface="Calibri" panose="020F0502020204030204" pitchFamily="34" charset="0"/>
              <a:cs typeface="Calibri" panose="020F0502020204030204" pitchFamily="34" charset="0"/>
            </a:rPr>
            <a:t>Тип научного знания</a:t>
          </a:r>
        </a:p>
      </dsp:txBody>
      <dsp:txXfrm>
        <a:off x="1985315" y="0"/>
        <a:ext cx="944901" cy="1047609"/>
      </dsp:txXfrm>
    </dsp:sp>
    <dsp:sp modelId="{63D07E06-BAF3-4692-AA9A-7A9BF93829BC}">
      <dsp:nvSpPr>
        <dsp:cNvPr id="0" name=""/>
        <dsp:cNvSpPr/>
      </dsp:nvSpPr>
      <dsp:spPr>
        <a:xfrm>
          <a:off x="2326815" y="1178560"/>
          <a:ext cx="261902" cy="2619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C177F5-BCF2-41B7-B4E4-205902856F86}">
      <dsp:nvSpPr>
        <dsp:cNvPr id="0" name=""/>
        <dsp:cNvSpPr/>
      </dsp:nvSpPr>
      <dsp:spPr>
        <a:xfrm>
          <a:off x="2977461" y="1571413"/>
          <a:ext cx="1313355" cy="104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ru-RU" sz="1400" b="1" kern="1200" dirty="0">
              <a:latin typeface="Calibri" panose="020F0502020204030204" pitchFamily="34" charset="0"/>
              <a:cs typeface="Calibri" panose="020F0502020204030204" pitchFamily="34" charset="0"/>
            </a:rPr>
            <a:t>Уровень (личностный, местный, глобальный)</a:t>
          </a:r>
        </a:p>
      </dsp:txBody>
      <dsp:txXfrm>
        <a:off x="2977461" y="1571413"/>
        <a:ext cx="1313355" cy="1047609"/>
      </dsp:txXfrm>
    </dsp:sp>
    <dsp:sp modelId="{8AB8B942-FD33-4B72-B931-13C84D371DB8}">
      <dsp:nvSpPr>
        <dsp:cNvPr id="0" name=""/>
        <dsp:cNvSpPr/>
      </dsp:nvSpPr>
      <dsp:spPr>
        <a:xfrm>
          <a:off x="3514476" y="1175912"/>
          <a:ext cx="261902" cy="2619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77A2F03-FF9F-4161-8524-0FC3DDF759BD}">
      <dsp:nvSpPr>
        <dsp:cNvPr id="0" name=""/>
        <dsp:cNvSpPr/>
      </dsp:nvSpPr>
      <dsp:spPr>
        <a:xfrm>
          <a:off x="4338062" y="0"/>
          <a:ext cx="1328493" cy="104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ru-RU" sz="1400" b="1" kern="1200" dirty="0">
              <a:latin typeface="Calibri" panose="020F0502020204030204" pitchFamily="34" charset="0"/>
              <a:cs typeface="Calibri" panose="020F0502020204030204" pitchFamily="34" charset="0"/>
            </a:rPr>
            <a:t>Компетенции</a:t>
          </a:r>
        </a:p>
      </dsp:txBody>
      <dsp:txXfrm>
        <a:off x="4338062" y="0"/>
        <a:ext cx="1328493" cy="1047609"/>
      </dsp:txXfrm>
    </dsp:sp>
    <dsp:sp modelId="{9EE5872A-57FB-4EB4-8976-601BCF624A97}">
      <dsp:nvSpPr>
        <dsp:cNvPr id="0" name=""/>
        <dsp:cNvSpPr/>
      </dsp:nvSpPr>
      <dsp:spPr>
        <a:xfrm>
          <a:off x="4871358" y="1178560"/>
          <a:ext cx="261902" cy="2619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7526627-8DBA-45B9-8D91-B5A9D3E46C4C}">
      <dsp:nvSpPr>
        <dsp:cNvPr id="0" name=""/>
        <dsp:cNvSpPr/>
      </dsp:nvSpPr>
      <dsp:spPr>
        <a:xfrm>
          <a:off x="5713800" y="1571413"/>
          <a:ext cx="944901" cy="104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ru-RU" sz="1400" b="1" kern="1200" dirty="0">
              <a:latin typeface="Calibri" panose="020F0502020204030204" pitchFamily="34" charset="0"/>
              <a:cs typeface="Calibri" panose="020F0502020204030204" pitchFamily="34" charset="0"/>
            </a:rPr>
            <a:t>Формат</a:t>
          </a:r>
        </a:p>
      </dsp:txBody>
      <dsp:txXfrm>
        <a:off x="5713800" y="1571413"/>
        <a:ext cx="944901" cy="1047609"/>
      </dsp:txXfrm>
    </dsp:sp>
    <dsp:sp modelId="{1AC3FA0E-1ED9-41E5-9ABB-6FAC5B8AF0E7}">
      <dsp:nvSpPr>
        <dsp:cNvPr id="0" name=""/>
        <dsp:cNvSpPr/>
      </dsp:nvSpPr>
      <dsp:spPr>
        <a:xfrm>
          <a:off x="6055300" y="1178560"/>
          <a:ext cx="261902" cy="2619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C32EFC-985A-49C4-ACE2-6B2422510CF5}">
      <dsp:nvSpPr>
        <dsp:cNvPr id="0" name=""/>
        <dsp:cNvSpPr/>
      </dsp:nvSpPr>
      <dsp:spPr>
        <a:xfrm>
          <a:off x="6862554" y="0"/>
          <a:ext cx="1122967" cy="104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ru-RU" sz="1400" b="1" kern="1200" dirty="0">
              <a:latin typeface="Calibri" panose="020F0502020204030204" pitchFamily="34" charset="0"/>
              <a:cs typeface="Calibri" panose="020F0502020204030204" pitchFamily="34" charset="0"/>
            </a:rPr>
            <a:t>Уровень сложности</a:t>
          </a:r>
        </a:p>
      </dsp:txBody>
      <dsp:txXfrm>
        <a:off x="6862554" y="0"/>
        <a:ext cx="1122967" cy="1047609"/>
      </dsp:txXfrm>
    </dsp:sp>
    <dsp:sp modelId="{77877EA3-54E8-4764-BE48-A2E36A09AF27}">
      <dsp:nvSpPr>
        <dsp:cNvPr id="0" name=""/>
        <dsp:cNvSpPr/>
      </dsp:nvSpPr>
      <dsp:spPr>
        <a:xfrm>
          <a:off x="7305812" y="1182436"/>
          <a:ext cx="261902" cy="2619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CC9EA5B-A297-4071-9601-07950FEB856A}">
      <dsp:nvSpPr>
        <dsp:cNvPr id="0" name=""/>
        <dsp:cNvSpPr/>
      </dsp:nvSpPr>
      <dsp:spPr>
        <a:xfrm>
          <a:off x="8178112" y="1571413"/>
          <a:ext cx="1249140" cy="104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ru-RU" sz="1400" b="1" kern="1200" dirty="0">
              <a:latin typeface="Calibri" panose="020F0502020204030204" pitchFamily="34" charset="0"/>
              <a:cs typeface="Calibri" panose="020F0502020204030204" pitchFamily="34" charset="0"/>
            </a:rPr>
            <a:t>Критерии оценивания</a:t>
          </a:r>
        </a:p>
      </dsp:txBody>
      <dsp:txXfrm>
        <a:off x="8178112" y="1571413"/>
        <a:ext cx="1249140" cy="1047609"/>
      </dsp:txXfrm>
    </dsp:sp>
    <dsp:sp modelId="{33003A12-9C2D-46BA-BA99-5ECE613774A2}">
      <dsp:nvSpPr>
        <dsp:cNvPr id="0" name=""/>
        <dsp:cNvSpPr/>
      </dsp:nvSpPr>
      <dsp:spPr>
        <a:xfrm>
          <a:off x="8685868" y="1182436"/>
          <a:ext cx="261902" cy="2619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5FA2B99-1994-4BD4-94BC-071D344F7678}">
      <dsp:nvSpPr>
        <dsp:cNvPr id="0" name=""/>
        <dsp:cNvSpPr/>
      </dsp:nvSpPr>
      <dsp:spPr>
        <a:xfrm>
          <a:off x="9647045" y="0"/>
          <a:ext cx="944901" cy="1047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marL="0" lvl="0" indent="0" algn="ctr" defTabSz="622300">
            <a:lnSpc>
              <a:spcPct val="90000"/>
            </a:lnSpc>
            <a:spcBef>
              <a:spcPct val="0"/>
            </a:spcBef>
            <a:spcAft>
              <a:spcPct val="35000"/>
            </a:spcAft>
            <a:buNone/>
          </a:pPr>
          <a:r>
            <a:rPr lang="ru-RU" sz="1400" b="1" kern="1200" dirty="0">
              <a:latin typeface="Calibri" panose="020F0502020204030204" pitchFamily="34" charset="0"/>
              <a:cs typeface="Calibri" panose="020F0502020204030204" pitchFamily="34" charset="0"/>
            </a:rPr>
            <a:t>Название</a:t>
          </a:r>
        </a:p>
      </dsp:txBody>
      <dsp:txXfrm>
        <a:off x="9647045" y="0"/>
        <a:ext cx="944901" cy="1047609"/>
      </dsp:txXfrm>
    </dsp:sp>
    <dsp:sp modelId="{6EB76E8A-4C3E-4517-99DF-2557A7F558F9}">
      <dsp:nvSpPr>
        <dsp:cNvPr id="0" name=""/>
        <dsp:cNvSpPr/>
      </dsp:nvSpPr>
      <dsp:spPr>
        <a:xfrm>
          <a:off x="10033333" y="1182436"/>
          <a:ext cx="261902" cy="261902"/>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7A87D5-8102-1B90-1214-8822276BC58A}"/>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48A176B8-D960-2718-CF41-8F794C2DFB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BE1A9BB-56C4-539D-742D-A2277F27531E}"/>
              </a:ext>
            </a:extLst>
          </p:cNvPr>
          <p:cNvSpPr>
            <a:spLocks noGrp="1"/>
          </p:cNvSpPr>
          <p:nvPr>
            <p:ph type="dt" sz="half" idx="10"/>
          </p:nvPr>
        </p:nvSpPr>
        <p:spPr/>
        <p:txBody>
          <a:bodyPr/>
          <a:lstStyle/>
          <a:p>
            <a:fld id="{5583766A-29EE-4BA0-85AF-FDDE7FC84D7E}" type="datetimeFigureOut">
              <a:rPr lang="ru-RU" smtClean="0"/>
              <a:t>17.10.2022</a:t>
            </a:fld>
            <a:endParaRPr lang="ru-RU"/>
          </a:p>
        </p:txBody>
      </p:sp>
      <p:sp>
        <p:nvSpPr>
          <p:cNvPr id="5" name="Нижний колонтитул 4">
            <a:extLst>
              <a:ext uri="{FF2B5EF4-FFF2-40B4-BE49-F238E27FC236}">
                <a16:creationId xmlns:a16="http://schemas.microsoft.com/office/drawing/2014/main" id="{A12C0283-08B1-2D09-83C8-5773028033F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03759C0-EE01-B8E5-0E98-1E021FC258B6}"/>
              </a:ext>
            </a:extLst>
          </p:cNvPr>
          <p:cNvSpPr>
            <a:spLocks noGrp="1"/>
          </p:cNvSpPr>
          <p:nvPr>
            <p:ph type="sldNum" sz="quarter" idx="12"/>
          </p:nvPr>
        </p:nvSpPr>
        <p:spPr/>
        <p:txBody>
          <a:bodyPr/>
          <a:lstStyle/>
          <a:p>
            <a:fld id="{BE8977A4-B3F6-4C28-B143-60D193EC4B7C}" type="slidenum">
              <a:rPr lang="ru-RU" smtClean="0"/>
              <a:t>‹#›</a:t>
            </a:fld>
            <a:endParaRPr lang="ru-RU"/>
          </a:p>
        </p:txBody>
      </p:sp>
    </p:spTree>
    <p:extLst>
      <p:ext uri="{BB962C8B-B14F-4D97-AF65-F5344CB8AC3E}">
        <p14:creationId xmlns:p14="http://schemas.microsoft.com/office/powerpoint/2010/main" val="354106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C74A41-2D65-4D92-F2C1-F7D9AB75CB7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C9E6923-7746-A2FE-98CC-486B927FAF0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98C5FC71-CBDB-3F3B-E6CD-F3C2713C5279}"/>
              </a:ext>
            </a:extLst>
          </p:cNvPr>
          <p:cNvSpPr>
            <a:spLocks noGrp="1"/>
          </p:cNvSpPr>
          <p:nvPr>
            <p:ph type="dt" sz="half" idx="10"/>
          </p:nvPr>
        </p:nvSpPr>
        <p:spPr/>
        <p:txBody>
          <a:bodyPr/>
          <a:lstStyle/>
          <a:p>
            <a:fld id="{5583766A-29EE-4BA0-85AF-FDDE7FC84D7E}" type="datetimeFigureOut">
              <a:rPr lang="ru-RU" smtClean="0"/>
              <a:t>17.10.2022</a:t>
            </a:fld>
            <a:endParaRPr lang="ru-RU"/>
          </a:p>
        </p:txBody>
      </p:sp>
      <p:sp>
        <p:nvSpPr>
          <p:cNvPr id="5" name="Нижний колонтитул 4">
            <a:extLst>
              <a:ext uri="{FF2B5EF4-FFF2-40B4-BE49-F238E27FC236}">
                <a16:creationId xmlns:a16="http://schemas.microsoft.com/office/drawing/2014/main" id="{EB67CBBF-8801-FC87-63F1-A4D2C31DF66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1DB7162-C228-0001-7392-8540C643DD1E}"/>
              </a:ext>
            </a:extLst>
          </p:cNvPr>
          <p:cNvSpPr>
            <a:spLocks noGrp="1"/>
          </p:cNvSpPr>
          <p:nvPr>
            <p:ph type="sldNum" sz="quarter" idx="12"/>
          </p:nvPr>
        </p:nvSpPr>
        <p:spPr/>
        <p:txBody>
          <a:bodyPr/>
          <a:lstStyle/>
          <a:p>
            <a:fld id="{BE8977A4-B3F6-4C28-B143-60D193EC4B7C}" type="slidenum">
              <a:rPr lang="ru-RU" smtClean="0"/>
              <a:t>‹#›</a:t>
            </a:fld>
            <a:endParaRPr lang="ru-RU"/>
          </a:p>
        </p:txBody>
      </p:sp>
    </p:spTree>
    <p:extLst>
      <p:ext uri="{BB962C8B-B14F-4D97-AF65-F5344CB8AC3E}">
        <p14:creationId xmlns:p14="http://schemas.microsoft.com/office/powerpoint/2010/main" val="2805611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5634AE1-DA4C-9BA4-EC8C-A2F0E2F9E00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CA951C7F-AB6E-5D3E-D85C-1F7493C03DA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686B11A-14A4-4761-E91B-9CA12C6767FF}"/>
              </a:ext>
            </a:extLst>
          </p:cNvPr>
          <p:cNvSpPr>
            <a:spLocks noGrp="1"/>
          </p:cNvSpPr>
          <p:nvPr>
            <p:ph type="dt" sz="half" idx="10"/>
          </p:nvPr>
        </p:nvSpPr>
        <p:spPr/>
        <p:txBody>
          <a:bodyPr/>
          <a:lstStyle/>
          <a:p>
            <a:fld id="{5583766A-29EE-4BA0-85AF-FDDE7FC84D7E}" type="datetimeFigureOut">
              <a:rPr lang="ru-RU" smtClean="0"/>
              <a:t>17.10.2022</a:t>
            </a:fld>
            <a:endParaRPr lang="ru-RU"/>
          </a:p>
        </p:txBody>
      </p:sp>
      <p:sp>
        <p:nvSpPr>
          <p:cNvPr id="5" name="Нижний колонтитул 4">
            <a:extLst>
              <a:ext uri="{FF2B5EF4-FFF2-40B4-BE49-F238E27FC236}">
                <a16:creationId xmlns:a16="http://schemas.microsoft.com/office/drawing/2014/main" id="{643E04F7-C484-205F-46DA-9A0A289F968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F14ECDD-D743-FC28-D337-0AABD5714500}"/>
              </a:ext>
            </a:extLst>
          </p:cNvPr>
          <p:cNvSpPr>
            <a:spLocks noGrp="1"/>
          </p:cNvSpPr>
          <p:nvPr>
            <p:ph type="sldNum" sz="quarter" idx="12"/>
          </p:nvPr>
        </p:nvSpPr>
        <p:spPr/>
        <p:txBody>
          <a:bodyPr/>
          <a:lstStyle/>
          <a:p>
            <a:fld id="{BE8977A4-B3F6-4C28-B143-60D193EC4B7C}" type="slidenum">
              <a:rPr lang="ru-RU" smtClean="0"/>
              <a:t>‹#›</a:t>
            </a:fld>
            <a:endParaRPr lang="ru-RU"/>
          </a:p>
        </p:txBody>
      </p:sp>
    </p:spTree>
    <p:extLst>
      <p:ext uri="{BB962C8B-B14F-4D97-AF65-F5344CB8AC3E}">
        <p14:creationId xmlns:p14="http://schemas.microsoft.com/office/powerpoint/2010/main" val="2056729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BCE8DB-E4D1-4210-AB8E-37E8F5D7E7EF}" type="datetime1">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52628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058059-2552-475C-AA9D-A57438B722DA}" type="datetime1">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389990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6675E2-A247-40CC-AD65-D8E59CE63BD4}" type="datetime1">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858934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EECC83-9E7D-46A4-BE0A-A320E123ABCD}" type="datetime1">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681084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CE23B5-3C85-42AE-AB29-CCF85D21CFFC}" type="datetime1">
              <a:rPr lang="en-US" smtClean="0"/>
              <a:pPr/>
              <a:t>10/17/2022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3434512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A99EA0-8136-4F6D-ADD6-3CB03C0950A6}" type="datetime1">
              <a:rPr lang="en-US" smtClean="0"/>
              <a:pPr/>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128452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376D64-C017-4D13-B315-04BE9D06D821}" type="datetime1">
              <a:rPr lang="en-US" smtClean="0"/>
              <a:pPr/>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491485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942834-4C03-4F41-B541-CAA030D8382D}" type="datetime1">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743141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69B70B-CD77-D3FA-9842-B6D3C71E697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DC7AE42-79B3-A3B8-0E1D-2F66AC41F8DF}"/>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D08B478-C0DB-89C9-15D7-8BFFDFD61C7F}"/>
              </a:ext>
            </a:extLst>
          </p:cNvPr>
          <p:cNvSpPr>
            <a:spLocks noGrp="1"/>
          </p:cNvSpPr>
          <p:nvPr>
            <p:ph type="dt" sz="half" idx="10"/>
          </p:nvPr>
        </p:nvSpPr>
        <p:spPr/>
        <p:txBody>
          <a:bodyPr/>
          <a:lstStyle/>
          <a:p>
            <a:fld id="{5583766A-29EE-4BA0-85AF-FDDE7FC84D7E}" type="datetimeFigureOut">
              <a:rPr lang="ru-RU" smtClean="0"/>
              <a:t>17.10.2022</a:t>
            </a:fld>
            <a:endParaRPr lang="ru-RU"/>
          </a:p>
        </p:txBody>
      </p:sp>
      <p:sp>
        <p:nvSpPr>
          <p:cNvPr id="5" name="Нижний колонтитул 4">
            <a:extLst>
              <a:ext uri="{FF2B5EF4-FFF2-40B4-BE49-F238E27FC236}">
                <a16:creationId xmlns:a16="http://schemas.microsoft.com/office/drawing/2014/main" id="{6CF04815-8872-82DE-3A5C-181825D5A96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FC15049-A75C-B501-5CCC-E37B319162D3}"/>
              </a:ext>
            </a:extLst>
          </p:cNvPr>
          <p:cNvSpPr>
            <a:spLocks noGrp="1"/>
          </p:cNvSpPr>
          <p:nvPr>
            <p:ph type="sldNum" sz="quarter" idx="12"/>
          </p:nvPr>
        </p:nvSpPr>
        <p:spPr/>
        <p:txBody>
          <a:bodyPr/>
          <a:lstStyle/>
          <a:p>
            <a:fld id="{BE8977A4-B3F6-4C28-B143-60D193EC4B7C}" type="slidenum">
              <a:rPr lang="ru-RU" smtClean="0"/>
              <a:t>‹#›</a:t>
            </a:fld>
            <a:endParaRPr lang="ru-RU"/>
          </a:p>
        </p:txBody>
      </p:sp>
    </p:spTree>
    <p:extLst>
      <p:ext uri="{BB962C8B-B14F-4D97-AF65-F5344CB8AC3E}">
        <p14:creationId xmlns:p14="http://schemas.microsoft.com/office/powerpoint/2010/main" val="20090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8A032E-6C5A-40DB-AC70-A6D69D4BC4BE}" type="datetime1">
              <a:rPr lang="en-US" smtClean="0"/>
              <a:pPr/>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4080852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87262C-677A-4126-BB3D-E95A4DE18331}" type="datetime1">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1182015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add title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FB279B-9987-4A35-B07D-F921DF12BCEA}" type="datetime1">
              <a:rPr lang="en-US" smtClean="0"/>
              <a:pPr/>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extLst>
      <p:ext uri="{BB962C8B-B14F-4D97-AF65-F5344CB8AC3E}">
        <p14:creationId xmlns:p14="http://schemas.microsoft.com/office/powerpoint/2010/main" val="255390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70CA5E-EE69-AE53-1351-07515C64E4C8}"/>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44BEF856-9ABD-1FE6-E186-0F25B47A5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36EF5DC-C75E-EEEF-6918-1CD249E7FBE7}"/>
              </a:ext>
            </a:extLst>
          </p:cNvPr>
          <p:cNvSpPr>
            <a:spLocks noGrp="1"/>
          </p:cNvSpPr>
          <p:nvPr>
            <p:ph type="dt" sz="half" idx="10"/>
          </p:nvPr>
        </p:nvSpPr>
        <p:spPr/>
        <p:txBody>
          <a:bodyPr/>
          <a:lstStyle/>
          <a:p>
            <a:fld id="{5583766A-29EE-4BA0-85AF-FDDE7FC84D7E}" type="datetimeFigureOut">
              <a:rPr lang="ru-RU" smtClean="0"/>
              <a:t>17.10.2022</a:t>
            </a:fld>
            <a:endParaRPr lang="ru-RU"/>
          </a:p>
        </p:txBody>
      </p:sp>
      <p:sp>
        <p:nvSpPr>
          <p:cNvPr id="5" name="Нижний колонтитул 4">
            <a:extLst>
              <a:ext uri="{FF2B5EF4-FFF2-40B4-BE49-F238E27FC236}">
                <a16:creationId xmlns:a16="http://schemas.microsoft.com/office/drawing/2014/main" id="{3F366B2D-035B-05DA-2826-9A786B5AAEA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352ACE8-03AB-FB5A-5553-91D2B18897F9}"/>
              </a:ext>
            </a:extLst>
          </p:cNvPr>
          <p:cNvSpPr>
            <a:spLocks noGrp="1"/>
          </p:cNvSpPr>
          <p:nvPr>
            <p:ph type="sldNum" sz="quarter" idx="12"/>
          </p:nvPr>
        </p:nvSpPr>
        <p:spPr/>
        <p:txBody>
          <a:bodyPr/>
          <a:lstStyle/>
          <a:p>
            <a:fld id="{BE8977A4-B3F6-4C28-B143-60D193EC4B7C}" type="slidenum">
              <a:rPr lang="ru-RU" smtClean="0"/>
              <a:t>‹#›</a:t>
            </a:fld>
            <a:endParaRPr lang="ru-RU"/>
          </a:p>
        </p:txBody>
      </p:sp>
    </p:spTree>
    <p:extLst>
      <p:ext uri="{BB962C8B-B14F-4D97-AF65-F5344CB8AC3E}">
        <p14:creationId xmlns:p14="http://schemas.microsoft.com/office/powerpoint/2010/main" val="4047447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C4885A-A4E8-05AF-F492-30B92B3A8598}"/>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F45DACA-FD02-6FFE-D194-0A60E048FC7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AC6FEDA4-7A82-E07F-557C-396A1B3BA932}"/>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CE8D2CD-9B71-1970-354C-D27DD226B665}"/>
              </a:ext>
            </a:extLst>
          </p:cNvPr>
          <p:cNvSpPr>
            <a:spLocks noGrp="1"/>
          </p:cNvSpPr>
          <p:nvPr>
            <p:ph type="dt" sz="half" idx="10"/>
          </p:nvPr>
        </p:nvSpPr>
        <p:spPr/>
        <p:txBody>
          <a:bodyPr/>
          <a:lstStyle/>
          <a:p>
            <a:fld id="{5583766A-29EE-4BA0-85AF-FDDE7FC84D7E}" type="datetimeFigureOut">
              <a:rPr lang="ru-RU" smtClean="0"/>
              <a:t>17.10.2022</a:t>
            </a:fld>
            <a:endParaRPr lang="ru-RU"/>
          </a:p>
        </p:txBody>
      </p:sp>
      <p:sp>
        <p:nvSpPr>
          <p:cNvPr id="6" name="Нижний колонтитул 5">
            <a:extLst>
              <a:ext uri="{FF2B5EF4-FFF2-40B4-BE49-F238E27FC236}">
                <a16:creationId xmlns:a16="http://schemas.microsoft.com/office/drawing/2014/main" id="{B15D6414-F387-EF12-7BD7-8C510F493ED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4D7F957-49F0-2CCE-BC6B-CAEFBE1A44CC}"/>
              </a:ext>
            </a:extLst>
          </p:cNvPr>
          <p:cNvSpPr>
            <a:spLocks noGrp="1"/>
          </p:cNvSpPr>
          <p:nvPr>
            <p:ph type="sldNum" sz="quarter" idx="12"/>
          </p:nvPr>
        </p:nvSpPr>
        <p:spPr/>
        <p:txBody>
          <a:bodyPr/>
          <a:lstStyle/>
          <a:p>
            <a:fld id="{BE8977A4-B3F6-4C28-B143-60D193EC4B7C}" type="slidenum">
              <a:rPr lang="ru-RU" smtClean="0"/>
              <a:t>‹#›</a:t>
            </a:fld>
            <a:endParaRPr lang="ru-RU"/>
          </a:p>
        </p:txBody>
      </p:sp>
    </p:spTree>
    <p:extLst>
      <p:ext uri="{BB962C8B-B14F-4D97-AF65-F5344CB8AC3E}">
        <p14:creationId xmlns:p14="http://schemas.microsoft.com/office/powerpoint/2010/main" val="83187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9B7197-3200-792A-27E9-484BBED5823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568996B-C4F8-0C56-F310-B706EC4D2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DF688341-7CCB-A6FB-C943-5072E96CB60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7414A015-B43D-2887-44E3-7FBC8859E5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CA9EA3C-97E0-C442-EC00-A9836DB8F3A5}"/>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09B2035F-4B47-3E58-56E0-3918F2700748}"/>
              </a:ext>
            </a:extLst>
          </p:cNvPr>
          <p:cNvSpPr>
            <a:spLocks noGrp="1"/>
          </p:cNvSpPr>
          <p:nvPr>
            <p:ph type="dt" sz="half" idx="10"/>
          </p:nvPr>
        </p:nvSpPr>
        <p:spPr/>
        <p:txBody>
          <a:bodyPr/>
          <a:lstStyle/>
          <a:p>
            <a:fld id="{5583766A-29EE-4BA0-85AF-FDDE7FC84D7E}" type="datetimeFigureOut">
              <a:rPr lang="ru-RU" smtClean="0"/>
              <a:t>17.10.2022</a:t>
            </a:fld>
            <a:endParaRPr lang="ru-RU"/>
          </a:p>
        </p:txBody>
      </p:sp>
      <p:sp>
        <p:nvSpPr>
          <p:cNvPr id="8" name="Нижний колонтитул 7">
            <a:extLst>
              <a:ext uri="{FF2B5EF4-FFF2-40B4-BE49-F238E27FC236}">
                <a16:creationId xmlns:a16="http://schemas.microsoft.com/office/drawing/2014/main" id="{56BA3B7F-6782-0ED6-E54C-C6C90A5B8CF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7D9F9C5-A0B9-33CD-0460-0706C204A1F3}"/>
              </a:ext>
            </a:extLst>
          </p:cNvPr>
          <p:cNvSpPr>
            <a:spLocks noGrp="1"/>
          </p:cNvSpPr>
          <p:nvPr>
            <p:ph type="sldNum" sz="quarter" idx="12"/>
          </p:nvPr>
        </p:nvSpPr>
        <p:spPr/>
        <p:txBody>
          <a:bodyPr/>
          <a:lstStyle/>
          <a:p>
            <a:fld id="{BE8977A4-B3F6-4C28-B143-60D193EC4B7C}" type="slidenum">
              <a:rPr lang="ru-RU" smtClean="0"/>
              <a:t>‹#›</a:t>
            </a:fld>
            <a:endParaRPr lang="ru-RU"/>
          </a:p>
        </p:txBody>
      </p:sp>
    </p:spTree>
    <p:extLst>
      <p:ext uri="{BB962C8B-B14F-4D97-AF65-F5344CB8AC3E}">
        <p14:creationId xmlns:p14="http://schemas.microsoft.com/office/powerpoint/2010/main" val="4246153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30650-D510-9F69-0581-95A73E24C69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AA6ABB23-902A-0609-B374-5DCD05ECB7AE}"/>
              </a:ext>
            </a:extLst>
          </p:cNvPr>
          <p:cNvSpPr>
            <a:spLocks noGrp="1"/>
          </p:cNvSpPr>
          <p:nvPr>
            <p:ph type="dt" sz="half" idx="10"/>
          </p:nvPr>
        </p:nvSpPr>
        <p:spPr/>
        <p:txBody>
          <a:bodyPr/>
          <a:lstStyle/>
          <a:p>
            <a:fld id="{5583766A-29EE-4BA0-85AF-FDDE7FC84D7E}" type="datetimeFigureOut">
              <a:rPr lang="ru-RU" smtClean="0"/>
              <a:t>17.10.2022</a:t>
            </a:fld>
            <a:endParaRPr lang="ru-RU"/>
          </a:p>
        </p:txBody>
      </p:sp>
      <p:sp>
        <p:nvSpPr>
          <p:cNvPr id="4" name="Нижний колонтитул 3">
            <a:extLst>
              <a:ext uri="{FF2B5EF4-FFF2-40B4-BE49-F238E27FC236}">
                <a16:creationId xmlns:a16="http://schemas.microsoft.com/office/drawing/2014/main" id="{4B9081F0-218D-6EF1-B3E7-B7EC9ABDE341}"/>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585835C-4C4F-9BF6-85D5-F6D6624F2067}"/>
              </a:ext>
            </a:extLst>
          </p:cNvPr>
          <p:cNvSpPr>
            <a:spLocks noGrp="1"/>
          </p:cNvSpPr>
          <p:nvPr>
            <p:ph type="sldNum" sz="quarter" idx="12"/>
          </p:nvPr>
        </p:nvSpPr>
        <p:spPr/>
        <p:txBody>
          <a:bodyPr/>
          <a:lstStyle/>
          <a:p>
            <a:fld id="{BE8977A4-B3F6-4C28-B143-60D193EC4B7C}" type="slidenum">
              <a:rPr lang="ru-RU" smtClean="0"/>
              <a:t>‹#›</a:t>
            </a:fld>
            <a:endParaRPr lang="ru-RU"/>
          </a:p>
        </p:txBody>
      </p:sp>
    </p:spTree>
    <p:extLst>
      <p:ext uri="{BB962C8B-B14F-4D97-AF65-F5344CB8AC3E}">
        <p14:creationId xmlns:p14="http://schemas.microsoft.com/office/powerpoint/2010/main" val="56628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5D0C50EC-E424-F440-0CBB-88151A28E2CB}"/>
              </a:ext>
            </a:extLst>
          </p:cNvPr>
          <p:cNvSpPr>
            <a:spLocks noGrp="1"/>
          </p:cNvSpPr>
          <p:nvPr>
            <p:ph type="dt" sz="half" idx="10"/>
          </p:nvPr>
        </p:nvSpPr>
        <p:spPr/>
        <p:txBody>
          <a:bodyPr/>
          <a:lstStyle/>
          <a:p>
            <a:fld id="{5583766A-29EE-4BA0-85AF-FDDE7FC84D7E}" type="datetimeFigureOut">
              <a:rPr lang="ru-RU" smtClean="0"/>
              <a:t>17.10.2022</a:t>
            </a:fld>
            <a:endParaRPr lang="ru-RU"/>
          </a:p>
        </p:txBody>
      </p:sp>
      <p:sp>
        <p:nvSpPr>
          <p:cNvPr id="3" name="Нижний колонтитул 2">
            <a:extLst>
              <a:ext uri="{FF2B5EF4-FFF2-40B4-BE49-F238E27FC236}">
                <a16:creationId xmlns:a16="http://schemas.microsoft.com/office/drawing/2014/main" id="{449A5AEA-C6FB-30A8-93A9-D987078EA833}"/>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C76A86F-7FE8-FBCA-6E0C-822DD0651C6E}"/>
              </a:ext>
            </a:extLst>
          </p:cNvPr>
          <p:cNvSpPr>
            <a:spLocks noGrp="1"/>
          </p:cNvSpPr>
          <p:nvPr>
            <p:ph type="sldNum" sz="quarter" idx="12"/>
          </p:nvPr>
        </p:nvSpPr>
        <p:spPr/>
        <p:txBody>
          <a:bodyPr/>
          <a:lstStyle/>
          <a:p>
            <a:fld id="{BE8977A4-B3F6-4C28-B143-60D193EC4B7C}" type="slidenum">
              <a:rPr lang="ru-RU" smtClean="0"/>
              <a:t>‹#›</a:t>
            </a:fld>
            <a:endParaRPr lang="ru-RU"/>
          </a:p>
        </p:txBody>
      </p:sp>
    </p:spTree>
    <p:extLst>
      <p:ext uri="{BB962C8B-B14F-4D97-AF65-F5344CB8AC3E}">
        <p14:creationId xmlns:p14="http://schemas.microsoft.com/office/powerpoint/2010/main" val="303541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FCDAB3-1803-344B-5300-B0A1C009239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86D38BD-2ACD-DA68-858A-FB958415E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F60E47E-B594-1EB1-0970-A7174BEF69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B15C8B2A-8657-79D7-D4EF-21C9CC6F6A49}"/>
              </a:ext>
            </a:extLst>
          </p:cNvPr>
          <p:cNvSpPr>
            <a:spLocks noGrp="1"/>
          </p:cNvSpPr>
          <p:nvPr>
            <p:ph type="dt" sz="half" idx="10"/>
          </p:nvPr>
        </p:nvSpPr>
        <p:spPr/>
        <p:txBody>
          <a:bodyPr/>
          <a:lstStyle/>
          <a:p>
            <a:fld id="{5583766A-29EE-4BA0-85AF-FDDE7FC84D7E}" type="datetimeFigureOut">
              <a:rPr lang="ru-RU" smtClean="0"/>
              <a:t>17.10.2022</a:t>
            </a:fld>
            <a:endParaRPr lang="ru-RU"/>
          </a:p>
        </p:txBody>
      </p:sp>
      <p:sp>
        <p:nvSpPr>
          <p:cNvPr id="6" name="Нижний колонтитул 5">
            <a:extLst>
              <a:ext uri="{FF2B5EF4-FFF2-40B4-BE49-F238E27FC236}">
                <a16:creationId xmlns:a16="http://schemas.microsoft.com/office/drawing/2014/main" id="{57C2C089-7E4C-E758-F446-A5BDC07588F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77E5B04-6355-739A-7D5B-520DDE19BEDB}"/>
              </a:ext>
            </a:extLst>
          </p:cNvPr>
          <p:cNvSpPr>
            <a:spLocks noGrp="1"/>
          </p:cNvSpPr>
          <p:nvPr>
            <p:ph type="sldNum" sz="quarter" idx="12"/>
          </p:nvPr>
        </p:nvSpPr>
        <p:spPr/>
        <p:txBody>
          <a:bodyPr/>
          <a:lstStyle/>
          <a:p>
            <a:fld id="{BE8977A4-B3F6-4C28-B143-60D193EC4B7C}" type="slidenum">
              <a:rPr lang="ru-RU" smtClean="0"/>
              <a:t>‹#›</a:t>
            </a:fld>
            <a:endParaRPr lang="ru-RU"/>
          </a:p>
        </p:txBody>
      </p:sp>
    </p:spTree>
    <p:extLst>
      <p:ext uri="{BB962C8B-B14F-4D97-AF65-F5344CB8AC3E}">
        <p14:creationId xmlns:p14="http://schemas.microsoft.com/office/powerpoint/2010/main" val="1964508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1D62CD-00B8-3849-63F7-FB3CF834584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314C0468-673B-C8D7-3E79-BE5BF435C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A22166FA-1262-7EE1-DE77-3C8FF86EE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4C9632A-58FB-48B2-D46B-61D53A2BAB2B}"/>
              </a:ext>
            </a:extLst>
          </p:cNvPr>
          <p:cNvSpPr>
            <a:spLocks noGrp="1"/>
          </p:cNvSpPr>
          <p:nvPr>
            <p:ph type="dt" sz="half" idx="10"/>
          </p:nvPr>
        </p:nvSpPr>
        <p:spPr/>
        <p:txBody>
          <a:bodyPr/>
          <a:lstStyle/>
          <a:p>
            <a:fld id="{5583766A-29EE-4BA0-85AF-FDDE7FC84D7E}" type="datetimeFigureOut">
              <a:rPr lang="ru-RU" smtClean="0"/>
              <a:t>17.10.2022</a:t>
            </a:fld>
            <a:endParaRPr lang="ru-RU"/>
          </a:p>
        </p:txBody>
      </p:sp>
      <p:sp>
        <p:nvSpPr>
          <p:cNvPr id="6" name="Нижний колонтитул 5">
            <a:extLst>
              <a:ext uri="{FF2B5EF4-FFF2-40B4-BE49-F238E27FC236}">
                <a16:creationId xmlns:a16="http://schemas.microsoft.com/office/drawing/2014/main" id="{489CA84A-9C0A-2F99-8BD3-9AE106AD729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F94E7587-2F71-8D88-1BFA-C5350187A0C1}"/>
              </a:ext>
            </a:extLst>
          </p:cNvPr>
          <p:cNvSpPr>
            <a:spLocks noGrp="1"/>
          </p:cNvSpPr>
          <p:nvPr>
            <p:ph type="sldNum" sz="quarter" idx="12"/>
          </p:nvPr>
        </p:nvSpPr>
        <p:spPr/>
        <p:txBody>
          <a:bodyPr/>
          <a:lstStyle/>
          <a:p>
            <a:fld id="{BE8977A4-B3F6-4C28-B143-60D193EC4B7C}" type="slidenum">
              <a:rPr lang="ru-RU" smtClean="0"/>
              <a:t>‹#›</a:t>
            </a:fld>
            <a:endParaRPr lang="ru-RU"/>
          </a:p>
        </p:txBody>
      </p:sp>
    </p:spTree>
    <p:extLst>
      <p:ext uri="{BB962C8B-B14F-4D97-AF65-F5344CB8AC3E}">
        <p14:creationId xmlns:p14="http://schemas.microsoft.com/office/powerpoint/2010/main" val="2866532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624D1B-5395-E2A6-CCB3-B8142010D6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D224FDAA-4CAB-23FE-DBE8-EA5297401F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68CB1E7-80A9-48EC-AB33-1A959E28C4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3766A-29EE-4BA0-85AF-FDDE7FC84D7E}" type="datetimeFigureOut">
              <a:rPr lang="ru-RU" smtClean="0"/>
              <a:t>17.10.2022</a:t>
            </a:fld>
            <a:endParaRPr lang="ru-RU"/>
          </a:p>
        </p:txBody>
      </p:sp>
      <p:sp>
        <p:nvSpPr>
          <p:cNvPr id="5" name="Нижний колонтитул 4">
            <a:extLst>
              <a:ext uri="{FF2B5EF4-FFF2-40B4-BE49-F238E27FC236}">
                <a16:creationId xmlns:a16="http://schemas.microsoft.com/office/drawing/2014/main" id="{30098364-C375-6840-FDF9-1FBD8965D6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06953217-90EF-1D19-9A21-810915C729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977A4-B3F6-4C28-B143-60D193EC4B7C}" type="slidenum">
              <a:rPr lang="ru-RU" smtClean="0"/>
              <a:t>‹#›</a:t>
            </a:fld>
            <a:endParaRPr lang="ru-RU"/>
          </a:p>
        </p:txBody>
      </p:sp>
    </p:spTree>
    <p:extLst>
      <p:ext uri="{BB962C8B-B14F-4D97-AF65-F5344CB8AC3E}">
        <p14:creationId xmlns:p14="http://schemas.microsoft.com/office/powerpoint/2010/main" val="325053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599"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5AEC3-7881-4AF5-9A4C-C2DC69EB4FD2}" type="datetime1">
              <a:rPr lang="en-US" smtClean="0"/>
              <a:pPr/>
              <a:t>10/17/2022</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1"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extLst>
      <p:ext uri="{BB962C8B-B14F-4D97-AF65-F5344CB8AC3E}">
        <p14:creationId xmlns:p14="http://schemas.microsoft.com/office/powerpoint/2010/main" val="1942043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www.centeroko.ru/pisa18/pisa2018_sl.html"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s://doc.fipi.ru/otkrytyy-bank-zadaniy-dlya-otsenki-yestestvennonauchnoy-gramotnosti/metodicheskiye-rekomendatsii.pdf"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www.centeroko.ru/pisa18/pisa2018_sl.html" TargetMode="External"/><Relationship Id="rId2" Type="http://schemas.openxmlformats.org/officeDocument/2006/relationships/hyperlink" Target="https://fioco.ru/ru/osoko/msi/pisa" TargetMode="External"/><Relationship Id="rId1" Type="http://schemas.openxmlformats.org/officeDocument/2006/relationships/slideLayout" Target="../slideLayouts/slideLayout13.xml"/><Relationship Id="rId5" Type="http://schemas.openxmlformats.org/officeDocument/2006/relationships/hyperlink" Target="http://www.ivege.ru/uploads/fi%20les/ocenka/pisa/PISA2006_%20ExampleUnitsScience.pdf" TargetMode="External"/><Relationship Id="rId4" Type="http://schemas.openxmlformats.org/officeDocument/2006/relationships/hyperlink" Target="https://fipi.ru/otkrytyy-bank-zadaniy-dlya-otsenki-yestestvennonauchnoy-gramotnosti" TargetMode="External"/></Relationships>
</file>

<file path=ppt/slides/_rels/slide47.xml.rels><?xml version="1.0" encoding="UTF-8" standalone="yes"?>
<Relationships xmlns="http://schemas.openxmlformats.org/package/2006/relationships"><Relationship Id="rId2" Type="http://schemas.openxmlformats.org/officeDocument/2006/relationships/hyperlink" Target="mailto:asanovali@yandex.ru"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fioco.ru/%D0%BF%D1%80%D0%B8%D0%BC%D0%B5%D1%80%D1%8B-%D0%B7%D0%B0%D0%B4%D0%B0%D1%87-pis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enteroko.ru/pisa18/pisa2018_ml.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centeroko.ru/pisa18/pisa2018_sl.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fioco.ru/%D0%BF%D1%80%D0%B8%D0%BC%D0%B5%D1%80%D1%8B-%D0%B7%D0%B0%D0%B4%D0%B0%D1%87-pis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DB7FA7-62C4-4C50-B507-0DFD3000302F}"/>
              </a:ext>
            </a:extLst>
          </p:cNvPr>
          <p:cNvSpPr>
            <a:spLocks noGrp="1"/>
          </p:cNvSpPr>
          <p:nvPr>
            <p:ph type="ctrTitle"/>
          </p:nvPr>
        </p:nvSpPr>
        <p:spPr>
          <a:xfrm>
            <a:off x="756834" y="646885"/>
            <a:ext cx="10678332" cy="2387600"/>
          </a:xfrm>
        </p:spPr>
        <p:txBody>
          <a:bodyPr>
            <a:normAutofit/>
          </a:bodyPr>
          <a:lstStyle/>
          <a:p>
            <a:r>
              <a:rPr lang="ru-RU" sz="4000" b="1" dirty="0">
                <a:solidFill>
                  <a:schemeClr val="tx2">
                    <a:lumMod val="75000"/>
                  </a:schemeClr>
                </a:solidFill>
              </a:rPr>
              <a:t>Задания для формирования естественнонаучной  </a:t>
            </a:r>
            <a:br>
              <a:rPr lang="ru-RU" sz="4000" b="1" dirty="0">
                <a:solidFill>
                  <a:schemeClr val="tx2">
                    <a:lumMod val="75000"/>
                  </a:schemeClr>
                </a:solidFill>
              </a:rPr>
            </a:br>
            <a:r>
              <a:rPr lang="ru-RU" sz="4000" b="1" dirty="0">
                <a:solidFill>
                  <a:schemeClr val="tx2">
                    <a:lumMod val="75000"/>
                  </a:schemeClr>
                </a:solidFill>
              </a:rPr>
              <a:t>грамотности: характеристика, разработка, использование в учебном процессе</a:t>
            </a:r>
          </a:p>
        </p:txBody>
      </p:sp>
      <p:sp>
        <p:nvSpPr>
          <p:cNvPr id="3" name="Подзаголовок 2">
            <a:extLst>
              <a:ext uri="{FF2B5EF4-FFF2-40B4-BE49-F238E27FC236}">
                <a16:creationId xmlns:a16="http://schemas.microsoft.com/office/drawing/2014/main" id="{67E46E53-B9AE-47FF-A9E2-D74EFF6F31F3}"/>
              </a:ext>
            </a:extLst>
          </p:cNvPr>
          <p:cNvSpPr>
            <a:spLocks noGrp="1"/>
          </p:cNvSpPr>
          <p:nvPr>
            <p:ph type="subTitle" idx="1"/>
          </p:nvPr>
        </p:nvSpPr>
        <p:spPr/>
        <p:txBody>
          <a:bodyPr/>
          <a:lstStyle/>
          <a:p>
            <a:pPr algn="r"/>
            <a:r>
              <a:rPr lang="ru-RU" dirty="0">
                <a:solidFill>
                  <a:schemeClr val="tx2">
                    <a:lumMod val="75000"/>
                  </a:schemeClr>
                </a:solidFill>
              </a:rPr>
              <a:t>Асанова Лидия Ивановна</a:t>
            </a:r>
          </a:p>
          <a:p>
            <a:pPr algn="r"/>
            <a:r>
              <a:rPr lang="ru-RU" dirty="0">
                <a:solidFill>
                  <a:schemeClr val="tx2">
                    <a:lumMod val="75000"/>
                  </a:schemeClr>
                </a:solidFill>
              </a:rPr>
              <a:t>к. п. н., ведущий специалист методического отдела </a:t>
            </a:r>
          </a:p>
          <a:p>
            <a:pPr algn="r"/>
            <a:r>
              <a:rPr lang="ru-RU" dirty="0" err="1">
                <a:solidFill>
                  <a:schemeClr val="tx2">
                    <a:lumMod val="75000"/>
                  </a:schemeClr>
                </a:solidFill>
              </a:rPr>
              <a:t>онлай</a:t>
            </a:r>
            <a:r>
              <a:rPr lang="ru-RU" dirty="0">
                <a:solidFill>
                  <a:schemeClr val="tx2">
                    <a:lumMod val="75000"/>
                  </a:schemeClr>
                </a:solidFill>
              </a:rPr>
              <a:t>-школы «</a:t>
            </a:r>
            <a:r>
              <a:rPr lang="ru-RU" dirty="0" err="1">
                <a:solidFill>
                  <a:schemeClr val="tx2">
                    <a:lumMod val="75000"/>
                  </a:schemeClr>
                </a:solidFill>
              </a:rPr>
              <a:t>Фоксфорд</a:t>
            </a:r>
            <a:r>
              <a:rPr lang="ru-RU" dirty="0">
                <a:solidFill>
                  <a:schemeClr val="tx2">
                    <a:lumMod val="75000"/>
                  </a:schemeClr>
                </a:solidFill>
              </a:rPr>
              <a:t>» «</a:t>
            </a:r>
            <a:r>
              <a:rPr lang="ru-RU" dirty="0" err="1">
                <a:solidFill>
                  <a:schemeClr val="tx2">
                    <a:lumMod val="75000"/>
                  </a:schemeClr>
                </a:solidFill>
              </a:rPr>
              <a:t>Фоксфорд</a:t>
            </a:r>
            <a:r>
              <a:rPr lang="ru-RU" dirty="0">
                <a:solidFill>
                  <a:schemeClr val="tx2">
                    <a:lumMod val="75000"/>
                  </a:schemeClr>
                </a:solidFill>
              </a:rPr>
              <a:t>»</a:t>
            </a:r>
          </a:p>
        </p:txBody>
      </p:sp>
      <p:sp>
        <p:nvSpPr>
          <p:cNvPr id="5" name="TextBox 4">
            <a:extLst>
              <a:ext uri="{FF2B5EF4-FFF2-40B4-BE49-F238E27FC236}">
                <a16:creationId xmlns:a16="http://schemas.microsoft.com/office/drawing/2014/main" id="{E9EECF8D-EEDD-469E-81FD-1ABF8EB129DB}"/>
              </a:ext>
            </a:extLst>
          </p:cNvPr>
          <p:cNvSpPr txBox="1"/>
          <p:nvPr/>
        </p:nvSpPr>
        <p:spPr>
          <a:xfrm>
            <a:off x="3048000" y="324433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TextBox 6">
            <a:extLst>
              <a:ext uri="{FF2B5EF4-FFF2-40B4-BE49-F238E27FC236}">
                <a16:creationId xmlns:a16="http://schemas.microsoft.com/office/drawing/2014/main" id="{1503947A-3656-483E-865E-0FEB5739CC4A}"/>
              </a:ext>
            </a:extLst>
          </p:cNvPr>
          <p:cNvSpPr txBox="1"/>
          <p:nvPr/>
        </p:nvSpPr>
        <p:spPr>
          <a:xfrm>
            <a:off x="3048000" y="3244334"/>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TextBox 3">
            <a:extLst>
              <a:ext uri="{FF2B5EF4-FFF2-40B4-BE49-F238E27FC236}">
                <a16:creationId xmlns:a16="http://schemas.microsoft.com/office/drawing/2014/main" id="{C37D4509-1E97-496C-8B26-00EA5F89E7E8}"/>
              </a:ext>
            </a:extLst>
          </p:cNvPr>
          <p:cNvSpPr txBox="1"/>
          <p:nvPr/>
        </p:nvSpPr>
        <p:spPr>
          <a:xfrm>
            <a:off x="5486400" y="5791200"/>
            <a:ext cx="122758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Челябинск</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rPr>
              <a:t>12.10.2022</a:t>
            </a:r>
          </a:p>
        </p:txBody>
      </p:sp>
    </p:spTree>
    <p:extLst>
      <p:ext uri="{BB962C8B-B14F-4D97-AF65-F5344CB8AC3E}">
        <p14:creationId xmlns:p14="http://schemas.microsoft.com/office/powerpoint/2010/main" val="649135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FE10215F-CB59-4AF7-B526-688B2849483E}"/>
              </a:ext>
            </a:extLst>
          </p:cNvPr>
          <p:cNvSpPr txBox="1">
            <a:spLocks/>
          </p:cNvSpPr>
          <p:nvPr/>
        </p:nvSpPr>
        <p:spPr>
          <a:xfrm>
            <a:off x="1042391" y="62239"/>
            <a:ext cx="10107217" cy="569626"/>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Proxima Nova"/>
              <a:buNone/>
              <a:defRPr sz="4800" b="1"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333333"/>
              </a:buClr>
              <a:buSzPts val="4800"/>
              <a:buFont typeface="Proxima Nova"/>
              <a:buNone/>
              <a:tabLst/>
              <a:defRPr/>
            </a:pPr>
            <a:r>
              <a:rPr kumimoji="0" lang="ru-RU" sz="3200" b="1" i="0" u="none" strike="noStrike" kern="0" cap="none" spc="0" normalizeH="0" baseline="0" noProof="0" dirty="0">
                <a:ln>
                  <a:noFill/>
                </a:ln>
                <a:solidFill>
                  <a:srgbClr val="44546A">
                    <a:lumMod val="75000"/>
                  </a:srgbClr>
                </a:solidFill>
                <a:effectLst/>
                <a:uLnTx/>
                <a:uFillTx/>
                <a:latin typeface="Calibri" panose="020F0502020204030204" pitchFamily="34" charset="0"/>
                <a:cs typeface="Calibri" panose="020F0502020204030204" pitchFamily="34" charset="0"/>
                <a:sym typeface="Proxima Nova"/>
              </a:rPr>
              <a:t>Модель заданий по естественнонаучной грамотности</a:t>
            </a:r>
          </a:p>
        </p:txBody>
      </p:sp>
      <p:graphicFrame>
        <p:nvGraphicFramePr>
          <p:cNvPr id="5" name="Схема 4">
            <a:extLst>
              <a:ext uri="{FF2B5EF4-FFF2-40B4-BE49-F238E27FC236}">
                <a16:creationId xmlns:a16="http://schemas.microsoft.com/office/drawing/2014/main" id="{F167138F-0034-4375-AB03-AAB3B4175309}"/>
              </a:ext>
            </a:extLst>
          </p:cNvPr>
          <p:cNvGraphicFramePr/>
          <p:nvPr/>
        </p:nvGraphicFramePr>
        <p:xfrm>
          <a:off x="1782233" y="762839"/>
          <a:ext cx="5589412" cy="3335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1D7D73A-5DC7-453A-B210-627B19CBF327}"/>
              </a:ext>
            </a:extLst>
          </p:cNvPr>
          <p:cNvSpPr txBox="1"/>
          <p:nvPr/>
        </p:nvSpPr>
        <p:spPr>
          <a:xfrm>
            <a:off x="555977" y="3740911"/>
            <a:ext cx="4470400" cy="29238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Контекст:</a:t>
            </a:r>
            <a:endParaRPr kumimoji="0" lang="ru-RU" sz="18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rPr>
              <a:t>здоровье</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rPr>
              <a:t>природные ресурсы</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rPr>
              <a:t>окружающая среда</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rPr>
              <a:t>опасности и риски</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rPr>
              <a:t>связь науки и технологий</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Три уровня рассмотрения ситуации:</a:t>
            </a:r>
            <a:endParaRPr kumimoji="0" lang="ru-RU" sz="18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rPr>
              <a:t>личностный</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rPr>
              <a:t>местный/национальный</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rPr>
              <a:t>глобальный</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1CEE10-AB6A-4DEA-ADB0-458A8D214F0E}"/>
              </a:ext>
            </a:extLst>
          </p:cNvPr>
          <p:cNvSpPr txBox="1"/>
          <p:nvPr/>
        </p:nvSpPr>
        <p:spPr>
          <a:xfrm>
            <a:off x="5803195" y="4097867"/>
            <a:ext cx="5589412" cy="15081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Два типа научного знания:</a:t>
            </a:r>
            <a:endParaRPr kumimoji="0" lang="ru-RU" sz="20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srgbClr val="000000"/>
                </a:solidFill>
                <a:effectLst/>
                <a:uLnTx/>
                <a:uFillTx/>
                <a:latin typeface="Calibri" panose="020F0502020204030204"/>
                <a:ea typeface="+mn-ea"/>
                <a:cs typeface="+mn-cs"/>
              </a:rPr>
              <a:t>содержательное</a:t>
            </a:r>
            <a:r>
              <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rPr>
              <a:t> («Физические системы», «Живые системы», «Науки о Земле и Вселенной»)</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1" i="0" u="none" strike="noStrike" kern="1200" cap="none" spc="0" normalizeH="0" baseline="0" noProof="0" dirty="0">
                <a:ln>
                  <a:noFill/>
                </a:ln>
                <a:solidFill>
                  <a:srgbClr val="000000"/>
                </a:solidFill>
                <a:effectLst/>
                <a:uLnTx/>
                <a:uFillTx/>
                <a:latin typeface="Calibri" panose="020F0502020204030204"/>
                <a:ea typeface="+mn-ea"/>
                <a:cs typeface="+mn-cs"/>
              </a:rPr>
              <a:t>процедурное</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3710B11-9F65-42DC-96BF-275A42079156}"/>
              </a:ext>
            </a:extLst>
          </p:cNvPr>
          <p:cNvSpPr txBox="1"/>
          <p:nvPr/>
        </p:nvSpPr>
        <p:spPr>
          <a:xfrm>
            <a:off x="7371646" y="910502"/>
            <a:ext cx="4267200" cy="23391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Умения (компетенции):</a:t>
            </a:r>
            <a:endParaRPr kumimoji="0" lang="ru-RU" sz="20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rPr>
              <a:t>научно объяснять явления</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rPr>
              <a:t>применять естественнонаучные методы исследования</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7429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800" b="0" i="0" u="none" strike="noStrike" kern="1200" cap="none" spc="0" normalizeH="0" baseline="0" noProof="0" dirty="0">
                <a:ln>
                  <a:noFill/>
                </a:ln>
                <a:solidFill>
                  <a:srgbClr val="000000"/>
                </a:solidFill>
                <a:effectLst/>
                <a:uLnTx/>
                <a:uFillTx/>
                <a:latin typeface="Calibri" panose="020F0502020204030204"/>
                <a:ea typeface="+mn-ea"/>
                <a:cs typeface="+mn-cs"/>
              </a:rPr>
              <a:t>интерпретировать данные и использовать научные доказательства для получения выводов </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E0C0644-11AA-4D72-9D1D-FF82DB67BC5D}"/>
              </a:ext>
            </a:extLst>
          </p:cNvPr>
          <p:cNvSpPr txBox="1"/>
          <p:nvPr/>
        </p:nvSpPr>
        <p:spPr>
          <a:xfrm>
            <a:off x="5204178" y="5998195"/>
            <a:ext cx="6660445" cy="646331"/>
          </a:xfrm>
          <a:prstGeom prst="rect">
            <a:avLst/>
          </a:prstGeom>
          <a:noFill/>
        </p:spPr>
        <p:txBody>
          <a:bodyPr wrap="square">
            <a:spAutoFit/>
          </a:bodyPr>
          <a:lstStyle/>
          <a:p>
            <a:pPr marL="0" marR="0" lvl="0" indent="0" algn="l" defTabSz="609478" rtl="0" eaLnBrk="1" fontAlgn="auto" latinLnBrk="0" hangingPunct="1">
              <a:lnSpc>
                <a:spcPct val="100000"/>
              </a:lnSpc>
              <a:spcBef>
                <a:spcPts val="0"/>
              </a:spcBef>
              <a:spcAft>
                <a:spcPts val="0"/>
              </a:spcAft>
              <a:buClr>
                <a:srgbClr val="000000"/>
              </a:buClr>
              <a:buSzTx/>
              <a:buFontTx/>
              <a:buNone/>
              <a:tabLst/>
              <a:defRPr/>
            </a:pPr>
            <a:r>
              <a:rPr kumimoji="0" lang="ru-RU" sz="1800" b="0" i="1"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Основные подходы к оценке естественнонаучной грамотности  </a:t>
            </a:r>
            <a:r>
              <a:rPr kumimoji="0" lang="en-US"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hlinkClick r:id="rId7"/>
              </a:rPr>
              <a:t>http://www.centeroko.ru/pisa18/pisa2018_sl.html</a:t>
            </a:r>
            <a:r>
              <a:rPr kumimoji="0" lang="ru-RU" sz="1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p>
        </p:txBody>
      </p:sp>
    </p:spTree>
    <p:extLst>
      <p:ext uri="{BB962C8B-B14F-4D97-AF65-F5344CB8AC3E}">
        <p14:creationId xmlns:p14="http://schemas.microsoft.com/office/powerpoint/2010/main" val="311477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C34330-A898-E213-B27F-BC67149599D2}"/>
              </a:ext>
            </a:extLst>
          </p:cNvPr>
          <p:cNvSpPr>
            <a:spLocks noGrp="1"/>
          </p:cNvSpPr>
          <p:nvPr>
            <p:ph type="title"/>
          </p:nvPr>
        </p:nvSpPr>
        <p:spPr>
          <a:xfrm>
            <a:off x="654755" y="365125"/>
            <a:ext cx="10893777" cy="1325563"/>
          </a:xfrm>
        </p:spPr>
        <p:txBody>
          <a:bodyPr>
            <a:normAutofit/>
          </a:bodyPr>
          <a:lstStyle/>
          <a:p>
            <a:pPr algn="ctr">
              <a:lnSpc>
                <a:spcPct val="100000"/>
              </a:lnSpc>
              <a:spcBef>
                <a:spcPts val="0"/>
              </a:spcBef>
              <a:buClr>
                <a:srgbClr val="333333"/>
              </a:buClr>
              <a:buSzPts val="4800"/>
              <a:defRPr/>
            </a:pPr>
            <a:r>
              <a:rPr lang="ru-RU" sz="3200" b="1" kern="0" dirty="0">
                <a:solidFill>
                  <a:srgbClr val="44546A">
                    <a:lumMod val="75000"/>
                  </a:srgbClr>
                </a:solidFill>
                <a:latin typeface="Calibri" panose="020F0502020204030204" pitchFamily="34" charset="0"/>
                <a:cs typeface="Calibri" panose="020F0502020204030204" pitchFamily="34" charset="0"/>
                <a:sym typeface="Proxima Nova"/>
              </a:rPr>
              <a:t>Каков алгоритм разработки комплексных заданий по ЕНГ?</a:t>
            </a:r>
          </a:p>
        </p:txBody>
      </p:sp>
      <p:sp>
        <p:nvSpPr>
          <p:cNvPr id="5" name="TextBox 4">
            <a:extLst>
              <a:ext uri="{FF2B5EF4-FFF2-40B4-BE49-F238E27FC236}">
                <a16:creationId xmlns:a16="http://schemas.microsoft.com/office/drawing/2014/main" id="{0F355A96-CB70-D232-B671-81B40221EC75}"/>
              </a:ext>
            </a:extLst>
          </p:cNvPr>
          <p:cNvSpPr txBox="1"/>
          <p:nvPr/>
        </p:nvSpPr>
        <p:spPr>
          <a:xfrm>
            <a:off x="838200" y="1690688"/>
            <a:ext cx="10515600" cy="923330"/>
          </a:xfrm>
          <a:prstGeom prst="rect">
            <a:avLst/>
          </a:prstGeom>
          <a:noFill/>
        </p:spPr>
        <p:txBody>
          <a:bodyPr wrap="square">
            <a:spAutoFit/>
          </a:bodyPr>
          <a:lstStyle/>
          <a:p>
            <a:r>
              <a:rPr lang="ru-RU" dirty="0"/>
              <a:t>Составление комплексных заданий для формирования/оценки ЕНГ – </a:t>
            </a:r>
            <a:r>
              <a:rPr lang="ru-RU" dirty="0">
                <a:solidFill>
                  <a:srgbClr val="C00000"/>
                </a:solidFill>
              </a:rPr>
              <a:t>задача очень непростая, чрезвычайно трудоёмкая</a:t>
            </a:r>
            <a:r>
              <a:rPr lang="ru-RU" dirty="0"/>
              <a:t>, творческая, предполагающая наличие у учителя как широкого научного и общекультурного кругозора, так и уверенное владение им методическими компетенциями. </a:t>
            </a:r>
          </a:p>
        </p:txBody>
      </p:sp>
      <p:graphicFrame>
        <p:nvGraphicFramePr>
          <p:cNvPr id="8" name="Схема 7">
            <a:extLst>
              <a:ext uri="{FF2B5EF4-FFF2-40B4-BE49-F238E27FC236}">
                <a16:creationId xmlns:a16="http://schemas.microsoft.com/office/drawing/2014/main" id="{87D7D6B5-2257-455C-BD35-9A438EA20EF2}"/>
              </a:ext>
            </a:extLst>
          </p:cNvPr>
          <p:cNvGraphicFramePr/>
          <p:nvPr>
            <p:extLst>
              <p:ext uri="{D42A27DB-BD31-4B8C-83A1-F6EECF244321}">
                <p14:modId xmlns:p14="http://schemas.microsoft.com/office/powerpoint/2010/main" val="3653290300"/>
              </p:ext>
            </p:extLst>
          </p:nvPr>
        </p:nvGraphicFramePr>
        <p:xfrm>
          <a:off x="531567" y="2799644"/>
          <a:ext cx="11242744" cy="2619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0520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C501B05-1C52-6C7C-EC53-E39F60C69F07}"/>
              </a:ext>
            </a:extLst>
          </p:cNvPr>
          <p:cNvSpPr>
            <a:spLocks noGrp="1"/>
          </p:cNvSpPr>
          <p:nvPr>
            <p:ph type="title"/>
          </p:nvPr>
        </p:nvSpPr>
        <p:spPr>
          <a:xfrm>
            <a:off x="838200" y="135381"/>
            <a:ext cx="10515600" cy="1325563"/>
          </a:xfrm>
        </p:spPr>
        <p:txBody>
          <a:bodyPr>
            <a:normAutofit/>
          </a:bodyPr>
          <a:lstStyle/>
          <a:p>
            <a:pPr algn="ctr">
              <a:lnSpc>
                <a:spcPct val="100000"/>
              </a:lnSpc>
              <a:spcBef>
                <a:spcPts val="0"/>
              </a:spcBef>
              <a:buClr>
                <a:srgbClr val="333333"/>
              </a:buClr>
              <a:buSzPts val="4800"/>
              <a:defRPr/>
            </a:pPr>
            <a:r>
              <a:rPr lang="ru-RU" sz="3200" b="1" kern="0" dirty="0">
                <a:solidFill>
                  <a:srgbClr val="44546A">
                    <a:lumMod val="75000"/>
                  </a:srgbClr>
                </a:solidFill>
                <a:latin typeface="Calibri" panose="020F0502020204030204" pitchFamily="34" charset="0"/>
                <a:cs typeface="Calibri" panose="020F0502020204030204" pitchFamily="34" charset="0"/>
              </a:rPr>
              <a:t>Несколько замечаний о разработке заданий </a:t>
            </a:r>
            <a:br>
              <a:rPr lang="ru-RU" sz="3200" b="1" kern="0" dirty="0">
                <a:solidFill>
                  <a:srgbClr val="44546A">
                    <a:lumMod val="75000"/>
                  </a:srgbClr>
                </a:solidFill>
                <a:latin typeface="Calibri" panose="020F0502020204030204" pitchFamily="34" charset="0"/>
                <a:cs typeface="Calibri" panose="020F0502020204030204" pitchFamily="34" charset="0"/>
              </a:rPr>
            </a:br>
            <a:r>
              <a:rPr lang="ru-RU" sz="3200" b="1" kern="0" dirty="0">
                <a:solidFill>
                  <a:srgbClr val="44546A">
                    <a:lumMod val="75000"/>
                  </a:srgbClr>
                </a:solidFill>
                <a:latin typeface="Calibri" panose="020F0502020204030204" pitchFamily="34" charset="0"/>
                <a:cs typeface="Calibri" panose="020F0502020204030204" pitchFamily="34" charset="0"/>
              </a:rPr>
              <a:t>по формированию ЕНГ</a:t>
            </a:r>
          </a:p>
        </p:txBody>
      </p:sp>
      <p:sp>
        <p:nvSpPr>
          <p:cNvPr id="6" name="TextBox 5">
            <a:extLst>
              <a:ext uri="{FF2B5EF4-FFF2-40B4-BE49-F238E27FC236}">
                <a16:creationId xmlns:a16="http://schemas.microsoft.com/office/drawing/2014/main" id="{FCF2276D-6CCD-FF99-3D72-E82DA7DCA232}"/>
              </a:ext>
            </a:extLst>
          </p:cNvPr>
          <p:cNvSpPr txBox="1"/>
          <p:nvPr/>
        </p:nvSpPr>
        <p:spPr>
          <a:xfrm>
            <a:off x="656740" y="1460944"/>
            <a:ext cx="10878519" cy="489364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При </a:t>
            </a:r>
            <a:r>
              <a:rPr kumimoji="0" lang="ru-RU" sz="2400" b="0" i="0" u="none" strike="noStrike" kern="1200" cap="none" spc="0" normalizeH="0" baseline="0" noProof="0" dirty="0">
                <a:ln>
                  <a:noFill/>
                </a:ln>
                <a:solidFill>
                  <a:srgbClr val="C00000"/>
                </a:solidFill>
                <a:effectLst/>
                <a:uLnTx/>
                <a:uFillTx/>
                <a:latin typeface="Calibri" panose="020F0502020204030204"/>
                <a:ea typeface="+mn-ea"/>
                <a:cs typeface="+mn-cs"/>
              </a:rPr>
              <a:t>выборе сюжета </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следует учитывать содержание соответствующих образовательных программ, возрастные особенности учащихся, их интересы, в том числе выходящие за рамки учебных дисциплин. Содержание заданий не должно основываться на ситуациях, нарушающих права человека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Уделить внимание </a:t>
            </a:r>
            <a:r>
              <a:rPr kumimoji="0" lang="ru-RU" sz="2400" b="0" i="0" u="none" strike="noStrike" kern="1200" cap="none" spc="0" normalizeH="0" baseline="0" noProof="0" dirty="0">
                <a:ln>
                  <a:noFill/>
                </a:ln>
                <a:solidFill>
                  <a:srgbClr val="C00000"/>
                </a:solidFill>
                <a:effectLst/>
                <a:uLnTx/>
                <a:uFillTx/>
                <a:latin typeface="Calibri" panose="020F0502020204030204"/>
                <a:ea typeface="+mn-ea"/>
                <a:cs typeface="+mn-cs"/>
              </a:rPr>
              <a:t>процедурному знанию</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800" b="0"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indent="-285750">
              <a:buFont typeface="Arial" panose="020B0604020202020204" pitchFamily="34" charset="0"/>
              <a:buChar char="•"/>
              <a:defRPr/>
            </a:pPr>
            <a:r>
              <a:rPr lang="ru-RU" sz="2400" dirty="0">
                <a:solidFill>
                  <a:srgbClr val="C00000"/>
                </a:solidFill>
              </a:rPr>
              <a:t>Избегать лженаучной информации!</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Использовать информацию в форме таблиц, графиков, схем, рисунков, требующих  анализа, интерпретации и формулирования на этой основе выводов</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400" b="0" i="0" u="none" strike="noStrike" kern="1200" cap="none" spc="0" normalizeH="0" baseline="0" noProof="0" dirty="0">
                <a:ln>
                  <a:noFill/>
                </a:ln>
                <a:solidFill>
                  <a:srgbClr val="C00000"/>
                </a:solidFill>
                <a:effectLst/>
                <a:uLnTx/>
                <a:uFillTx/>
                <a:latin typeface="Calibri" panose="020F0502020204030204"/>
                <a:ea typeface="+mn-ea"/>
                <a:cs typeface="+mn-cs"/>
              </a:rPr>
              <a:t>Название</a:t>
            </a:r>
            <a:r>
              <a:rPr kumimoji="0" lang="ru-RU" sz="2400" b="0" i="0" u="none" strike="noStrike" kern="1200" cap="none" spc="0" normalizeH="0" baseline="0" noProof="0" dirty="0">
                <a:ln>
                  <a:noFill/>
                </a:ln>
                <a:solidFill>
                  <a:prstClr val="black"/>
                </a:solidFill>
                <a:effectLst/>
                <a:uLnTx/>
                <a:uFillTx/>
                <a:latin typeface="Calibri" panose="020F0502020204030204"/>
                <a:ea typeface="+mn-ea"/>
                <a:cs typeface="+mn-cs"/>
              </a:rPr>
              <a:t> задания должно быть ёмким, интересным и по возможности проблемным</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ru-RU"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267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2C84C9-DA8B-4911-AC10-35B0919A5AB5}"/>
              </a:ext>
            </a:extLst>
          </p:cNvPr>
          <p:cNvSpPr>
            <a:spLocks noGrp="1"/>
          </p:cNvSpPr>
          <p:nvPr>
            <p:ph type="title"/>
          </p:nvPr>
        </p:nvSpPr>
        <p:spPr>
          <a:xfrm>
            <a:off x="838200" y="1036637"/>
            <a:ext cx="10515600" cy="3382963"/>
          </a:xfrm>
        </p:spPr>
        <p:txBody>
          <a:bodyPr>
            <a:noAutofit/>
          </a:bodyPr>
          <a:lstStyle/>
          <a:p>
            <a:pPr algn="ctr"/>
            <a:r>
              <a:rPr kumimoji="0" lang="ru-RU" sz="4800" b="1" i="0" u="none" strike="noStrike" kern="1200" cap="none" spc="0" normalizeH="0" baseline="0" noProof="0" dirty="0">
                <a:ln>
                  <a:noFill/>
                </a:ln>
                <a:solidFill>
                  <a:schemeClr val="tx2">
                    <a:lumMod val="75000"/>
                  </a:schemeClr>
                </a:solidFill>
                <a:effectLst/>
                <a:uLnTx/>
                <a:uFillTx/>
                <a:latin typeface="Calibri"/>
                <a:ea typeface="+mj-ea"/>
                <a:cs typeface="+mj-cs"/>
              </a:rPr>
              <a:t>Примеры заданий</a:t>
            </a:r>
            <a:br>
              <a:rPr kumimoji="0" lang="en-US" sz="4800" b="1" i="0" u="none" strike="noStrike" kern="1200" cap="none" spc="0" normalizeH="0" baseline="0" noProof="0" dirty="0">
                <a:ln>
                  <a:noFill/>
                </a:ln>
                <a:solidFill>
                  <a:schemeClr val="tx2">
                    <a:lumMod val="75000"/>
                  </a:schemeClr>
                </a:solidFill>
                <a:effectLst/>
                <a:uLnTx/>
                <a:uFillTx/>
                <a:latin typeface="Calibri"/>
                <a:ea typeface="+mj-ea"/>
                <a:cs typeface="+mj-cs"/>
              </a:rPr>
            </a:br>
            <a:r>
              <a:rPr kumimoji="0" lang="ru-RU" sz="4800" b="1" i="0" u="none" strike="noStrike" kern="1200" cap="none" spc="0" normalizeH="0" baseline="0" noProof="0" dirty="0">
                <a:ln>
                  <a:noFill/>
                </a:ln>
                <a:solidFill>
                  <a:schemeClr val="tx2">
                    <a:lumMod val="75000"/>
                  </a:schemeClr>
                </a:solidFill>
                <a:effectLst/>
                <a:uLnTx/>
                <a:uFillTx/>
                <a:latin typeface="Calibri"/>
                <a:ea typeface="+mj-ea"/>
                <a:cs typeface="+mj-cs"/>
              </a:rPr>
              <a:t>для формирования/оценки</a:t>
            </a:r>
            <a:br>
              <a:rPr kumimoji="0" lang="ru-RU" sz="4800" b="1" i="0" u="none" strike="noStrike" kern="1200" cap="none" spc="0" normalizeH="0" baseline="0" noProof="0" dirty="0">
                <a:ln>
                  <a:noFill/>
                </a:ln>
                <a:solidFill>
                  <a:schemeClr val="tx2">
                    <a:lumMod val="75000"/>
                  </a:schemeClr>
                </a:solidFill>
                <a:effectLst/>
                <a:uLnTx/>
                <a:uFillTx/>
                <a:latin typeface="Calibri"/>
                <a:ea typeface="+mj-ea"/>
                <a:cs typeface="+mj-cs"/>
              </a:rPr>
            </a:br>
            <a:r>
              <a:rPr kumimoji="0" lang="ru-RU" sz="4800" b="1" i="0" u="none" strike="noStrike" kern="1200" cap="none" spc="0" normalizeH="0" baseline="0" noProof="0" dirty="0">
                <a:ln>
                  <a:noFill/>
                </a:ln>
                <a:solidFill>
                  <a:schemeClr val="tx2">
                    <a:lumMod val="75000"/>
                  </a:schemeClr>
                </a:solidFill>
                <a:effectLst/>
                <a:uLnTx/>
                <a:uFillTx/>
                <a:latin typeface="Calibri"/>
                <a:ea typeface="+mj-ea"/>
                <a:cs typeface="+mj-cs"/>
              </a:rPr>
              <a:t>естественнонаучной грамотности</a:t>
            </a:r>
            <a:endParaRPr lang="ru-RU" sz="4800" dirty="0">
              <a:solidFill>
                <a:schemeClr val="tx2">
                  <a:lumMod val="75000"/>
                </a:schemeClr>
              </a:solidFill>
            </a:endParaRPr>
          </a:p>
        </p:txBody>
      </p:sp>
    </p:spTree>
    <p:extLst>
      <p:ext uri="{BB962C8B-B14F-4D97-AF65-F5344CB8AC3E}">
        <p14:creationId xmlns:p14="http://schemas.microsoft.com/office/powerpoint/2010/main" val="3164184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6386B4-4284-465D-965C-8F95BF0CF335}"/>
              </a:ext>
            </a:extLst>
          </p:cNvPr>
          <p:cNvSpPr>
            <a:spLocks noGrp="1"/>
          </p:cNvSpPr>
          <p:nvPr>
            <p:ph type="title"/>
          </p:nvPr>
        </p:nvSpPr>
        <p:spPr>
          <a:xfrm>
            <a:off x="609600" y="985838"/>
            <a:ext cx="10972800" cy="1143000"/>
          </a:xfrm>
        </p:spPr>
        <p:txBody>
          <a:bodyPr/>
          <a:lstStyle/>
          <a:p>
            <a:r>
              <a:rPr lang="ru-RU" b="1" dirty="0">
                <a:solidFill>
                  <a:schemeClr val="tx2">
                    <a:lumMod val="75000"/>
                  </a:schemeClr>
                </a:solidFill>
              </a:rPr>
              <a:t>Физкультура или спорт?</a:t>
            </a:r>
          </a:p>
        </p:txBody>
      </p:sp>
      <p:sp>
        <p:nvSpPr>
          <p:cNvPr id="4" name="Нижний колонтитул 3">
            <a:extLst>
              <a:ext uri="{FF2B5EF4-FFF2-40B4-BE49-F238E27FC236}">
                <a16:creationId xmlns:a16="http://schemas.microsoft.com/office/drawing/2014/main" id="{3088216D-8D69-4540-90DE-167085609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BEE18238-DF1D-41F0-AD31-F4431B994F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6551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F0CD4360-00FE-4F3A-9794-332DF75655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0847F051-97B8-4EEC-895D-8AC934C772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2823A7FD-074F-4A06-AC6B-A7F05D456C2D}"/>
              </a:ext>
            </a:extLst>
          </p:cNvPr>
          <p:cNvSpPr txBox="1"/>
          <p:nvPr/>
        </p:nvSpPr>
        <p:spPr>
          <a:xfrm>
            <a:off x="993420" y="3429000"/>
            <a:ext cx="10165648"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prstClr val="black"/>
                </a:solidFill>
                <a:effectLst/>
                <a:uLnTx/>
                <a:uFillTx/>
                <a:latin typeface="Calibri"/>
                <a:ea typeface="+mn-ea"/>
                <a:cs typeface="+mn-cs"/>
              </a:rPr>
              <a:t>Спорт</a:t>
            </a:r>
            <a:r>
              <a:rPr kumimoji="0" lang="ru-RU" sz="1800" b="0" i="0" u="none" strike="noStrike" kern="1200" cap="none" spc="0" normalizeH="0" baseline="0" noProof="0" dirty="0">
                <a:ln>
                  <a:noFill/>
                </a:ln>
                <a:solidFill>
                  <a:prstClr val="black"/>
                </a:solidFill>
                <a:effectLst/>
                <a:uLnTx/>
                <a:uFillTx/>
                <a:latin typeface="Calibri"/>
                <a:ea typeface="+mn-ea"/>
                <a:cs typeface="+mn-cs"/>
              </a:rPr>
              <a:t> – организованная по определённым правилам деятельность людей (спортсменов), состоящая в сопоставлении их физических и (или) интеллектуальных способностей. Спорт предполагает также подготовку спортсменов к этой деятельности. В настоящее время спорт следует рассматривать как форму профессиональной деятельности, направленную на повышение спортивных достижений.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Физкультура и спорт – не синонимы. Физкультура в первую очередь направлена на укрепление здоровья, а спорт – на получение максимального результата и спортивных наград. В спорте высших достижений, когда нагрузки достигают предела переносимости, имеются серьёзные риски для здоровья.</a:t>
            </a:r>
          </a:p>
        </p:txBody>
      </p:sp>
      <p:sp>
        <p:nvSpPr>
          <p:cNvPr id="23" name="TextBox 22">
            <a:extLst>
              <a:ext uri="{FF2B5EF4-FFF2-40B4-BE49-F238E27FC236}">
                <a16:creationId xmlns:a16="http://schemas.microsoft.com/office/drawing/2014/main" id="{CD460149-4AFD-4750-8150-01F3238FA7F6}"/>
              </a:ext>
            </a:extLst>
          </p:cNvPr>
          <p:cNvSpPr txBox="1"/>
          <p:nvPr/>
        </p:nvSpPr>
        <p:spPr>
          <a:xfrm>
            <a:off x="3747911" y="1581763"/>
            <a:ext cx="7450669"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В современном мире большое внимание уделяется здоровью человека. Для поддержания здоровья надо правильно питаться, вести здоровый образ жизни и, конечно, заниматься физкультурой и спортом.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prstClr val="black"/>
                </a:solidFill>
                <a:effectLst/>
                <a:uLnTx/>
                <a:uFillTx/>
                <a:latin typeface="Calibri"/>
                <a:ea typeface="+mn-ea"/>
                <a:cs typeface="+mn-cs"/>
              </a:rPr>
              <a:t>Физическая культура</a:t>
            </a:r>
            <a:r>
              <a:rPr kumimoji="0" lang="ru-RU" sz="1800" b="0" i="0" u="none" strike="noStrike" kern="1200" cap="none" spc="0" normalizeH="0" baseline="0" noProof="0" dirty="0">
                <a:ln>
                  <a:noFill/>
                </a:ln>
                <a:solidFill>
                  <a:prstClr val="black"/>
                </a:solidFill>
                <a:effectLst/>
                <a:uLnTx/>
                <a:uFillTx/>
                <a:latin typeface="Calibri"/>
                <a:ea typeface="+mn-ea"/>
                <a:cs typeface="+mn-cs"/>
              </a:rPr>
              <a:t>, или кратко физкультура, направлена на сохранение и укрепление здоровья человека в процессе его осознанной двигательной активности. </a:t>
            </a:r>
          </a:p>
        </p:txBody>
      </p:sp>
      <p:pic>
        <p:nvPicPr>
          <p:cNvPr id="2" name="Рисунок 1">
            <a:extLst>
              <a:ext uri="{FF2B5EF4-FFF2-40B4-BE49-F238E27FC236}">
                <a16:creationId xmlns:a16="http://schemas.microsoft.com/office/drawing/2014/main" id="{F303831A-181B-4C0A-9A41-2AE0D6402EF9}"/>
              </a:ext>
            </a:extLst>
          </p:cNvPr>
          <p:cNvPicPr>
            <a:picLocks noChangeAspect="1"/>
          </p:cNvPicPr>
          <p:nvPr/>
        </p:nvPicPr>
        <p:blipFill>
          <a:blip r:embed="rId2"/>
          <a:stretch>
            <a:fillRect/>
          </a:stretch>
        </p:blipFill>
        <p:spPr>
          <a:xfrm>
            <a:off x="1141524" y="1488852"/>
            <a:ext cx="2606387" cy="1940148"/>
          </a:xfrm>
          <a:prstGeom prst="rect">
            <a:avLst/>
          </a:prstGeom>
        </p:spPr>
      </p:pic>
    </p:spTree>
    <p:extLst>
      <p:ext uri="{BB962C8B-B14F-4D97-AF65-F5344CB8AC3E}">
        <p14:creationId xmlns:p14="http://schemas.microsoft.com/office/powerpoint/2010/main" val="3899562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6">
            <a:extLst>
              <a:ext uri="{FF2B5EF4-FFF2-40B4-BE49-F238E27FC236}">
                <a16:creationId xmlns:a16="http://schemas.microsoft.com/office/drawing/2014/main" id="{16BB4B00-EAD7-464D-80D9-84C339974CA9}"/>
              </a:ext>
            </a:extLst>
          </p:cNvPr>
          <p:cNvGraphicFramePr>
            <a:graphicFrameLocks noGrp="1"/>
          </p:cNvGraphicFramePr>
          <p:nvPr>
            <p:ph idx="1"/>
            <p:extLst>
              <p:ext uri="{D42A27DB-BD31-4B8C-83A1-F6EECF244321}">
                <p14:modId xmlns:p14="http://schemas.microsoft.com/office/powerpoint/2010/main" val="1685188877"/>
              </p:ext>
            </p:extLst>
          </p:nvPr>
        </p:nvGraphicFramePr>
        <p:xfrm>
          <a:off x="395111" y="796256"/>
          <a:ext cx="11401777" cy="5577840"/>
        </p:xfrm>
        <a:graphic>
          <a:graphicData uri="http://schemas.openxmlformats.org/drawingml/2006/table">
            <a:tbl>
              <a:tblPr firstRow="1" bandRow="1">
                <a:tableStyleId>{5940675A-B579-460E-94D1-54222C63F5DA}</a:tableStyleId>
              </a:tblPr>
              <a:tblGrid>
                <a:gridCol w="5870222">
                  <a:extLst>
                    <a:ext uri="{9D8B030D-6E8A-4147-A177-3AD203B41FA5}">
                      <a16:colId xmlns:a16="http://schemas.microsoft.com/office/drawing/2014/main" val="3723912661"/>
                    </a:ext>
                  </a:extLst>
                </a:gridCol>
                <a:gridCol w="5531555">
                  <a:extLst>
                    <a:ext uri="{9D8B030D-6E8A-4147-A177-3AD203B41FA5}">
                      <a16:colId xmlns:a16="http://schemas.microsoft.com/office/drawing/2014/main" val="444358570"/>
                    </a:ext>
                  </a:extLst>
                </a:gridCol>
              </a:tblGrid>
              <a:tr h="370840">
                <a:tc>
                  <a:txBody>
                    <a:bodyPr/>
                    <a:lstStyle/>
                    <a:p>
                      <a:r>
                        <a:rPr lang="ru-RU" b="1" dirty="0">
                          <a:solidFill>
                            <a:schemeClr val="tx1"/>
                          </a:solidFill>
                        </a:rPr>
                        <a:t>Задание 1</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Прочитайте текст, расположенный справа. Для ответа на вопрос отметьте один или несколько вариантов ответа.</a:t>
                      </a:r>
                    </a:p>
                    <a:p>
                      <a:endParaRPr lang="ru-RU" sz="1800" i="1" kern="1200" dirty="0">
                        <a:solidFill>
                          <a:schemeClr val="tx1"/>
                        </a:solidFill>
                        <a:effectLst/>
                        <a:latin typeface="+mn-lt"/>
                        <a:ea typeface="+mn-ea"/>
                        <a:cs typeface="+mn-cs"/>
                      </a:endParaRPr>
                    </a:p>
                    <a:p>
                      <a:r>
                        <a:rPr lang="ru-RU" i="1" dirty="0">
                          <a:solidFill>
                            <a:schemeClr val="tx1"/>
                          </a:solidFill>
                        </a:rPr>
                        <a:t>Какой (какие) из приведенных ниже выводов можно сделать на основании анализа данных, представленных на диаграмме? </a:t>
                      </a:r>
                    </a:p>
                    <a:p>
                      <a:endParaRPr lang="ru-RU" i="1" dirty="0">
                        <a:solidFill>
                          <a:schemeClr val="tx1"/>
                        </a:solidFil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1800" b="0" i="0" u="none" strike="noStrike" kern="1200" cap="none" spc="0" normalizeH="0" baseline="0" noProof="0" dirty="0">
                          <a:ln>
                            <a:noFill/>
                          </a:ln>
                          <a:solidFill>
                            <a:prstClr val="black"/>
                          </a:solidFill>
                          <a:effectLst/>
                          <a:uLnTx/>
                          <a:uFillTx/>
                          <a:latin typeface="+mn-lt"/>
                          <a:ea typeface="+mn-ea"/>
                          <a:cs typeface="+mn-cs"/>
                        </a:rPr>
                        <a:t>Физическая активность снижает риск сердечно-сосудистых заболеваний.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ru-RU" i="0" dirty="0">
                          <a:solidFill>
                            <a:schemeClr val="tx1"/>
                          </a:solidFill>
                        </a:rPr>
                        <a:t>Для поддержания здоровья необходимо питаться высококалорийной пищей.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ru-RU" sz="1800" b="0" i="0" u="none" strike="noStrike" kern="1200" cap="none" spc="0" normalizeH="0" baseline="0" noProof="0" dirty="0">
                          <a:ln>
                            <a:noFill/>
                          </a:ln>
                          <a:solidFill>
                            <a:prstClr val="black"/>
                          </a:solidFill>
                          <a:effectLst/>
                          <a:uLnTx/>
                          <a:uFillTx/>
                          <a:latin typeface="+mn-lt"/>
                          <a:ea typeface="+mn-ea"/>
                          <a:cs typeface="+mn-cs"/>
                        </a:rPr>
                        <a:t>Здоровый образ жизни складывается из трёх основных компонентов: культуры питания, культуры движения и культуры эмоций. </a:t>
                      </a:r>
                    </a:p>
                    <a:p>
                      <a:pPr marL="342900" indent="-342900">
                        <a:buFont typeface="+mj-lt"/>
                        <a:buAutoNum type="arabicPeriod"/>
                      </a:pPr>
                      <a:r>
                        <a:rPr lang="ru-RU" i="0" dirty="0">
                          <a:solidFill>
                            <a:schemeClr val="tx1"/>
                          </a:solidFill>
                        </a:rPr>
                        <a:t>Преобладающим фактором, влияющим на здоровье человека, является образ жизни. </a:t>
                      </a:r>
                    </a:p>
                    <a:p>
                      <a:pPr marL="342900" indent="-342900">
                        <a:buFont typeface="+mj-lt"/>
                        <a:buAutoNum type="arabicPeriod"/>
                      </a:pPr>
                      <a:r>
                        <a:rPr lang="ru-RU" i="0" dirty="0">
                          <a:solidFill>
                            <a:schemeClr val="tx1"/>
                          </a:solidFill>
                        </a:rPr>
                        <a:t>Увеличение выбросов промышленных предприятий привело к загрязнению воздуха опасными для здоровья человека веществами.</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На диаграмме представлены факторы, влияющие на здоровье человека.</a:t>
                      </a:r>
                    </a:p>
                  </a:txBody>
                  <a:tcPr/>
                </a:tc>
                <a:extLst>
                  <a:ext uri="{0D108BD9-81ED-4DB2-BD59-A6C34878D82A}">
                    <a16:rowId xmlns:a16="http://schemas.microsoft.com/office/drawing/2014/main" val="3245474985"/>
                  </a:ext>
                </a:extLst>
              </a:tr>
            </a:tbl>
          </a:graphicData>
        </a:graphic>
      </p:graphicFrame>
      <p:sp>
        <p:nvSpPr>
          <p:cNvPr id="4" name="Нижний колонтитул 3">
            <a:extLst>
              <a:ext uri="{FF2B5EF4-FFF2-40B4-BE49-F238E27FC236}">
                <a16:creationId xmlns:a16="http://schemas.microsoft.com/office/drawing/2014/main" id="{5B938703-CE3E-4391-B96B-FCC4CD28A2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246FACAD-F151-46A2-B713-5EFFEEAC37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7" name="Диаграмма 6">
            <a:extLst>
              <a:ext uri="{FF2B5EF4-FFF2-40B4-BE49-F238E27FC236}">
                <a16:creationId xmlns:a16="http://schemas.microsoft.com/office/drawing/2014/main" id="{A24D5A91-892B-4B63-B4CB-0747B502A322}"/>
              </a:ext>
            </a:extLst>
          </p:cNvPr>
          <p:cNvGraphicFramePr/>
          <p:nvPr/>
        </p:nvGraphicFramePr>
        <p:xfrm>
          <a:off x="6395155" y="2032000"/>
          <a:ext cx="5006624" cy="3093156"/>
        </p:xfrm>
        <a:graphic>
          <a:graphicData uri="http://schemas.openxmlformats.org/drawingml/2006/chart">
            <c:chart xmlns:c="http://schemas.openxmlformats.org/drawingml/2006/chart" xmlns:r="http://schemas.openxmlformats.org/officeDocument/2006/relationships" r:id="rId2"/>
          </a:graphicData>
        </a:graphic>
      </p:graphicFrame>
      <p:pic>
        <p:nvPicPr>
          <p:cNvPr id="2" name="Рисунок 1">
            <a:extLst>
              <a:ext uri="{FF2B5EF4-FFF2-40B4-BE49-F238E27FC236}">
                <a16:creationId xmlns:a16="http://schemas.microsoft.com/office/drawing/2014/main" id="{CA841DB7-6CF1-B0C8-07F6-FD6E728F8503}"/>
              </a:ext>
            </a:extLst>
          </p:cNvPr>
          <p:cNvPicPr>
            <a:picLocks noChangeAspect="1"/>
          </p:cNvPicPr>
          <p:nvPr/>
        </p:nvPicPr>
        <p:blipFill>
          <a:blip r:embed="rId3"/>
          <a:stretch>
            <a:fillRect/>
          </a:stretch>
        </p:blipFill>
        <p:spPr>
          <a:xfrm>
            <a:off x="339078" y="4974388"/>
            <a:ext cx="451143" cy="499915"/>
          </a:xfrm>
          <a:prstGeom prst="rect">
            <a:avLst/>
          </a:prstGeom>
        </p:spPr>
      </p:pic>
    </p:spTree>
    <p:extLst>
      <p:ext uri="{BB962C8B-B14F-4D97-AF65-F5344CB8AC3E}">
        <p14:creationId xmlns:p14="http://schemas.microsoft.com/office/powerpoint/2010/main" val="1313845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6E9F7-9D1D-48C4-BC2E-96C14BB87A1C}"/>
              </a:ext>
            </a:extLst>
          </p:cNvPr>
          <p:cNvSpPr>
            <a:spLocks noGrp="1"/>
          </p:cNvSpPr>
          <p:nvPr>
            <p:ph type="title"/>
          </p:nvPr>
        </p:nvSpPr>
        <p:spPr/>
        <p:txBody>
          <a:bodyPr/>
          <a:lstStyle/>
          <a:p>
            <a:r>
              <a:rPr lang="ru-RU" dirty="0">
                <a:solidFill>
                  <a:schemeClr val="accent1">
                    <a:lumMod val="75000"/>
                  </a:schemeClr>
                </a:solidFill>
              </a:rPr>
              <a:t>Характеристика задания 1</a:t>
            </a:r>
          </a:p>
        </p:txBody>
      </p:sp>
      <p:sp>
        <p:nvSpPr>
          <p:cNvPr id="4" name="Нижний колонтитул 3">
            <a:extLst>
              <a:ext uri="{FF2B5EF4-FFF2-40B4-BE49-F238E27FC236}">
                <a16:creationId xmlns:a16="http://schemas.microsoft.com/office/drawing/2014/main" id="{F07461F9-33F2-49E1-BB1D-EB17752BB6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FF938EF8-E1B3-41EA-AA8B-3764B96DC8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1BD645-388E-46AE-9FA4-0E4A3333366B}"/>
              </a:ext>
            </a:extLst>
          </p:cNvPr>
          <p:cNvSpPr txBox="1"/>
          <p:nvPr/>
        </p:nvSpPr>
        <p:spPr>
          <a:xfrm>
            <a:off x="953909" y="1326837"/>
            <a:ext cx="10284181" cy="4318875"/>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Содержательная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живые  системы.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Компетентностная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интерпретация данных и использование научных доказательств для получения выводов.</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Контекст: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личностный, здоровье.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Уровень сложности: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средний.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Формат ответа: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задание с выбором ответа.</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Объект проверки: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анализировать, интерпретировать данные и делать соответствующие выводы.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Тип знания: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содержательное.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Система оценивания. Содержание критерия.</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балл.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Выбран ответ 4. Другие не выбраны</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 баллов.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Другие ответы.</a:t>
            </a:r>
          </a:p>
        </p:txBody>
      </p:sp>
    </p:spTree>
    <p:extLst>
      <p:ext uri="{BB962C8B-B14F-4D97-AF65-F5344CB8AC3E}">
        <p14:creationId xmlns:p14="http://schemas.microsoft.com/office/powerpoint/2010/main" val="291438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6">
            <a:extLst>
              <a:ext uri="{FF2B5EF4-FFF2-40B4-BE49-F238E27FC236}">
                <a16:creationId xmlns:a16="http://schemas.microsoft.com/office/drawing/2014/main" id="{16BB4B00-EAD7-464D-80D9-84C339974CA9}"/>
              </a:ext>
            </a:extLst>
          </p:cNvPr>
          <p:cNvGraphicFramePr>
            <a:graphicFrameLocks noGrp="1"/>
          </p:cNvGraphicFramePr>
          <p:nvPr>
            <p:ph idx="1"/>
            <p:extLst>
              <p:ext uri="{D42A27DB-BD31-4B8C-83A1-F6EECF244321}">
                <p14:modId xmlns:p14="http://schemas.microsoft.com/office/powerpoint/2010/main" val="2337445606"/>
              </p:ext>
            </p:extLst>
          </p:nvPr>
        </p:nvGraphicFramePr>
        <p:xfrm>
          <a:off x="395111" y="237067"/>
          <a:ext cx="11401777" cy="6400800"/>
        </p:xfrm>
        <a:graphic>
          <a:graphicData uri="http://schemas.openxmlformats.org/drawingml/2006/table">
            <a:tbl>
              <a:tblPr firstRow="1" bandRow="1">
                <a:tableStyleId>{5940675A-B579-460E-94D1-54222C63F5DA}</a:tableStyleId>
              </a:tblPr>
              <a:tblGrid>
                <a:gridCol w="4775200">
                  <a:extLst>
                    <a:ext uri="{9D8B030D-6E8A-4147-A177-3AD203B41FA5}">
                      <a16:colId xmlns:a16="http://schemas.microsoft.com/office/drawing/2014/main" val="3723912661"/>
                    </a:ext>
                  </a:extLst>
                </a:gridCol>
                <a:gridCol w="6626577">
                  <a:extLst>
                    <a:ext uri="{9D8B030D-6E8A-4147-A177-3AD203B41FA5}">
                      <a16:colId xmlns:a16="http://schemas.microsoft.com/office/drawing/2014/main" val="444358570"/>
                    </a:ext>
                  </a:extLst>
                </a:gridCol>
              </a:tblGrid>
              <a:tr h="6397909">
                <a:tc>
                  <a:txBody>
                    <a:bodyPr/>
                    <a:lstStyle/>
                    <a:p>
                      <a:r>
                        <a:rPr lang="ru-RU" b="1" dirty="0">
                          <a:solidFill>
                            <a:schemeClr val="tx1"/>
                          </a:solidFill>
                        </a:rPr>
                        <a:t>Задание 2</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Прочитайте текст, расположенный справа. </a:t>
                      </a:r>
                      <a:r>
                        <a:rPr kumimoji="0" lang="ru-RU" sz="1800" b="0" i="0" u="none" strike="noStrike" kern="1200" cap="none" spc="0" normalizeH="0" baseline="0" noProof="0" dirty="0">
                          <a:ln>
                            <a:noFill/>
                          </a:ln>
                          <a:solidFill>
                            <a:prstClr val="black"/>
                          </a:solidFill>
                          <a:effectLst/>
                          <a:uLnTx/>
                          <a:uFillTx/>
                          <a:latin typeface="+mn-lt"/>
                          <a:ea typeface="+mn-ea"/>
                          <a:cs typeface="+mn-cs"/>
                        </a:rPr>
                        <a:t>Для ответа на вопрос отметьте один или несколько вариантов ответа</a:t>
                      </a:r>
                      <a:r>
                        <a:rPr lang="ru-RU" sz="1800" kern="1200" dirty="0">
                          <a:solidFill>
                            <a:schemeClr val="tx1"/>
                          </a:solidFill>
                          <a:effectLst/>
                          <a:latin typeface="+mn-lt"/>
                          <a:ea typeface="+mn-ea"/>
                          <a:cs typeface="+mn-cs"/>
                        </a:rPr>
                        <a:t>.</a:t>
                      </a:r>
                    </a:p>
                    <a:p>
                      <a:endParaRPr lang="ru-RU" sz="1800" i="1" kern="1200" dirty="0">
                        <a:solidFill>
                          <a:schemeClr val="tx1"/>
                        </a:solidFill>
                        <a:effectLst/>
                        <a:latin typeface="+mn-lt"/>
                        <a:ea typeface="+mn-ea"/>
                        <a:cs typeface="+mn-cs"/>
                      </a:endParaRPr>
                    </a:p>
                    <a:p>
                      <a:r>
                        <a:rPr lang="ru-RU" i="1" dirty="0">
                          <a:solidFill>
                            <a:schemeClr val="tx1"/>
                          </a:solidFill>
                        </a:rPr>
                        <a:t>Какой (какие) из приведенных ниже выводов можно сделать на основании анализа данных, представленных на диаграмме? </a:t>
                      </a:r>
                    </a:p>
                    <a:p>
                      <a:endParaRPr lang="ru-RU" i="1" dirty="0">
                        <a:solidFill>
                          <a:schemeClr val="tx1"/>
                        </a:solidFill>
                      </a:endParaRPr>
                    </a:p>
                    <a:p>
                      <a:pPr marL="342900" indent="-342900">
                        <a:buFont typeface="+mj-lt"/>
                        <a:buAutoNum type="arabicPeriod"/>
                      </a:pPr>
                      <a:r>
                        <a:rPr lang="ru-RU" i="0" dirty="0">
                          <a:solidFill>
                            <a:schemeClr val="tx1"/>
                          </a:solidFill>
                        </a:rPr>
                        <a:t>Футболисты подвергаются риску травмировать колени, локти и ладони. </a:t>
                      </a:r>
                    </a:p>
                    <a:p>
                      <a:pPr marL="342900" indent="-342900">
                        <a:buFont typeface="+mj-lt"/>
                        <a:buAutoNum type="arabicPeriod"/>
                      </a:pPr>
                      <a:r>
                        <a:rPr lang="ru-RU" i="0" dirty="0">
                          <a:solidFill>
                            <a:schemeClr val="tx1"/>
                          </a:solidFill>
                        </a:rPr>
                        <a:t>Самыми травматичными из представленных на диаграмме видов спорта являются бокс и хоккей.</a:t>
                      </a:r>
                    </a:p>
                    <a:p>
                      <a:pPr marL="342900" indent="-342900">
                        <a:buFont typeface="+mj-lt"/>
                        <a:buAutoNum type="arabicPeriod"/>
                      </a:pPr>
                      <a:r>
                        <a:rPr lang="ru-RU" i="0" dirty="0">
                          <a:solidFill>
                            <a:schemeClr val="tx1"/>
                          </a:solidFill>
                        </a:rPr>
                        <a:t>Спортсмены, занимающиеся любым из представленных на диаграмме видов спорта, подвержены различным травмам. </a:t>
                      </a:r>
                    </a:p>
                    <a:p>
                      <a:pPr marL="342900" indent="-342900">
                        <a:buFont typeface="+mj-lt"/>
                        <a:buAutoNum type="arabicPeriod"/>
                      </a:pPr>
                      <a:r>
                        <a:rPr lang="ru-RU" i="0" dirty="0">
                          <a:solidFill>
                            <a:schemeClr val="tx1"/>
                          </a:solidFill>
                        </a:rPr>
                        <a:t>Во время занятий фитнесом возможно получение травм.</a:t>
                      </a:r>
                    </a:p>
                    <a:p>
                      <a:pPr marL="342900" indent="-342900">
                        <a:buFont typeface="+mj-lt"/>
                        <a:buAutoNum type="arabicPeriod"/>
                      </a:pPr>
                      <a:r>
                        <a:rPr lang="ru-RU" i="0" dirty="0">
                          <a:solidFill>
                            <a:schemeClr val="tx1"/>
                          </a:solidFill>
                        </a:rPr>
                        <a:t>Риск получения спортивной травмы повышается вследствие коммерциализации профессионального спорта. </a:t>
                      </a:r>
                      <a:endParaRPr lang="ru-RU"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В спорте высоких достижений вероятность получения серьёзных травм профессиональным спортсменом очень высока. Риск получения спортивной травмы повышается также вследствие коммерциализации спорта, когда тренеры рекомендуют не обращать внимания на «несерьёзные» травмы, продолжать тренироваться и принимать участие в соревнованиях, стремиться к победе, невзирая ни на что.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Травмы препятствуют дальнейшему профессиональному росту спортсмена и в отдельных случаях приводят к инвалидности и преждевременному завершению спортивной карьеры.</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На диаграмме представлены данные о количестве травм спортсменов, занимающихся различными видами спорта.</a:t>
                      </a:r>
                    </a:p>
                  </a:txBody>
                  <a:tcPr/>
                </a:tc>
                <a:extLst>
                  <a:ext uri="{0D108BD9-81ED-4DB2-BD59-A6C34878D82A}">
                    <a16:rowId xmlns:a16="http://schemas.microsoft.com/office/drawing/2014/main" val="3245474985"/>
                  </a:ext>
                </a:extLst>
              </a:tr>
            </a:tbl>
          </a:graphicData>
        </a:graphic>
      </p:graphicFrame>
      <p:sp>
        <p:nvSpPr>
          <p:cNvPr id="4" name="Нижний колонтитул 3">
            <a:extLst>
              <a:ext uri="{FF2B5EF4-FFF2-40B4-BE49-F238E27FC236}">
                <a16:creationId xmlns:a16="http://schemas.microsoft.com/office/drawing/2014/main" id="{5B938703-CE3E-4391-B96B-FCC4CD28A2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246FACAD-F151-46A2-B713-5EFFEEAC37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8" name="Диаграмма 7">
            <a:extLst>
              <a:ext uri="{FF2B5EF4-FFF2-40B4-BE49-F238E27FC236}">
                <a16:creationId xmlns:a16="http://schemas.microsoft.com/office/drawing/2014/main" id="{81148E32-55C7-45BC-869B-C16BB61CBA24}"/>
              </a:ext>
            </a:extLst>
          </p:cNvPr>
          <p:cNvGraphicFramePr/>
          <p:nvPr/>
        </p:nvGraphicFramePr>
        <p:xfrm>
          <a:off x="5285678" y="3646449"/>
          <a:ext cx="6389649" cy="2821258"/>
        </p:xfrm>
        <a:graphic>
          <a:graphicData uri="http://schemas.openxmlformats.org/drawingml/2006/chart">
            <c:chart xmlns:c="http://schemas.openxmlformats.org/drawingml/2006/chart" xmlns:r="http://schemas.openxmlformats.org/officeDocument/2006/relationships" r:id="rId2"/>
          </a:graphicData>
        </a:graphic>
      </p:graphicFrame>
      <p:pic>
        <p:nvPicPr>
          <p:cNvPr id="2" name="Рисунок 1">
            <a:extLst>
              <a:ext uri="{FF2B5EF4-FFF2-40B4-BE49-F238E27FC236}">
                <a16:creationId xmlns:a16="http://schemas.microsoft.com/office/drawing/2014/main" id="{FE2FB999-F52A-B299-3216-FC5388AE18DA}"/>
              </a:ext>
            </a:extLst>
          </p:cNvPr>
          <p:cNvPicPr>
            <a:picLocks noChangeAspect="1"/>
          </p:cNvPicPr>
          <p:nvPr/>
        </p:nvPicPr>
        <p:blipFill>
          <a:blip r:embed="rId3"/>
          <a:stretch>
            <a:fillRect/>
          </a:stretch>
        </p:blipFill>
        <p:spPr>
          <a:xfrm>
            <a:off x="395110" y="4071277"/>
            <a:ext cx="451143" cy="499915"/>
          </a:xfrm>
          <a:prstGeom prst="rect">
            <a:avLst/>
          </a:prstGeom>
        </p:spPr>
      </p:pic>
      <p:pic>
        <p:nvPicPr>
          <p:cNvPr id="3" name="Рисунок 2">
            <a:extLst>
              <a:ext uri="{FF2B5EF4-FFF2-40B4-BE49-F238E27FC236}">
                <a16:creationId xmlns:a16="http://schemas.microsoft.com/office/drawing/2014/main" id="{B129F14F-3434-8FDC-548B-506DABD46D4B}"/>
              </a:ext>
            </a:extLst>
          </p:cNvPr>
          <p:cNvPicPr>
            <a:picLocks noChangeAspect="1"/>
          </p:cNvPicPr>
          <p:nvPr/>
        </p:nvPicPr>
        <p:blipFill>
          <a:blip r:embed="rId3"/>
          <a:stretch>
            <a:fillRect/>
          </a:stretch>
        </p:blipFill>
        <p:spPr>
          <a:xfrm>
            <a:off x="395111" y="3281055"/>
            <a:ext cx="451143" cy="499915"/>
          </a:xfrm>
          <a:prstGeom prst="rect">
            <a:avLst/>
          </a:prstGeom>
        </p:spPr>
      </p:pic>
    </p:spTree>
    <p:extLst>
      <p:ext uri="{BB962C8B-B14F-4D97-AF65-F5344CB8AC3E}">
        <p14:creationId xmlns:p14="http://schemas.microsoft.com/office/powerpoint/2010/main" val="647216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6E9F7-9D1D-48C4-BC2E-96C14BB87A1C}"/>
              </a:ext>
            </a:extLst>
          </p:cNvPr>
          <p:cNvSpPr>
            <a:spLocks noGrp="1"/>
          </p:cNvSpPr>
          <p:nvPr>
            <p:ph type="title"/>
          </p:nvPr>
        </p:nvSpPr>
        <p:spPr/>
        <p:txBody>
          <a:bodyPr/>
          <a:lstStyle/>
          <a:p>
            <a:r>
              <a:rPr lang="ru-RU" dirty="0">
                <a:solidFill>
                  <a:schemeClr val="accent1">
                    <a:lumMod val="75000"/>
                  </a:schemeClr>
                </a:solidFill>
              </a:rPr>
              <a:t>Характеристика задания 2</a:t>
            </a:r>
          </a:p>
        </p:txBody>
      </p:sp>
      <p:sp>
        <p:nvSpPr>
          <p:cNvPr id="4" name="Нижний колонтитул 3">
            <a:extLst>
              <a:ext uri="{FF2B5EF4-FFF2-40B4-BE49-F238E27FC236}">
                <a16:creationId xmlns:a16="http://schemas.microsoft.com/office/drawing/2014/main" id="{F07461F9-33F2-49E1-BB1D-EB17752BB6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FF938EF8-E1B3-41EA-AA8B-3764B96DC8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1BD645-388E-46AE-9FA4-0E4A3333366B}"/>
              </a:ext>
            </a:extLst>
          </p:cNvPr>
          <p:cNvSpPr txBox="1"/>
          <p:nvPr/>
        </p:nvSpPr>
        <p:spPr>
          <a:xfrm>
            <a:off x="953909" y="1326837"/>
            <a:ext cx="10284181" cy="4318875"/>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Содержательная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живые  системы.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Компетентностная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интерпретация данных и использование научных доказательств для получения выводов.</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Контекст: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личностный, здоровье.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Уровень сложности: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средний.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Формат ответа: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задание с множественным выбором ответа.</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Объект проверки: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анализировать, интерпретировать данные и делать соответствующие выводы.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Тип знания: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содержательное.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Система оценивания. Содержание критерия.</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балл.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Выбраны ответы 2, 3. Другие не выбраны</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 баллов.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Другие ответы.</a:t>
            </a:r>
          </a:p>
        </p:txBody>
      </p:sp>
    </p:spTree>
    <p:extLst>
      <p:ext uri="{BB962C8B-B14F-4D97-AF65-F5344CB8AC3E}">
        <p14:creationId xmlns:p14="http://schemas.microsoft.com/office/powerpoint/2010/main" val="803074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77DE5DC-4F07-491D-8841-82B91DFF847E}"/>
              </a:ext>
            </a:extLst>
          </p:cNvPr>
          <p:cNvSpPr txBox="1"/>
          <p:nvPr/>
        </p:nvSpPr>
        <p:spPr>
          <a:xfrm>
            <a:off x="2912533" y="880256"/>
            <a:ext cx="8421512" cy="954107"/>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Суть знания в том, чтобы, обладая им, применять его.</a:t>
            </a:r>
            <a:b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2800" b="0" i="1" u="none" strike="noStrike" kern="1200" cap="none" spc="0" normalizeH="0" baseline="0" noProof="0" dirty="0">
                <a:ln>
                  <a:noFill/>
                </a:ln>
                <a:solidFill>
                  <a:prstClr val="black"/>
                </a:solidFill>
                <a:effectLst/>
                <a:uLnTx/>
                <a:uFillTx/>
                <a:latin typeface="Calibri" panose="020F0502020204030204"/>
                <a:ea typeface="+mn-ea"/>
                <a:cs typeface="+mn-cs"/>
              </a:rPr>
              <a:t>Конфуций</a:t>
            </a:r>
            <a:endPar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Рисунок 5">
            <a:extLst>
              <a:ext uri="{FF2B5EF4-FFF2-40B4-BE49-F238E27FC236}">
                <a16:creationId xmlns:a16="http://schemas.microsoft.com/office/drawing/2014/main" id="{EB5766E6-598F-4DA7-ACD8-BB8CA03AA76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857955" y="686833"/>
            <a:ext cx="2054578" cy="2904660"/>
          </a:xfrm>
          <a:prstGeom prst="rect">
            <a:avLst/>
          </a:prstGeom>
        </p:spPr>
      </p:pic>
      <p:sp>
        <p:nvSpPr>
          <p:cNvPr id="8" name="TextBox 7">
            <a:extLst>
              <a:ext uri="{FF2B5EF4-FFF2-40B4-BE49-F238E27FC236}">
                <a16:creationId xmlns:a16="http://schemas.microsoft.com/office/drawing/2014/main" id="{2BB5969A-440D-4FCB-BCC4-1F1BF2A00674}"/>
              </a:ext>
            </a:extLst>
          </p:cNvPr>
          <p:cNvSpPr txBox="1"/>
          <p:nvPr/>
        </p:nvSpPr>
        <p:spPr>
          <a:xfrm>
            <a:off x="711200" y="4161862"/>
            <a:ext cx="7992534" cy="181588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t>Не в количестве знаний заключается образование, но в полном понимании и искусном применении всего того, что знаешь. </a:t>
            </a:r>
            <a:br>
              <a:rPr kumimoji="0" lang="ru-RU"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ru-RU" sz="2800" b="0" i="1" u="none" strike="noStrike" kern="1200" cap="none" spc="0" normalizeH="0" baseline="0" noProof="0" dirty="0">
                <a:ln>
                  <a:noFill/>
                </a:ln>
                <a:solidFill>
                  <a:prstClr val="black"/>
                </a:solidFill>
                <a:effectLst/>
                <a:uLnTx/>
                <a:uFillTx/>
                <a:latin typeface="Calibri" panose="020F0502020204030204"/>
                <a:ea typeface="+mn-ea"/>
                <a:cs typeface="+mn-cs"/>
              </a:rPr>
              <a:t>А. </a:t>
            </a:r>
            <a:r>
              <a:rPr kumimoji="0" lang="ru-RU" sz="2800" b="0" i="1" u="none" strike="noStrike" kern="1200" cap="none" spc="0" normalizeH="0" baseline="0" noProof="0" dirty="0" err="1">
                <a:ln>
                  <a:noFill/>
                </a:ln>
                <a:solidFill>
                  <a:prstClr val="black"/>
                </a:solidFill>
                <a:effectLst/>
                <a:uLnTx/>
                <a:uFillTx/>
                <a:latin typeface="Calibri" panose="020F0502020204030204"/>
                <a:ea typeface="+mn-ea"/>
                <a:cs typeface="+mn-cs"/>
              </a:rPr>
              <a:t>Дистервег</a:t>
            </a:r>
            <a:r>
              <a:rPr kumimoji="0" lang="ru-RU" sz="2800" b="0" i="1" u="none" strike="noStrike" kern="1200" cap="none" spc="0" normalizeH="0" baseline="0" noProof="0" dirty="0">
                <a:ln>
                  <a:noFill/>
                </a:ln>
                <a:solidFill>
                  <a:prstClr val="black"/>
                </a:solidFill>
                <a:effectLst/>
                <a:uLnTx/>
                <a:uFillTx/>
                <a:latin typeface="Calibri" panose="020F0502020204030204"/>
                <a:ea typeface="+mn-ea"/>
                <a:cs typeface="+mn-cs"/>
              </a:rPr>
              <a:t>  (1835 г.)</a:t>
            </a:r>
          </a:p>
        </p:txBody>
      </p:sp>
      <p:pic>
        <p:nvPicPr>
          <p:cNvPr id="9" name="Рисунок 8">
            <a:extLst>
              <a:ext uri="{FF2B5EF4-FFF2-40B4-BE49-F238E27FC236}">
                <a16:creationId xmlns:a16="http://schemas.microsoft.com/office/drawing/2014/main" id="{F1BA0C04-CF1F-432A-A408-04FE88347D2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8929511" y="3254299"/>
            <a:ext cx="2178756" cy="2723445"/>
          </a:xfrm>
          <a:prstGeom prst="rect">
            <a:avLst/>
          </a:prstGeom>
        </p:spPr>
      </p:pic>
    </p:spTree>
    <p:extLst>
      <p:ext uri="{BB962C8B-B14F-4D97-AF65-F5344CB8AC3E}">
        <p14:creationId xmlns:p14="http://schemas.microsoft.com/office/powerpoint/2010/main" val="2912317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6">
            <a:extLst>
              <a:ext uri="{FF2B5EF4-FFF2-40B4-BE49-F238E27FC236}">
                <a16:creationId xmlns:a16="http://schemas.microsoft.com/office/drawing/2014/main" id="{16BB4B00-EAD7-464D-80D9-84C339974CA9}"/>
              </a:ext>
            </a:extLst>
          </p:cNvPr>
          <p:cNvGraphicFramePr>
            <a:graphicFrameLocks noGrp="1"/>
          </p:cNvGraphicFramePr>
          <p:nvPr>
            <p:ph idx="1"/>
            <p:extLst>
              <p:ext uri="{D42A27DB-BD31-4B8C-83A1-F6EECF244321}">
                <p14:modId xmlns:p14="http://schemas.microsoft.com/office/powerpoint/2010/main" val="3990498580"/>
              </p:ext>
            </p:extLst>
          </p:nvPr>
        </p:nvGraphicFramePr>
        <p:xfrm>
          <a:off x="200721" y="245327"/>
          <a:ext cx="11753385" cy="6389649"/>
        </p:xfrm>
        <a:graphic>
          <a:graphicData uri="http://schemas.openxmlformats.org/drawingml/2006/table">
            <a:tbl>
              <a:tblPr firstRow="1" bandRow="1">
                <a:tableStyleId>{5940675A-B579-460E-94D1-54222C63F5DA}</a:tableStyleId>
              </a:tblPr>
              <a:tblGrid>
                <a:gridCol w="5910147">
                  <a:extLst>
                    <a:ext uri="{9D8B030D-6E8A-4147-A177-3AD203B41FA5}">
                      <a16:colId xmlns:a16="http://schemas.microsoft.com/office/drawing/2014/main" val="3723912661"/>
                    </a:ext>
                  </a:extLst>
                </a:gridCol>
                <a:gridCol w="5843238">
                  <a:extLst>
                    <a:ext uri="{9D8B030D-6E8A-4147-A177-3AD203B41FA5}">
                      <a16:colId xmlns:a16="http://schemas.microsoft.com/office/drawing/2014/main" val="444358570"/>
                    </a:ext>
                  </a:extLst>
                </a:gridCol>
              </a:tblGrid>
              <a:tr h="6389649">
                <a:tc>
                  <a:txBody>
                    <a:bodyPr/>
                    <a:lstStyle/>
                    <a:p>
                      <a:r>
                        <a:rPr lang="ru-RU" b="1" dirty="0">
                          <a:solidFill>
                            <a:schemeClr val="tx1"/>
                          </a:solidFill>
                        </a:rPr>
                        <a:t>Задание 3</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Прочитайте текст, расположенный справа.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000" i="1" kern="1200" dirty="0">
                        <a:solidFill>
                          <a:schemeClr val="tx1"/>
                        </a:solidFill>
                        <a:effectLst/>
                        <a:latin typeface="+mn-lt"/>
                        <a:ea typeface="+mn-ea"/>
                        <a:cs typeface="+mn-cs"/>
                      </a:endParaRPr>
                    </a:p>
                    <a:p>
                      <a:r>
                        <a:rPr lang="ru-RU" i="1" dirty="0">
                          <a:solidFill>
                            <a:schemeClr val="tx1"/>
                          </a:solidFill>
                        </a:rPr>
                        <a:t>Определите, верны ли утверждения о способах и методах укрепления здоровья. Для этого отметьте в таблице «верно» или «неверно» для каждого утверждения.</a:t>
                      </a:r>
                    </a:p>
                  </a:txBody>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ru-RU" dirty="0">
                          <a:solidFill>
                            <a:schemeClr val="tx1"/>
                          </a:solidFill>
                        </a:rPr>
                        <a:t>Спорт высших достижений ориентирован на установку новых рекордов, которые доступны только тем, кто посвящает себя спорту как главной деятельности в своём образе жизни. Для этих людей спорт становится профессией. Повышение уровня спортивной результативности требует от спортсменов-профессионалов проведения на протяжении многих лет ежедневных тренировочных занятий, участия в многочисленных соревнованиях. Спортсмены-профессионалы часто подвергают себя нагрузкам, которые находятся на пределе возможностей человеческого организма. Это может привести к развитию </a:t>
                      </a:r>
                      <a:r>
                        <a:rPr lang="ru-RU" dirty="0" err="1">
                          <a:solidFill>
                            <a:schemeClr val="tx1"/>
                          </a:solidFill>
                        </a:rPr>
                        <a:t>предпатологических</a:t>
                      </a:r>
                      <a:r>
                        <a:rPr lang="ru-RU" dirty="0">
                          <a:solidFill>
                            <a:schemeClr val="tx1"/>
                          </a:solidFill>
                        </a:rPr>
                        <a:t> и даже патологических состояний различной тяжести и даже к смертельному исходу. </a:t>
                      </a:r>
                    </a:p>
                    <a:p>
                      <a:pPr marL="0" marR="0" lvl="0" indent="0" algn="l" defTabSz="914400" rtl="0" eaLnBrk="1" fontAlgn="auto" latinLnBrk="0" hangingPunct="1">
                        <a:lnSpc>
                          <a:spcPct val="90000"/>
                        </a:lnSpc>
                        <a:spcBef>
                          <a:spcPts val="0"/>
                        </a:spcBef>
                        <a:spcAft>
                          <a:spcPts val="0"/>
                        </a:spcAft>
                        <a:buClrTx/>
                        <a:buSzTx/>
                        <a:buFontTx/>
                        <a:buNone/>
                        <a:tabLst/>
                        <a:defRPr/>
                      </a:pPr>
                      <a:r>
                        <a:rPr lang="ru-RU" dirty="0">
                          <a:solidFill>
                            <a:schemeClr val="tx1"/>
                          </a:solidFill>
                        </a:rPr>
                        <a:t>Укреплению здоровья способствует не запредельная, а постоянная умеренная физическая активность, которую помимо физкультуры может обеспечить также появившееся недавно модное оздоровительное направление – </a:t>
                      </a:r>
                      <a:r>
                        <a:rPr lang="ru-RU" i="1" dirty="0">
                          <a:solidFill>
                            <a:schemeClr val="tx1"/>
                          </a:solidFill>
                        </a:rPr>
                        <a:t>фитнес</a:t>
                      </a:r>
                      <a:r>
                        <a:rPr lang="ru-RU" dirty="0">
                          <a:solidFill>
                            <a:schemeClr val="tx1"/>
                          </a:solidFill>
                        </a:rPr>
                        <a:t>.</a:t>
                      </a:r>
                    </a:p>
                    <a:p>
                      <a:pPr marL="0" marR="0" lvl="0" indent="0" algn="l" defTabSz="914400" rtl="0" eaLnBrk="1" fontAlgn="auto" latinLnBrk="0" hangingPunct="1">
                        <a:lnSpc>
                          <a:spcPct val="90000"/>
                        </a:lnSpc>
                        <a:spcBef>
                          <a:spcPts val="0"/>
                        </a:spcBef>
                        <a:spcAft>
                          <a:spcPts val="0"/>
                        </a:spcAft>
                        <a:buClrTx/>
                        <a:buSzTx/>
                        <a:buFontTx/>
                        <a:buNone/>
                        <a:tabLst/>
                        <a:defRPr/>
                      </a:pPr>
                      <a:r>
                        <a:rPr lang="ru-RU" dirty="0">
                          <a:solidFill>
                            <a:schemeClr val="tx1"/>
                          </a:solidFill>
                        </a:rPr>
                        <a:t>Фитнес (англ. </a:t>
                      </a:r>
                      <a:r>
                        <a:rPr lang="ru-RU" i="1" dirty="0" err="1">
                          <a:solidFill>
                            <a:schemeClr val="tx1"/>
                          </a:solidFill>
                        </a:rPr>
                        <a:t>fitness</a:t>
                      </a:r>
                      <a:r>
                        <a:rPr lang="ru-RU" dirty="0">
                          <a:solidFill>
                            <a:schemeClr val="tx1"/>
                          </a:solidFill>
                        </a:rPr>
                        <a:t>, от глагола «</a:t>
                      </a:r>
                      <a:r>
                        <a:rPr lang="ru-RU" i="1" dirty="0" err="1">
                          <a:solidFill>
                            <a:schemeClr val="tx1"/>
                          </a:solidFill>
                        </a:rPr>
                        <a:t>to</a:t>
                      </a:r>
                      <a:r>
                        <a:rPr lang="ru-RU" i="1" dirty="0">
                          <a:solidFill>
                            <a:schemeClr val="tx1"/>
                          </a:solidFill>
                        </a:rPr>
                        <a:t> </a:t>
                      </a:r>
                      <a:r>
                        <a:rPr lang="ru-RU" i="1" dirty="0" err="1">
                          <a:solidFill>
                            <a:schemeClr val="tx1"/>
                          </a:solidFill>
                        </a:rPr>
                        <a:t>fit</a:t>
                      </a:r>
                      <a:r>
                        <a:rPr lang="ru-RU" dirty="0">
                          <a:solidFill>
                            <a:schemeClr val="tx1"/>
                          </a:solidFill>
                        </a:rPr>
                        <a:t>» – соответствовать, быть в хорошей форме) – вид физической активности, который направлен на поддержание общей физической формы, достигаемой за счёт правильного питания, отдыха и умеренных физических нагрузок. </a:t>
                      </a:r>
                    </a:p>
                  </a:txBody>
                  <a:tcPr/>
                </a:tc>
                <a:extLst>
                  <a:ext uri="{0D108BD9-81ED-4DB2-BD59-A6C34878D82A}">
                    <a16:rowId xmlns:a16="http://schemas.microsoft.com/office/drawing/2014/main" val="3245474985"/>
                  </a:ext>
                </a:extLst>
              </a:tr>
            </a:tbl>
          </a:graphicData>
        </a:graphic>
      </p:graphicFrame>
      <p:sp>
        <p:nvSpPr>
          <p:cNvPr id="4" name="Нижний колонтитул 3">
            <a:extLst>
              <a:ext uri="{FF2B5EF4-FFF2-40B4-BE49-F238E27FC236}">
                <a16:creationId xmlns:a16="http://schemas.microsoft.com/office/drawing/2014/main" id="{5B938703-CE3E-4391-B96B-FCC4CD28A2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246FACAD-F151-46A2-B713-5EFFEEAC37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2" name="Таблица 1">
            <a:extLst>
              <a:ext uri="{FF2B5EF4-FFF2-40B4-BE49-F238E27FC236}">
                <a16:creationId xmlns:a16="http://schemas.microsoft.com/office/drawing/2014/main" id="{C9AC7F55-D000-445A-8B05-5D020D29F413}"/>
              </a:ext>
            </a:extLst>
          </p:cNvPr>
          <p:cNvGraphicFramePr>
            <a:graphicFrameLocks noGrp="1"/>
          </p:cNvGraphicFramePr>
          <p:nvPr/>
        </p:nvGraphicFramePr>
        <p:xfrm>
          <a:off x="237894" y="2230244"/>
          <a:ext cx="5839519" cy="4205410"/>
        </p:xfrm>
        <a:graphic>
          <a:graphicData uri="http://schemas.openxmlformats.org/drawingml/2006/table">
            <a:tbl>
              <a:tblPr firstRow="1" firstCol="1" bandRow="1">
                <a:tableStyleId>{5940675A-B579-460E-94D1-54222C63F5DA}</a:tableStyleId>
              </a:tblPr>
              <a:tblGrid>
                <a:gridCol w="4111082">
                  <a:extLst>
                    <a:ext uri="{9D8B030D-6E8A-4147-A177-3AD203B41FA5}">
                      <a16:colId xmlns:a16="http://schemas.microsoft.com/office/drawing/2014/main" val="3415731816"/>
                    </a:ext>
                  </a:extLst>
                </a:gridCol>
                <a:gridCol w="747131">
                  <a:extLst>
                    <a:ext uri="{9D8B030D-6E8A-4147-A177-3AD203B41FA5}">
                      <a16:colId xmlns:a16="http://schemas.microsoft.com/office/drawing/2014/main" val="2384516055"/>
                    </a:ext>
                  </a:extLst>
                </a:gridCol>
                <a:gridCol w="981306">
                  <a:extLst>
                    <a:ext uri="{9D8B030D-6E8A-4147-A177-3AD203B41FA5}">
                      <a16:colId xmlns:a16="http://schemas.microsoft.com/office/drawing/2014/main" val="203555010"/>
                    </a:ext>
                  </a:extLst>
                </a:gridCol>
              </a:tblGrid>
              <a:tr h="286964">
                <a:tc>
                  <a:txBody>
                    <a:bodyPr/>
                    <a:lstStyle/>
                    <a:p>
                      <a:pPr algn="ctr">
                        <a:lnSpc>
                          <a:spcPct val="90000"/>
                        </a:lnSpc>
                        <a:spcAft>
                          <a:spcPts val="800"/>
                        </a:spcAft>
                      </a:pPr>
                      <a:r>
                        <a:rPr lang="ru-RU" sz="1700" dirty="0">
                          <a:effectLst/>
                        </a:rPr>
                        <a:t>Утверждение</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90000"/>
                        </a:lnSpc>
                        <a:spcAft>
                          <a:spcPts val="800"/>
                        </a:spcAft>
                      </a:pPr>
                      <a:r>
                        <a:rPr lang="ru-RU" sz="1700">
                          <a:effectLst/>
                        </a:rPr>
                        <a:t>Верно</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90000"/>
                        </a:lnSpc>
                        <a:spcAft>
                          <a:spcPts val="800"/>
                        </a:spcAft>
                      </a:pPr>
                      <a:r>
                        <a:rPr lang="ru-RU" sz="1700">
                          <a:effectLst/>
                        </a:rPr>
                        <a:t>Неверно</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48202968"/>
                  </a:ext>
                </a:extLst>
              </a:tr>
              <a:tr h="582831">
                <a:tc>
                  <a:txBody>
                    <a:bodyPr/>
                    <a:lstStyle/>
                    <a:p>
                      <a:pPr algn="just">
                        <a:lnSpc>
                          <a:spcPct val="90000"/>
                        </a:lnSpc>
                        <a:spcAft>
                          <a:spcPts val="800"/>
                        </a:spcAft>
                      </a:pPr>
                      <a:r>
                        <a:rPr lang="ru-RU" sz="1700" dirty="0">
                          <a:effectLst/>
                        </a:rPr>
                        <a:t>Любая высокая физическая нагрузка способствует укреплению организма</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90000"/>
                        </a:lnSpc>
                        <a:spcAft>
                          <a:spcPts val="0"/>
                        </a:spcAft>
                      </a:pPr>
                      <a:r>
                        <a:rPr lang="ru-RU" sz="1700" dirty="0">
                          <a:effectLst/>
                        </a:rPr>
                        <a:t>верно</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90000"/>
                        </a:lnSpc>
                        <a:spcAft>
                          <a:spcPts val="0"/>
                        </a:spcAft>
                      </a:pPr>
                      <a:r>
                        <a:rPr lang="ru-RU" sz="1700" dirty="0">
                          <a:effectLst/>
                          <a:highlight>
                            <a:srgbClr val="FFFF00"/>
                          </a:highlight>
                        </a:rPr>
                        <a:t>неверно</a:t>
                      </a:r>
                      <a:endParaRPr lang="ru-RU" sz="17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75047273"/>
                  </a:ext>
                </a:extLst>
              </a:tr>
              <a:tr h="1009787">
                <a:tc>
                  <a:txBody>
                    <a:bodyPr/>
                    <a:lstStyle/>
                    <a:p>
                      <a:pPr algn="just">
                        <a:lnSpc>
                          <a:spcPct val="90000"/>
                        </a:lnSpc>
                        <a:spcAft>
                          <a:spcPts val="800"/>
                        </a:spcAft>
                      </a:pPr>
                      <a:r>
                        <a:rPr lang="ru-RU" sz="1700" dirty="0">
                          <a:effectLst/>
                        </a:rPr>
                        <a:t>Главная цель оздоровительной физкультуры и профессионального спорта высоких достижений – улучшение состояния здоровья человека</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90000"/>
                        </a:lnSpc>
                        <a:spcAft>
                          <a:spcPts val="0"/>
                        </a:spcAft>
                      </a:pPr>
                      <a:r>
                        <a:rPr lang="ru-RU" sz="1700" dirty="0">
                          <a:effectLst/>
                        </a:rPr>
                        <a:t>верно</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90000"/>
                        </a:lnSpc>
                        <a:spcAft>
                          <a:spcPts val="0"/>
                        </a:spcAft>
                      </a:pPr>
                      <a:r>
                        <a:rPr lang="ru-RU" sz="1700" dirty="0">
                          <a:effectLst/>
                          <a:highlight>
                            <a:srgbClr val="FFFF00"/>
                          </a:highlight>
                        </a:rPr>
                        <a:t>неверно</a:t>
                      </a:r>
                      <a:endParaRPr lang="ru-RU" sz="17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2868095"/>
                  </a:ext>
                </a:extLst>
              </a:tr>
              <a:tr h="524107">
                <a:tc>
                  <a:txBody>
                    <a:bodyPr/>
                    <a:lstStyle/>
                    <a:p>
                      <a:pPr algn="just">
                        <a:lnSpc>
                          <a:spcPct val="90000"/>
                        </a:lnSpc>
                        <a:spcAft>
                          <a:spcPts val="800"/>
                        </a:spcAft>
                      </a:pPr>
                      <a:r>
                        <a:rPr lang="ru-RU" sz="1700" dirty="0">
                          <a:effectLst/>
                        </a:rPr>
                        <a:t>И физкультура, и фитнес направлены на оздоровление организма</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90000"/>
                        </a:lnSpc>
                        <a:spcAft>
                          <a:spcPts val="0"/>
                        </a:spcAft>
                      </a:pPr>
                      <a:r>
                        <a:rPr lang="ru-RU" sz="1700" dirty="0">
                          <a:effectLst/>
                          <a:highlight>
                            <a:srgbClr val="FFFF00"/>
                          </a:highlight>
                        </a:rPr>
                        <a:t>верно</a:t>
                      </a:r>
                      <a:endParaRPr lang="ru-RU" sz="17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90000"/>
                        </a:lnSpc>
                        <a:spcAft>
                          <a:spcPts val="0"/>
                        </a:spcAft>
                      </a:pPr>
                      <a:r>
                        <a:rPr lang="ru-RU" sz="1700">
                          <a:effectLst/>
                        </a:rPr>
                        <a:t>неверно</a:t>
                      </a:r>
                      <a:endParaRPr lang="ru-RU" sz="17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9768347"/>
                  </a:ext>
                </a:extLst>
              </a:tr>
              <a:tr h="772166">
                <a:tc>
                  <a:txBody>
                    <a:bodyPr/>
                    <a:lstStyle/>
                    <a:p>
                      <a:pPr algn="just">
                        <a:lnSpc>
                          <a:spcPct val="90000"/>
                        </a:lnSpc>
                        <a:spcAft>
                          <a:spcPts val="800"/>
                        </a:spcAft>
                      </a:pPr>
                      <a:r>
                        <a:rPr lang="ru-RU" sz="1700" dirty="0">
                          <a:effectLst/>
                        </a:rPr>
                        <a:t>Умеренная физическая активность делает организм человека здоровее и выносливее</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90000"/>
                        </a:lnSpc>
                        <a:spcAft>
                          <a:spcPts val="0"/>
                        </a:spcAft>
                      </a:pPr>
                      <a:r>
                        <a:rPr lang="ru-RU" sz="1700" dirty="0">
                          <a:effectLst/>
                          <a:highlight>
                            <a:srgbClr val="FFFF00"/>
                          </a:highlight>
                        </a:rPr>
                        <a:t>верно</a:t>
                      </a:r>
                      <a:endParaRPr lang="ru-RU" sz="17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90000"/>
                        </a:lnSpc>
                        <a:spcAft>
                          <a:spcPts val="0"/>
                        </a:spcAft>
                      </a:pPr>
                      <a:r>
                        <a:rPr lang="ru-RU" sz="1700" dirty="0">
                          <a:effectLst/>
                        </a:rPr>
                        <a:t>неверно</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85665868"/>
                  </a:ext>
                </a:extLst>
              </a:tr>
              <a:tr h="1029555">
                <a:tc>
                  <a:txBody>
                    <a:bodyPr/>
                    <a:lstStyle/>
                    <a:p>
                      <a:pPr algn="just">
                        <a:lnSpc>
                          <a:spcPct val="90000"/>
                        </a:lnSpc>
                        <a:spcAft>
                          <a:spcPts val="800"/>
                        </a:spcAft>
                      </a:pPr>
                      <a:r>
                        <a:rPr lang="ru-RU" sz="1700" dirty="0">
                          <a:effectLst/>
                        </a:rPr>
                        <a:t>Физическая нагрузка помогает избавиться от лишнего веса за счет расхода дополнительных калорий, полученных с пищей</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90000"/>
                        </a:lnSpc>
                        <a:spcAft>
                          <a:spcPts val="0"/>
                        </a:spcAft>
                      </a:pPr>
                      <a:r>
                        <a:rPr lang="ru-RU" sz="1700" dirty="0">
                          <a:effectLst/>
                          <a:highlight>
                            <a:srgbClr val="FFFF00"/>
                          </a:highlight>
                        </a:rPr>
                        <a:t>верно</a:t>
                      </a:r>
                      <a:endParaRPr lang="ru-RU" sz="17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90000"/>
                        </a:lnSpc>
                        <a:spcAft>
                          <a:spcPts val="0"/>
                        </a:spcAft>
                      </a:pPr>
                      <a:r>
                        <a:rPr lang="ru-RU" sz="1700" dirty="0">
                          <a:effectLst/>
                        </a:rPr>
                        <a:t>неверно</a:t>
                      </a:r>
                      <a:endParaRPr lang="ru-RU"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6546992"/>
                  </a:ext>
                </a:extLst>
              </a:tr>
            </a:tbl>
          </a:graphicData>
        </a:graphic>
      </p:graphicFrame>
    </p:spTree>
    <p:extLst>
      <p:ext uri="{BB962C8B-B14F-4D97-AF65-F5344CB8AC3E}">
        <p14:creationId xmlns:p14="http://schemas.microsoft.com/office/powerpoint/2010/main" val="2653293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6E9F7-9D1D-48C4-BC2E-96C14BB87A1C}"/>
              </a:ext>
            </a:extLst>
          </p:cNvPr>
          <p:cNvSpPr>
            <a:spLocks noGrp="1"/>
          </p:cNvSpPr>
          <p:nvPr>
            <p:ph type="title"/>
          </p:nvPr>
        </p:nvSpPr>
        <p:spPr/>
        <p:txBody>
          <a:bodyPr/>
          <a:lstStyle/>
          <a:p>
            <a:r>
              <a:rPr lang="ru-RU" dirty="0">
                <a:solidFill>
                  <a:schemeClr val="accent1">
                    <a:lumMod val="75000"/>
                  </a:schemeClr>
                </a:solidFill>
              </a:rPr>
              <a:t>Характеристика задания 3</a:t>
            </a:r>
          </a:p>
        </p:txBody>
      </p:sp>
      <p:sp>
        <p:nvSpPr>
          <p:cNvPr id="4" name="Нижний колонтитул 3">
            <a:extLst>
              <a:ext uri="{FF2B5EF4-FFF2-40B4-BE49-F238E27FC236}">
                <a16:creationId xmlns:a16="http://schemas.microsoft.com/office/drawing/2014/main" id="{F07461F9-33F2-49E1-BB1D-EB17752BB6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FF938EF8-E1B3-41EA-AA8B-3764B96DC8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1BD645-388E-46AE-9FA4-0E4A3333366B}"/>
              </a:ext>
            </a:extLst>
          </p:cNvPr>
          <p:cNvSpPr txBox="1"/>
          <p:nvPr/>
        </p:nvSpPr>
        <p:spPr>
          <a:xfrm>
            <a:off x="953909" y="1326837"/>
            <a:ext cx="10284181" cy="3964932"/>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Содержательная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живые  системы.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Компетентностная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научное объяснение явлений.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Контекст: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личностный, здоровье.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Уровень сложности: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средний.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Формат ответа: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задание с множественным выбором ответа.</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Объект проверки: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применять соответствующие естественнонаучные знания для объяснения явлений.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Тип знания: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содержательное.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Система оценивания. Содержание критерия.</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балл.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Правильно выбраны все утверждения</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 баллов.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Другие ответы.</a:t>
            </a:r>
          </a:p>
        </p:txBody>
      </p:sp>
    </p:spTree>
    <p:extLst>
      <p:ext uri="{BB962C8B-B14F-4D97-AF65-F5344CB8AC3E}">
        <p14:creationId xmlns:p14="http://schemas.microsoft.com/office/powerpoint/2010/main" val="2163309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6">
            <a:extLst>
              <a:ext uri="{FF2B5EF4-FFF2-40B4-BE49-F238E27FC236}">
                <a16:creationId xmlns:a16="http://schemas.microsoft.com/office/drawing/2014/main" id="{16BB4B00-EAD7-464D-80D9-84C339974CA9}"/>
              </a:ext>
            </a:extLst>
          </p:cNvPr>
          <p:cNvGraphicFramePr>
            <a:graphicFrameLocks noGrp="1"/>
          </p:cNvGraphicFramePr>
          <p:nvPr>
            <p:ph idx="1"/>
            <p:extLst>
              <p:ext uri="{D42A27DB-BD31-4B8C-83A1-F6EECF244321}">
                <p14:modId xmlns:p14="http://schemas.microsoft.com/office/powerpoint/2010/main" val="1461755636"/>
              </p:ext>
            </p:extLst>
          </p:nvPr>
        </p:nvGraphicFramePr>
        <p:xfrm>
          <a:off x="200721" y="245327"/>
          <a:ext cx="11753385" cy="6389649"/>
        </p:xfrm>
        <a:graphic>
          <a:graphicData uri="http://schemas.openxmlformats.org/drawingml/2006/table">
            <a:tbl>
              <a:tblPr firstRow="1" bandRow="1">
                <a:tableStyleId>{5940675A-B579-460E-94D1-54222C63F5DA}</a:tableStyleId>
              </a:tblPr>
              <a:tblGrid>
                <a:gridCol w="3568391">
                  <a:extLst>
                    <a:ext uri="{9D8B030D-6E8A-4147-A177-3AD203B41FA5}">
                      <a16:colId xmlns:a16="http://schemas.microsoft.com/office/drawing/2014/main" val="3723912661"/>
                    </a:ext>
                  </a:extLst>
                </a:gridCol>
                <a:gridCol w="8184994">
                  <a:extLst>
                    <a:ext uri="{9D8B030D-6E8A-4147-A177-3AD203B41FA5}">
                      <a16:colId xmlns:a16="http://schemas.microsoft.com/office/drawing/2014/main" val="444358570"/>
                    </a:ext>
                  </a:extLst>
                </a:gridCol>
              </a:tblGrid>
              <a:tr h="6389649">
                <a:tc>
                  <a:txBody>
                    <a:bodyPr/>
                    <a:lstStyle/>
                    <a:p>
                      <a:r>
                        <a:rPr lang="ru-RU" b="1" dirty="0">
                          <a:solidFill>
                            <a:schemeClr val="tx1"/>
                          </a:solidFill>
                        </a:rPr>
                        <a:t>Задание 4</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Прочитайте текст, расположенный справа.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000" i="1" kern="1200" dirty="0">
                        <a:solidFill>
                          <a:schemeClr val="tx1"/>
                        </a:solidFill>
                        <a:effectLst/>
                        <a:latin typeface="+mn-lt"/>
                        <a:ea typeface="+mn-ea"/>
                        <a:cs typeface="+mn-cs"/>
                      </a:endParaRPr>
                    </a:p>
                    <a:p>
                      <a:r>
                        <a:rPr lang="ru-RU" sz="1700" i="1" dirty="0">
                          <a:solidFill>
                            <a:schemeClr val="tx1"/>
                          </a:solidFill>
                        </a:rPr>
                        <a:t>Не учитывая энергозатраты во время сна, вычислите, сколько килокалорий в час в среднем затрачивает офисный работник в течение дня. О каком уровне физической активности свидетельствует полученное значение энергозатрат?</a:t>
                      </a:r>
                    </a:p>
                    <a:p>
                      <a:r>
                        <a:rPr lang="ru-RU" sz="1700" i="1" dirty="0">
                          <a:solidFill>
                            <a:schemeClr val="tx1"/>
                          </a:solidFill>
                        </a:rPr>
                        <a:t>__________________________________________________________________________________________________________________________________________________________________________________________</a:t>
                      </a:r>
                    </a:p>
                  </a:txBody>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ru-RU" sz="1700" dirty="0">
                          <a:solidFill>
                            <a:schemeClr val="tx1"/>
                          </a:solidFill>
                        </a:rPr>
                        <a:t>Всемирная организация здравоохранения разработала рекомендации по физической активности человека, обеспечивающей поддержание здорового образа жизни. Согласно этим рекомендациям, физическая активность должна быть следующей:</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ru-RU" sz="1700" dirty="0">
                          <a:solidFill>
                            <a:schemeClr val="tx1"/>
                          </a:solidFill>
                        </a:rPr>
                        <a:t>у детей и подростков – ежедневно один час физической нагрузки от умеренной до высокой;</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ru-RU" sz="1700" dirty="0">
                          <a:solidFill>
                            <a:schemeClr val="tx1"/>
                          </a:solidFill>
                        </a:rPr>
                        <a:t>у взрослых людей от 18 до 65 лет должны – полчаса умеренной физической нагрузки 5 раз в неделю, или 20 минут высокой физической нагрузки 3 раза в неделю, или 8–10 упражнений на укрепление мышц, выполненных по 8–12 раз дважды в неделю;</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ru-RU" sz="1700" dirty="0">
                          <a:solidFill>
                            <a:schemeClr val="tx1"/>
                          </a:solidFill>
                        </a:rPr>
                        <a:t>у пожилых людей – нагрузка такая же, как у остальных взрослых, но только после консультации лечащего врача. </a:t>
                      </a:r>
                    </a:p>
                    <a:p>
                      <a:pPr marL="0" marR="0" lvl="0" indent="0" algn="l" defTabSz="914400" rtl="0" eaLnBrk="1" fontAlgn="auto" latinLnBrk="0" hangingPunct="1">
                        <a:lnSpc>
                          <a:spcPct val="90000"/>
                        </a:lnSpc>
                        <a:spcBef>
                          <a:spcPts val="0"/>
                        </a:spcBef>
                        <a:spcAft>
                          <a:spcPts val="0"/>
                        </a:spcAft>
                        <a:buClrTx/>
                        <a:buSzTx/>
                        <a:buFontTx/>
                        <a:buNone/>
                        <a:tabLst/>
                        <a:defRPr/>
                      </a:pPr>
                      <a:r>
                        <a:rPr lang="ru-RU" sz="1700" dirty="0">
                          <a:solidFill>
                            <a:schemeClr val="tx1"/>
                          </a:solidFill>
                        </a:rPr>
                        <a:t>Для поддержания здорового образа жизни взрослый человек весом 80 кг при умеренной физической активности должен расходовать примерно 400–480 ккал в час.</a:t>
                      </a:r>
                    </a:p>
                    <a:p>
                      <a:pPr marL="0" marR="0" lvl="0" indent="0" algn="l" defTabSz="914400" rtl="0" eaLnBrk="1" fontAlgn="auto" latinLnBrk="0" hangingPunct="1">
                        <a:lnSpc>
                          <a:spcPct val="90000"/>
                        </a:lnSpc>
                        <a:spcBef>
                          <a:spcPts val="0"/>
                        </a:spcBef>
                        <a:spcAft>
                          <a:spcPts val="0"/>
                        </a:spcAft>
                        <a:buClrTx/>
                        <a:buSzTx/>
                        <a:buFontTx/>
                        <a:buNone/>
                        <a:tabLst/>
                        <a:defRPr/>
                      </a:pPr>
                      <a:r>
                        <a:rPr lang="ru-RU" sz="1700" dirty="0">
                          <a:solidFill>
                            <a:schemeClr val="tx1"/>
                          </a:solidFill>
                        </a:rPr>
                        <a:t>В таблице представлены примерные энергозатраты среднестатистического офисного работника в течение суток.</a:t>
                      </a:r>
                    </a:p>
                  </a:txBody>
                  <a:tcPr/>
                </a:tc>
                <a:extLst>
                  <a:ext uri="{0D108BD9-81ED-4DB2-BD59-A6C34878D82A}">
                    <a16:rowId xmlns:a16="http://schemas.microsoft.com/office/drawing/2014/main" val="3245474985"/>
                  </a:ext>
                </a:extLst>
              </a:tr>
            </a:tbl>
          </a:graphicData>
        </a:graphic>
      </p:graphicFrame>
      <p:sp>
        <p:nvSpPr>
          <p:cNvPr id="4" name="Нижний колонтитул 3">
            <a:extLst>
              <a:ext uri="{FF2B5EF4-FFF2-40B4-BE49-F238E27FC236}">
                <a16:creationId xmlns:a16="http://schemas.microsoft.com/office/drawing/2014/main" id="{5B938703-CE3E-4391-B96B-FCC4CD28A2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246FACAD-F151-46A2-B713-5EFFEEAC37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3" name="Таблица 2">
            <a:extLst>
              <a:ext uri="{FF2B5EF4-FFF2-40B4-BE49-F238E27FC236}">
                <a16:creationId xmlns:a16="http://schemas.microsoft.com/office/drawing/2014/main" id="{E53E2C6D-A8DD-4D5D-8AA3-76DFADCB7B17}"/>
              </a:ext>
            </a:extLst>
          </p:cNvPr>
          <p:cNvGraphicFramePr>
            <a:graphicFrameLocks noGrp="1"/>
          </p:cNvGraphicFramePr>
          <p:nvPr/>
        </p:nvGraphicFramePr>
        <p:xfrm>
          <a:off x="4165601" y="4158603"/>
          <a:ext cx="7159672" cy="2111248"/>
        </p:xfrm>
        <a:graphic>
          <a:graphicData uri="http://schemas.openxmlformats.org/drawingml/2006/table">
            <a:tbl>
              <a:tblPr firstRow="1" firstCol="1" bandRow="1">
                <a:tableStyleId>{5940675A-B579-460E-94D1-54222C63F5DA}</a:tableStyleId>
              </a:tblPr>
              <a:tblGrid>
                <a:gridCol w="2386812">
                  <a:extLst>
                    <a:ext uri="{9D8B030D-6E8A-4147-A177-3AD203B41FA5}">
                      <a16:colId xmlns:a16="http://schemas.microsoft.com/office/drawing/2014/main" val="1868850137"/>
                    </a:ext>
                  </a:extLst>
                </a:gridCol>
                <a:gridCol w="2386048">
                  <a:extLst>
                    <a:ext uri="{9D8B030D-6E8A-4147-A177-3AD203B41FA5}">
                      <a16:colId xmlns:a16="http://schemas.microsoft.com/office/drawing/2014/main" val="3203911448"/>
                    </a:ext>
                  </a:extLst>
                </a:gridCol>
                <a:gridCol w="2386812">
                  <a:extLst>
                    <a:ext uri="{9D8B030D-6E8A-4147-A177-3AD203B41FA5}">
                      <a16:colId xmlns:a16="http://schemas.microsoft.com/office/drawing/2014/main" val="2186878722"/>
                    </a:ext>
                  </a:extLst>
                </a:gridCol>
              </a:tblGrid>
              <a:tr h="0">
                <a:tc>
                  <a:txBody>
                    <a:bodyPr/>
                    <a:lstStyle/>
                    <a:p>
                      <a:pPr algn="ctr">
                        <a:lnSpc>
                          <a:spcPct val="115000"/>
                        </a:lnSpc>
                        <a:spcAft>
                          <a:spcPts val="800"/>
                        </a:spcAft>
                      </a:pPr>
                      <a:r>
                        <a:rPr lang="ru-RU" sz="1600">
                          <a:effectLst/>
                        </a:rPr>
                        <a:t>Вид деятельности</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ru-RU" sz="1600" dirty="0">
                          <a:effectLst/>
                        </a:rPr>
                        <a:t>Продолжительность, мин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15000"/>
                        </a:lnSpc>
                        <a:spcAft>
                          <a:spcPts val="800"/>
                        </a:spcAft>
                      </a:pPr>
                      <a:r>
                        <a:rPr lang="ru-RU" sz="1600">
                          <a:effectLst/>
                        </a:rPr>
                        <a:t>Энергозатраты, ккал</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06115195"/>
                  </a:ext>
                </a:extLst>
              </a:tr>
              <a:tr h="0">
                <a:tc>
                  <a:txBody>
                    <a:bodyPr/>
                    <a:lstStyle/>
                    <a:p>
                      <a:pPr marL="72000" algn="just">
                        <a:lnSpc>
                          <a:spcPct val="115000"/>
                        </a:lnSpc>
                        <a:spcAft>
                          <a:spcPts val="800"/>
                        </a:spcAft>
                      </a:pPr>
                      <a:r>
                        <a:rPr lang="ru-RU" sz="1600" dirty="0">
                          <a:effectLst/>
                        </a:rPr>
                        <a:t>Сон</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a:effectLst/>
                        </a:rPr>
                        <a:t>480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a:effectLst/>
                        </a:rPr>
                        <a:t>340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5259097"/>
                  </a:ext>
                </a:extLst>
              </a:tr>
              <a:tr h="0">
                <a:tc>
                  <a:txBody>
                    <a:bodyPr/>
                    <a:lstStyle/>
                    <a:p>
                      <a:pPr marL="72000" algn="just">
                        <a:lnSpc>
                          <a:spcPct val="115000"/>
                        </a:lnSpc>
                        <a:spcAft>
                          <a:spcPts val="800"/>
                        </a:spcAft>
                      </a:pPr>
                      <a:r>
                        <a:rPr lang="ru-RU" sz="1600" dirty="0">
                          <a:effectLst/>
                        </a:rPr>
                        <a:t>Личная гигиена</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a:effectLst/>
                        </a:rPr>
                        <a:t>45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a:effectLst/>
                        </a:rPr>
                        <a:t>65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87360985"/>
                  </a:ext>
                </a:extLst>
              </a:tr>
              <a:tr h="0">
                <a:tc>
                  <a:txBody>
                    <a:bodyPr/>
                    <a:lstStyle/>
                    <a:p>
                      <a:pPr marL="72000" algn="just">
                        <a:lnSpc>
                          <a:spcPct val="115000"/>
                        </a:lnSpc>
                        <a:spcAft>
                          <a:spcPts val="800"/>
                        </a:spcAft>
                      </a:pPr>
                      <a:r>
                        <a:rPr lang="ru-RU" sz="1600" dirty="0">
                          <a:effectLst/>
                        </a:rPr>
                        <a:t>Вождение автомобиля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a:effectLst/>
                        </a:rPr>
                        <a:t>120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a:effectLst/>
                        </a:rPr>
                        <a:t>185</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748108853"/>
                  </a:ext>
                </a:extLst>
              </a:tr>
              <a:tr h="0">
                <a:tc>
                  <a:txBody>
                    <a:bodyPr/>
                    <a:lstStyle/>
                    <a:p>
                      <a:pPr marL="72000" algn="just">
                        <a:lnSpc>
                          <a:spcPct val="115000"/>
                        </a:lnSpc>
                        <a:spcAft>
                          <a:spcPts val="800"/>
                        </a:spcAft>
                      </a:pPr>
                      <a:r>
                        <a:rPr lang="ru-RU" sz="1600" dirty="0">
                          <a:effectLst/>
                        </a:rPr>
                        <a:t>Работа в офисе</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a:effectLst/>
                        </a:rPr>
                        <a:t>480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a:effectLst/>
                        </a:rPr>
                        <a:t>642</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071233321"/>
                  </a:ext>
                </a:extLst>
              </a:tr>
              <a:tr h="0">
                <a:tc>
                  <a:txBody>
                    <a:bodyPr/>
                    <a:lstStyle/>
                    <a:p>
                      <a:pPr marL="72000" algn="just">
                        <a:lnSpc>
                          <a:spcPct val="115000"/>
                        </a:lnSpc>
                        <a:spcAft>
                          <a:spcPts val="800"/>
                        </a:spcAft>
                      </a:pPr>
                      <a:r>
                        <a:rPr lang="ru-RU" sz="1600" dirty="0">
                          <a:effectLst/>
                        </a:rPr>
                        <a:t>Еда сидя</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a:effectLst/>
                        </a:rPr>
                        <a:t>120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a:effectLst/>
                        </a:rPr>
                        <a:t>87</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779147648"/>
                  </a:ext>
                </a:extLst>
              </a:tr>
              <a:tr h="0">
                <a:tc>
                  <a:txBody>
                    <a:bodyPr/>
                    <a:lstStyle/>
                    <a:p>
                      <a:pPr marL="72000" algn="just">
                        <a:lnSpc>
                          <a:spcPct val="115000"/>
                        </a:lnSpc>
                        <a:spcAft>
                          <a:spcPts val="800"/>
                        </a:spcAft>
                      </a:pPr>
                      <a:r>
                        <a:rPr lang="ru-RU" sz="1600" dirty="0">
                          <a:effectLst/>
                        </a:rPr>
                        <a:t>Приготовление пищи</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a:effectLst/>
                        </a:rPr>
                        <a:t>60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a:effectLst/>
                        </a:rPr>
                        <a:t>170</a:t>
                      </a:r>
                      <a:endParaRPr lang="ru-RU"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555413943"/>
                  </a:ext>
                </a:extLst>
              </a:tr>
              <a:tr h="0">
                <a:tc>
                  <a:txBody>
                    <a:bodyPr/>
                    <a:lstStyle/>
                    <a:p>
                      <a:pPr marL="72000" algn="just">
                        <a:lnSpc>
                          <a:spcPct val="115000"/>
                        </a:lnSpc>
                        <a:spcAft>
                          <a:spcPts val="800"/>
                        </a:spcAft>
                      </a:pPr>
                      <a:r>
                        <a:rPr lang="ru-RU" sz="1600" dirty="0">
                          <a:effectLst/>
                        </a:rPr>
                        <a:t>Просмотр телепередач</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dirty="0">
                          <a:effectLst/>
                        </a:rPr>
                        <a:t>135</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15000"/>
                        </a:lnSpc>
                        <a:spcAft>
                          <a:spcPts val="800"/>
                        </a:spcAft>
                      </a:pPr>
                      <a:r>
                        <a:rPr lang="ru-RU" sz="1600" dirty="0">
                          <a:effectLst/>
                        </a:rPr>
                        <a:t>114</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61875363"/>
                  </a:ext>
                </a:extLst>
              </a:tr>
            </a:tbl>
          </a:graphicData>
        </a:graphic>
      </p:graphicFrame>
    </p:spTree>
    <p:extLst>
      <p:ext uri="{BB962C8B-B14F-4D97-AF65-F5344CB8AC3E}">
        <p14:creationId xmlns:p14="http://schemas.microsoft.com/office/powerpoint/2010/main" val="3790190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6E9F7-9D1D-48C4-BC2E-96C14BB87A1C}"/>
              </a:ext>
            </a:extLst>
          </p:cNvPr>
          <p:cNvSpPr>
            <a:spLocks noGrp="1"/>
          </p:cNvSpPr>
          <p:nvPr>
            <p:ph type="title"/>
          </p:nvPr>
        </p:nvSpPr>
        <p:spPr>
          <a:xfrm>
            <a:off x="609601" y="136523"/>
            <a:ext cx="10972800" cy="1143000"/>
          </a:xfrm>
        </p:spPr>
        <p:txBody>
          <a:bodyPr/>
          <a:lstStyle/>
          <a:p>
            <a:r>
              <a:rPr lang="ru-RU" dirty="0">
                <a:solidFill>
                  <a:schemeClr val="accent1">
                    <a:lumMod val="75000"/>
                  </a:schemeClr>
                </a:solidFill>
              </a:rPr>
              <a:t>Характеристика задания 4</a:t>
            </a:r>
          </a:p>
        </p:txBody>
      </p:sp>
      <p:sp>
        <p:nvSpPr>
          <p:cNvPr id="4" name="Нижний колонтитул 3">
            <a:extLst>
              <a:ext uri="{FF2B5EF4-FFF2-40B4-BE49-F238E27FC236}">
                <a16:creationId xmlns:a16="http://schemas.microsoft.com/office/drawing/2014/main" id="{F07461F9-33F2-49E1-BB1D-EB17752BB6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FF938EF8-E1B3-41EA-AA8B-3764B96DC8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1BD645-388E-46AE-9FA4-0E4A3333366B}"/>
              </a:ext>
            </a:extLst>
          </p:cNvPr>
          <p:cNvSpPr txBox="1"/>
          <p:nvPr/>
        </p:nvSpPr>
        <p:spPr>
          <a:xfrm>
            <a:off x="953909" y="1042947"/>
            <a:ext cx="10284181" cy="554998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Содержательная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живые  системы.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Компетентностная область оценки: </a:t>
            </a:r>
            <a:r>
              <a:rPr lang="ru-RU" sz="2000" dirty="0">
                <a:effectLst/>
                <a:latin typeface="Calibri" panose="020F0502020204030204" pitchFamily="34" charset="0"/>
                <a:ea typeface="Calibri" panose="020F0502020204030204" pitchFamily="34" charset="0"/>
                <a:cs typeface="Times New Roman" panose="02020603050405020304" pitchFamily="18" charset="0"/>
              </a:rPr>
              <a:t>интерпретация данных и использование научных доказательств для получения выводов</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Контекст: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личностный, здоровье.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Уровень сложности: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средний.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Формат ответа: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задание с развёрнутым ответом.</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Объект проверки: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анализировать, интерпретировать данные и делать соответствующие выводы.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Тип знания: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содержательное.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Система оценивания. Содержание критерия.</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балл.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Произведены расчёты и сделан правильный вывод:</a:t>
            </a:r>
          </a:p>
          <a:p>
            <a:r>
              <a:rPr lang="ru-RU" sz="2000" dirty="0"/>
              <a:t>время бодрствования составляет (45 + 120 + 480 + 120 + 60 + 135)/60 = 16 часов;</a:t>
            </a:r>
          </a:p>
          <a:p>
            <a:r>
              <a:rPr lang="ru-RU" sz="2000" dirty="0"/>
              <a:t>средние энергозатраты составляют (65 + 185 + 642 + 87 + 170 + 114)/16 = 79 ккал/ч.</a:t>
            </a:r>
          </a:p>
          <a:p>
            <a:r>
              <a:rPr lang="ru-RU" sz="2000" dirty="0"/>
              <a:t>Вывод: полученное значение энергозатрат свидетельствует о низком уровне физической активности офисного работника.</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 баллов.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Другие ответы.</a:t>
            </a:r>
          </a:p>
        </p:txBody>
      </p:sp>
    </p:spTree>
    <p:extLst>
      <p:ext uri="{BB962C8B-B14F-4D97-AF65-F5344CB8AC3E}">
        <p14:creationId xmlns:p14="http://schemas.microsoft.com/office/powerpoint/2010/main" val="1602150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6386B4-4284-465D-965C-8F95BF0CF335}"/>
              </a:ext>
            </a:extLst>
          </p:cNvPr>
          <p:cNvSpPr>
            <a:spLocks noGrp="1"/>
          </p:cNvSpPr>
          <p:nvPr>
            <p:ph type="title"/>
          </p:nvPr>
        </p:nvSpPr>
        <p:spPr>
          <a:xfrm>
            <a:off x="609600" y="985838"/>
            <a:ext cx="10972800" cy="1143000"/>
          </a:xfrm>
        </p:spPr>
        <p:txBody>
          <a:bodyPr>
            <a:normAutofit/>
          </a:bodyPr>
          <a:lstStyle/>
          <a:p>
            <a:r>
              <a:rPr lang="ru-RU" b="1" dirty="0">
                <a:solidFill>
                  <a:schemeClr val="tx2">
                    <a:lumMod val="75000"/>
                  </a:schemeClr>
                </a:solidFill>
              </a:rPr>
              <a:t>Как лечить болезнь пчелиных семей?</a:t>
            </a:r>
          </a:p>
        </p:txBody>
      </p:sp>
      <p:sp>
        <p:nvSpPr>
          <p:cNvPr id="4" name="Нижний колонтитул 3">
            <a:extLst>
              <a:ext uri="{FF2B5EF4-FFF2-40B4-BE49-F238E27FC236}">
                <a16:creationId xmlns:a16="http://schemas.microsoft.com/office/drawing/2014/main" id="{3088216D-8D69-4540-90DE-167085609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BEE18238-DF1D-41F0-AD31-F4431B994F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3319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F0CD4360-00FE-4F3A-9794-332DF75655A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0847F051-97B8-4EEC-895D-8AC934C772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1" name="TextBox 20">
            <a:extLst>
              <a:ext uri="{FF2B5EF4-FFF2-40B4-BE49-F238E27FC236}">
                <a16:creationId xmlns:a16="http://schemas.microsoft.com/office/drawing/2014/main" id="{2823A7FD-074F-4A06-AC6B-A7F05D456C2D}"/>
              </a:ext>
            </a:extLst>
          </p:cNvPr>
          <p:cNvSpPr txBox="1"/>
          <p:nvPr/>
        </p:nvSpPr>
        <p:spPr>
          <a:xfrm>
            <a:off x="609599" y="2332571"/>
            <a:ext cx="10972802"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Развитие пчелы включает четыре основных этапа. Матка откладывает в ячейки свои оплодотворённые трутнем яйца, личинки в них начинают интенсивно расти и на четвёртый день разрушают оболочки яиц. В этот момент пчёлы-кормилицы добавляют в каждую ячейку по капле своего молочка. Ещё три дня пчёлы кормят личинок молочком, а затем смесью, состоящей из пыльцы, воды и мёда. Ячейки при этом остаются </a:t>
            </a:r>
            <a:r>
              <a:rPr kumimoji="0" lang="ru-RU" sz="1800" b="0" i="1" u="none" strike="noStrike" kern="1200" cap="none" spc="0" normalizeH="0" baseline="0" noProof="0" dirty="0">
                <a:ln>
                  <a:noFill/>
                </a:ln>
                <a:solidFill>
                  <a:prstClr val="black"/>
                </a:solidFill>
                <a:effectLst/>
                <a:uLnTx/>
                <a:uFillTx/>
                <a:latin typeface="Calibri"/>
                <a:ea typeface="+mn-ea"/>
                <a:cs typeface="+mn-cs"/>
              </a:rPr>
              <a:t>открытыми</a:t>
            </a:r>
            <a:r>
              <a:rPr kumimoji="0" lang="ru-RU"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Личинка интенсивно растёт и через шесть дней практически не помещается в ячейке. Тогда рабочие особи запечатывают ячейку воском. Такие ячейки называются </a:t>
            </a:r>
            <a:r>
              <a:rPr kumimoji="0" lang="ru-RU" sz="1800" b="0" i="1" u="none" strike="noStrike" kern="1200" cap="none" spc="0" normalizeH="0" baseline="0" noProof="0" dirty="0">
                <a:ln>
                  <a:noFill/>
                </a:ln>
                <a:solidFill>
                  <a:prstClr val="black"/>
                </a:solidFill>
                <a:effectLst/>
                <a:uLnTx/>
                <a:uFillTx/>
                <a:latin typeface="Calibri"/>
                <a:ea typeface="+mn-ea"/>
                <a:cs typeface="+mn-cs"/>
              </a:rPr>
              <a:t>закрытыми</a:t>
            </a:r>
            <a:r>
              <a:rPr kumimoji="0" lang="ru-RU" sz="1800" b="0" i="0" u="none" strike="noStrike" kern="1200" cap="none" spc="0" normalizeH="0" baseline="0" noProof="0" dirty="0">
                <a:ln>
                  <a:noFill/>
                </a:ln>
                <a:solidFill>
                  <a:prstClr val="black"/>
                </a:solidFill>
                <a:effectLst/>
                <a:uLnTx/>
                <a:uFillTx/>
                <a:latin typeface="Calibri"/>
                <a:ea typeface="+mn-ea"/>
                <a:cs typeface="+mn-cs"/>
              </a:rPr>
              <a:t>, или </a:t>
            </a:r>
            <a:r>
              <a:rPr kumimoji="0" lang="ru-RU" sz="1800" b="0" i="1" u="none" strike="noStrike" kern="1200" cap="none" spc="0" normalizeH="0" baseline="0" noProof="0" dirty="0">
                <a:ln>
                  <a:noFill/>
                </a:ln>
                <a:solidFill>
                  <a:prstClr val="black"/>
                </a:solidFill>
                <a:effectLst/>
                <a:uLnTx/>
                <a:uFillTx/>
                <a:latin typeface="Calibri"/>
                <a:ea typeface="+mn-ea"/>
                <a:cs typeface="+mn-cs"/>
              </a:rPr>
              <a:t>печатными</a:t>
            </a:r>
            <a:r>
              <a:rPr kumimoji="0" lang="ru-RU" sz="1800" b="0" i="0" u="none" strike="noStrike" kern="1200" cap="none" spc="0" normalizeH="0" baseline="0" noProof="0" dirty="0">
                <a:ln>
                  <a:noFill/>
                </a:ln>
                <a:solidFill>
                  <a:prstClr val="black"/>
                </a:solidFill>
                <a:effectLst/>
                <a:uLnTx/>
                <a:uFillTx/>
                <a:latin typeface="Calibri"/>
                <a:ea typeface="+mn-ea"/>
                <a:cs typeface="+mn-cs"/>
              </a:rPr>
              <a:t>. Именно в печатных ячейках из личинки, а потом из куколки формируется полноценная особь пчелы. Через 12 дней куколка разрушает воск на входе ячейки, и наружу вылезает уже молодая пчела.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Таким образом, с момента откладывания маткой яиц до </a:t>
            </a:r>
            <a:r>
              <a:rPr kumimoji="0" lang="ru-RU" sz="1800" b="0" i="0" u="none" strike="noStrike" kern="1200" cap="none" spc="0" normalizeH="0" baseline="0" noProof="0" dirty="0" err="1">
                <a:ln>
                  <a:noFill/>
                </a:ln>
                <a:solidFill>
                  <a:prstClr val="black"/>
                </a:solidFill>
                <a:effectLst/>
                <a:uLnTx/>
                <a:uFillTx/>
                <a:latin typeface="Calibri"/>
                <a:ea typeface="+mn-ea"/>
                <a:cs typeface="+mn-cs"/>
              </a:rPr>
              <a:t>вылупления</a:t>
            </a:r>
            <a:r>
              <a:rPr kumimoji="0" lang="ru-RU" sz="1800" b="0" i="0" u="none" strike="noStrike" kern="1200" cap="none" spc="0" normalizeH="0" baseline="0" noProof="0" dirty="0">
                <a:ln>
                  <a:noFill/>
                </a:ln>
                <a:solidFill>
                  <a:prstClr val="black"/>
                </a:solidFill>
                <a:effectLst/>
                <a:uLnTx/>
                <a:uFillTx/>
                <a:latin typeface="Calibri"/>
                <a:ea typeface="+mn-ea"/>
                <a:cs typeface="+mn-cs"/>
              </a:rPr>
              <a:t> из ячейки пчелы проходит около трёх недель.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Пчёлы, как и другие живые организмы, подвержены различным заболеваниям. Состояние здоровья пчёл, в свою очередь, отражается на их медоносных свойствах и влияет на производство мёда.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Задача пасечника – не просто заселить ульи пчёлами и ждать урожая мёда, а постоянно отслеживать процесс его производства, следить за жизнедеятельностью пчелиных семей и состоянием ульев.</a:t>
            </a:r>
          </a:p>
        </p:txBody>
      </p:sp>
      <p:sp>
        <p:nvSpPr>
          <p:cNvPr id="23" name="TextBox 22">
            <a:extLst>
              <a:ext uri="{FF2B5EF4-FFF2-40B4-BE49-F238E27FC236}">
                <a16:creationId xmlns:a16="http://schemas.microsoft.com/office/drawing/2014/main" id="{CD460149-4AFD-4750-8150-01F3238FA7F6}"/>
              </a:ext>
            </a:extLst>
          </p:cNvPr>
          <p:cNvSpPr txBox="1"/>
          <p:nvPr/>
        </p:nvSpPr>
        <p:spPr>
          <a:xfrm>
            <a:off x="3070352" y="258078"/>
            <a:ext cx="8624938" cy="19082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a:ea typeface="+mn-ea"/>
                <a:cs typeface="+mn-cs"/>
              </a:rPr>
              <a:t>Введение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Пчеловодство – один из древнейших видов сельского хозяйства. Уже древние египтяне были знакомы с основами пчеловодства.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mn-cs"/>
              </a:rPr>
              <a:t>Пчелиная семья живёт в улье и насчитывает несколько тысяч особей. Все они настолько тесно связаны друг с другом, что по сути дела являются единым живым организмом.  </a:t>
            </a:r>
          </a:p>
        </p:txBody>
      </p:sp>
      <p:pic>
        <p:nvPicPr>
          <p:cNvPr id="3" name="Рисунок 2">
            <a:extLst>
              <a:ext uri="{FF2B5EF4-FFF2-40B4-BE49-F238E27FC236}">
                <a16:creationId xmlns:a16="http://schemas.microsoft.com/office/drawing/2014/main" id="{AF4E1B77-2C39-4084-806B-53C66FA0E845}"/>
              </a:ext>
            </a:extLst>
          </p:cNvPr>
          <p:cNvPicPr>
            <a:picLocks noChangeAspect="1"/>
          </p:cNvPicPr>
          <p:nvPr/>
        </p:nvPicPr>
        <p:blipFill>
          <a:blip r:embed="rId2"/>
          <a:stretch>
            <a:fillRect/>
          </a:stretch>
        </p:blipFill>
        <p:spPr>
          <a:xfrm>
            <a:off x="288676" y="389564"/>
            <a:ext cx="2781676" cy="1922243"/>
          </a:xfrm>
          <a:prstGeom prst="rect">
            <a:avLst/>
          </a:prstGeom>
        </p:spPr>
      </p:pic>
    </p:spTree>
    <p:extLst>
      <p:ext uri="{BB962C8B-B14F-4D97-AF65-F5344CB8AC3E}">
        <p14:creationId xmlns:p14="http://schemas.microsoft.com/office/powerpoint/2010/main" val="1288355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6">
            <a:extLst>
              <a:ext uri="{FF2B5EF4-FFF2-40B4-BE49-F238E27FC236}">
                <a16:creationId xmlns:a16="http://schemas.microsoft.com/office/drawing/2014/main" id="{16BB4B00-EAD7-464D-80D9-84C339974CA9}"/>
              </a:ext>
            </a:extLst>
          </p:cNvPr>
          <p:cNvGraphicFramePr>
            <a:graphicFrameLocks noGrp="1"/>
          </p:cNvGraphicFramePr>
          <p:nvPr>
            <p:ph idx="1"/>
          </p:nvPr>
        </p:nvGraphicFramePr>
        <p:xfrm>
          <a:off x="395111" y="1325880"/>
          <a:ext cx="11401777" cy="4206240"/>
        </p:xfrm>
        <a:graphic>
          <a:graphicData uri="http://schemas.openxmlformats.org/drawingml/2006/table">
            <a:tbl>
              <a:tblPr firstRow="1" bandRow="1">
                <a:tableStyleId>{5940675A-B579-460E-94D1-54222C63F5DA}</a:tableStyleId>
              </a:tblPr>
              <a:tblGrid>
                <a:gridCol w="4560711">
                  <a:extLst>
                    <a:ext uri="{9D8B030D-6E8A-4147-A177-3AD203B41FA5}">
                      <a16:colId xmlns:a16="http://schemas.microsoft.com/office/drawing/2014/main" val="3723912661"/>
                    </a:ext>
                  </a:extLst>
                </a:gridCol>
                <a:gridCol w="6841066">
                  <a:extLst>
                    <a:ext uri="{9D8B030D-6E8A-4147-A177-3AD203B41FA5}">
                      <a16:colId xmlns:a16="http://schemas.microsoft.com/office/drawing/2014/main" val="444358570"/>
                    </a:ext>
                  </a:extLst>
                </a:gridCol>
              </a:tblGrid>
              <a:tr h="370840">
                <a:tc>
                  <a:txBody>
                    <a:bodyPr/>
                    <a:lstStyle/>
                    <a:p>
                      <a:r>
                        <a:rPr lang="ru-RU" b="1" dirty="0">
                          <a:solidFill>
                            <a:schemeClr val="tx1"/>
                          </a:solidFill>
                        </a:rPr>
                        <a:t>Задание 1</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Прочитайте текст, расположенный справа.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i="1" kern="1200" dirty="0">
                        <a:solidFill>
                          <a:schemeClr val="tx1"/>
                        </a:solidFill>
                        <a:effectLst/>
                        <a:latin typeface="+mn-lt"/>
                        <a:ea typeface="+mn-ea"/>
                        <a:cs typeface="+mn-cs"/>
                      </a:endParaRPr>
                    </a:p>
                    <a:p>
                      <a:r>
                        <a:rPr lang="ru-RU" i="1" dirty="0">
                          <a:solidFill>
                            <a:schemeClr val="tx1"/>
                          </a:solidFill>
                        </a:rPr>
                        <a:t>Поясните, с какой целью использовалась контрольная группа пчелиных семей. </a:t>
                      </a:r>
                    </a:p>
                    <a:p>
                      <a:r>
                        <a:rPr lang="ru-RU" i="1" dirty="0">
                          <a:solidFill>
                            <a:schemeClr val="tx1"/>
                          </a:solidFill>
                        </a:rPr>
                        <a:t>____________________________________________________________________________</a:t>
                      </a:r>
                    </a:p>
                    <a:p>
                      <a:r>
                        <a:rPr lang="ru-RU" i="1" dirty="0">
                          <a:solidFill>
                            <a:schemeClr val="tx1"/>
                          </a:solidFill>
                        </a:rPr>
                        <a:t>____________________________________________________________________________</a:t>
                      </a:r>
                    </a:p>
                    <a:p>
                      <a:r>
                        <a:rPr lang="ru-RU" i="1" dirty="0">
                          <a:solidFill>
                            <a:schemeClr val="tx1"/>
                          </a:solidFill>
                        </a:rPr>
                        <a:t>____________________________________________________________________________</a:t>
                      </a:r>
                    </a:p>
                    <a:p>
                      <a:endParaRPr lang="ru-RU"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ru-RU" i="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Одним из самых опасных заболеваний пчёл является </a:t>
                      </a:r>
                      <a:r>
                        <a:rPr lang="ru-RU" i="1" dirty="0" err="1">
                          <a:solidFill>
                            <a:schemeClr val="tx1"/>
                          </a:solidFill>
                        </a:rPr>
                        <a:t>аскосфероз</a:t>
                      </a:r>
                      <a:r>
                        <a:rPr lang="ru-RU" dirty="0">
                          <a:solidFill>
                            <a:schemeClr val="tx1"/>
                          </a:solidFill>
                        </a:rPr>
                        <a:t> – грибковая инфекция, вызванная плесневым грибом </a:t>
                      </a:r>
                      <a:r>
                        <a:rPr lang="ru-RU" i="1" dirty="0" err="1">
                          <a:solidFill>
                            <a:schemeClr val="tx1"/>
                          </a:solidFill>
                        </a:rPr>
                        <a:t>Ascosphaera</a:t>
                      </a:r>
                      <a:r>
                        <a:rPr lang="ru-RU" i="1" dirty="0">
                          <a:solidFill>
                            <a:schemeClr val="tx1"/>
                          </a:solidFill>
                        </a:rPr>
                        <a:t> </a:t>
                      </a:r>
                      <a:r>
                        <a:rPr lang="ru-RU" i="1" dirty="0" err="1">
                          <a:solidFill>
                            <a:schemeClr val="tx1"/>
                          </a:solidFill>
                        </a:rPr>
                        <a:t>apis</a:t>
                      </a:r>
                      <a:r>
                        <a:rPr lang="ru-RU" dirty="0">
                          <a:solidFill>
                            <a:schemeClr val="tx1"/>
                          </a:solidFill>
                        </a:rPr>
                        <a:t>. </a:t>
                      </a:r>
                      <a:r>
                        <a:rPr lang="ru-RU" dirty="0" err="1">
                          <a:solidFill>
                            <a:schemeClr val="tx1"/>
                          </a:solidFill>
                        </a:rPr>
                        <a:t>Аскосфероз</a:t>
                      </a:r>
                      <a:r>
                        <a:rPr lang="ru-RU" dirty="0">
                          <a:solidFill>
                            <a:schemeClr val="tx1"/>
                          </a:solidFill>
                        </a:rPr>
                        <a:t> поражает пчелиные, главным образом трутневые личинки, возраст которых 3–4 дня. Они теряют свою эластичность и превращаются в известково-белые твёрдые комочки. От заболевания страдает весь улей, так как </a:t>
                      </a:r>
                      <a:r>
                        <a:rPr lang="ru-RU" dirty="0" err="1">
                          <a:solidFill>
                            <a:schemeClr val="tx1"/>
                          </a:solidFill>
                        </a:rPr>
                        <a:t>аскосфероз</a:t>
                      </a:r>
                      <a:r>
                        <a:rPr lang="ru-RU" dirty="0">
                          <a:solidFill>
                            <a:schemeClr val="tx1"/>
                          </a:solidFill>
                        </a:rPr>
                        <a:t> быстро распространяется.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Для лечения </a:t>
                      </a:r>
                      <a:r>
                        <a:rPr lang="ru-RU" dirty="0" err="1">
                          <a:solidFill>
                            <a:schemeClr val="tx1"/>
                          </a:solidFill>
                        </a:rPr>
                        <a:t>аскосфероза</a:t>
                      </a:r>
                      <a:r>
                        <a:rPr lang="ru-RU" dirty="0">
                          <a:solidFill>
                            <a:schemeClr val="tx1"/>
                          </a:solidFill>
                        </a:rPr>
                        <a:t> пчёл испытаны и предложены различные средства, в том числе медикаментозные. Учёные провели эксперименты, чтобы выяснить эффективность действия некоторых подавляющих развитие грибковых заболеваний препаратов, таких как </a:t>
                      </a:r>
                      <a:r>
                        <a:rPr lang="ru-RU" i="1" dirty="0" err="1">
                          <a:solidFill>
                            <a:schemeClr val="tx1"/>
                          </a:solidFill>
                        </a:rPr>
                        <a:t>нистатин</a:t>
                      </a:r>
                      <a:r>
                        <a:rPr lang="ru-RU" dirty="0">
                          <a:solidFill>
                            <a:schemeClr val="tx1"/>
                          </a:solidFill>
                        </a:rPr>
                        <a:t> и </a:t>
                      </a:r>
                      <a:r>
                        <a:rPr lang="ru-RU" i="1" dirty="0" err="1">
                          <a:solidFill>
                            <a:schemeClr val="tx1"/>
                          </a:solidFill>
                        </a:rPr>
                        <a:t>рифтал</a:t>
                      </a:r>
                      <a:r>
                        <a:rPr lang="ru-RU" dirty="0">
                          <a:solidFill>
                            <a:schemeClr val="tx1"/>
                          </a:solidFill>
                        </a:rPr>
                        <a:t>, на возбудителя </a:t>
                      </a:r>
                      <a:r>
                        <a:rPr lang="ru-RU" dirty="0" err="1">
                          <a:solidFill>
                            <a:schemeClr val="tx1"/>
                          </a:solidFill>
                        </a:rPr>
                        <a:t>аскосфероза</a:t>
                      </a:r>
                      <a:r>
                        <a:rPr lang="ru-RU" dirty="0">
                          <a:solidFill>
                            <a:schemeClr val="tx1"/>
                          </a:solidFill>
                        </a:rPr>
                        <a:t>. Для этого были сформированы четыре группы семей, состояние которых было приблизительно одинаковым. Первая группа – контрольная, обработке препаратами не подвергалась. </a:t>
                      </a:r>
                    </a:p>
                  </a:txBody>
                  <a:tcPr/>
                </a:tc>
                <a:extLst>
                  <a:ext uri="{0D108BD9-81ED-4DB2-BD59-A6C34878D82A}">
                    <a16:rowId xmlns:a16="http://schemas.microsoft.com/office/drawing/2014/main" val="3245474985"/>
                  </a:ext>
                </a:extLst>
              </a:tr>
            </a:tbl>
          </a:graphicData>
        </a:graphic>
      </p:graphicFrame>
      <p:sp>
        <p:nvSpPr>
          <p:cNvPr id="4" name="Нижний колонтитул 3">
            <a:extLst>
              <a:ext uri="{FF2B5EF4-FFF2-40B4-BE49-F238E27FC236}">
                <a16:creationId xmlns:a16="http://schemas.microsoft.com/office/drawing/2014/main" id="{5B938703-CE3E-4391-B96B-FCC4CD28A2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246FACAD-F151-46A2-B713-5EFFEEAC37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0984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6E9F7-9D1D-48C4-BC2E-96C14BB87A1C}"/>
              </a:ext>
            </a:extLst>
          </p:cNvPr>
          <p:cNvSpPr>
            <a:spLocks noGrp="1"/>
          </p:cNvSpPr>
          <p:nvPr>
            <p:ph type="title"/>
          </p:nvPr>
        </p:nvSpPr>
        <p:spPr>
          <a:xfrm>
            <a:off x="609601" y="136523"/>
            <a:ext cx="10972800" cy="1143000"/>
          </a:xfrm>
        </p:spPr>
        <p:txBody>
          <a:bodyPr/>
          <a:lstStyle/>
          <a:p>
            <a:r>
              <a:rPr lang="ru-RU" dirty="0">
                <a:solidFill>
                  <a:schemeClr val="accent1">
                    <a:lumMod val="75000"/>
                  </a:schemeClr>
                </a:solidFill>
              </a:rPr>
              <a:t>Характеристика задания 1</a:t>
            </a:r>
          </a:p>
        </p:txBody>
      </p:sp>
      <p:sp>
        <p:nvSpPr>
          <p:cNvPr id="4" name="Нижний колонтитул 3">
            <a:extLst>
              <a:ext uri="{FF2B5EF4-FFF2-40B4-BE49-F238E27FC236}">
                <a16:creationId xmlns:a16="http://schemas.microsoft.com/office/drawing/2014/main" id="{F07461F9-33F2-49E1-BB1D-EB17752BB6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FF938EF8-E1B3-41EA-AA8B-3764B96DC8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1BD645-388E-46AE-9FA4-0E4A3333366B}"/>
              </a:ext>
            </a:extLst>
          </p:cNvPr>
          <p:cNvSpPr txBox="1"/>
          <p:nvPr/>
        </p:nvSpPr>
        <p:spPr>
          <a:xfrm>
            <a:off x="953909" y="1042947"/>
            <a:ext cx="10284181" cy="502676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Содержательная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живые  системы.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Компетентностная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понимание особенностей научного исследования</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Контекст: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местный/национальный, окружающая среда.</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Уровень сложности: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средний.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Формат ответа: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задание с развёрнутым ответом.</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Объект проверки: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оценивать и описывать способы, которые используют учёные, чтобы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обеспечить надёжность данных и достоверность объяснений.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Тип знания: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процедурное.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Система оценивания. Содержание критерия.</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балл.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Говорится, что наличие контрольной группы позволяет при анализе результатов эксперимента сравнивать экспериментальную и контрольную группы и таким образом отличать эффект исследуемого фактора от эффектов иных воздействий, которым подвергаются все участники эксперимента</a:t>
            </a:r>
            <a:r>
              <a:rPr kumimoji="0" lang="ru-RU" sz="2000" b="0" i="0" u="none" strike="noStrike" kern="1200" cap="none" spc="0" normalizeH="0" baseline="0" noProof="0" dirty="0">
                <a:ln>
                  <a:noFill/>
                </a:ln>
                <a:solidFill>
                  <a:prstClr val="black"/>
                </a:solidFill>
                <a:effectLst/>
                <a:uLnTx/>
                <a:uFillTx/>
                <a:latin typeface="Calibri"/>
                <a:ea typeface="+mn-ea"/>
                <a:cs typeface="+mn-cs"/>
              </a:rPr>
              <a:t>.</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 баллов.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Другие ответы.</a:t>
            </a:r>
          </a:p>
        </p:txBody>
      </p:sp>
    </p:spTree>
    <p:extLst>
      <p:ext uri="{BB962C8B-B14F-4D97-AF65-F5344CB8AC3E}">
        <p14:creationId xmlns:p14="http://schemas.microsoft.com/office/powerpoint/2010/main" val="21924067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6">
            <a:extLst>
              <a:ext uri="{FF2B5EF4-FFF2-40B4-BE49-F238E27FC236}">
                <a16:creationId xmlns:a16="http://schemas.microsoft.com/office/drawing/2014/main" id="{16BB4B00-EAD7-464D-80D9-84C339974CA9}"/>
              </a:ext>
            </a:extLst>
          </p:cNvPr>
          <p:cNvGraphicFramePr>
            <a:graphicFrameLocks noGrp="1"/>
          </p:cNvGraphicFramePr>
          <p:nvPr>
            <p:ph idx="1"/>
            <p:extLst>
              <p:ext uri="{D42A27DB-BD31-4B8C-83A1-F6EECF244321}">
                <p14:modId xmlns:p14="http://schemas.microsoft.com/office/powerpoint/2010/main" val="1461498128"/>
              </p:ext>
            </p:extLst>
          </p:nvPr>
        </p:nvGraphicFramePr>
        <p:xfrm>
          <a:off x="1008695" y="1327152"/>
          <a:ext cx="10174609" cy="3931920"/>
        </p:xfrm>
        <a:graphic>
          <a:graphicData uri="http://schemas.openxmlformats.org/drawingml/2006/table">
            <a:tbl>
              <a:tblPr firstRow="1" bandRow="1">
                <a:tableStyleId>{5940675A-B579-460E-94D1-54222C63F5DA}</a:tableStyleId>
              </a:tblPr>
              <a:tblGrid>
                <a:gridCol w="4069843">
                  <a:extLst>
                    <a:ext uri="{9D8B030D-6E8A-4147-A177-3AD203B41FA5}">
                      <a16:colId xmlns:a16="http://schemas.microsoft.com/office/drawing/2014/main" val="3723912661"/>
                    </a:ext>
                  </a:extLst>
                </a:gridCol>
                <a:gridCol w="6104766">
                  <a:extLst>
                    <a:ext uri="{9D8B030D-6E8A-4147-A177-3AD203B41FA5}">
                      <a16:colId xmlns:a16="http://schemas.microsoft.com/office/drawing/2014/main" val="444358570"/>
                    </a:ext>
                  </a:extLst>
                </a:gridCol>
              </a:tblGrid>
              <a:tr h="370840">
                <a:tc>
                  <a:txBody>
                    <a:bodyPr/>
                    <a:lstStyle/>
                    <a:p>
                      <a:r>
                        <a:rPr lang="ru-RU" b="1" dirty="0">
                          <a:solidFill>
                            <a:schemeClr val="tx1"/>
                          </a:solidFill>
                        </a:rPr>
                        <a:t>Задание 2</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Прочитайте текст, расположенный справа.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i="1" kern="1200" dirty="0">
                        <a:solidFill>
                          <a:schemeClr val="tx1"/>
                        </a:solidFill>
                        <a:effectLst/>
                        <a:latin typeface="+mn-lt"/>
                        <a:ea typeface="+mn-ea"/>
                        <a:cs typeface="+mn-cs"/>
                      </a:endParaRPr>
                    </a:p>
                    <a:p>
                      <a:r>
                        <a:rPr lang="ru-RU" i="1" dirty="0">
                          <a:solidFill>
                            <a:schemeClr val="tx1"/>
                          </a:solidFill>
                        </a:rPr>
                        <a:t>Поясните, с какой целью каждая исследуемая группа состояла не из одной, а из трёх пчелиных семей. </a:t>
                      </a:r>
                    </a:p>
                    <a:p>
                      <a:r>
                        <a:rPr lang="ru-RU" i="1" dirty="0">
                          <a:solidFill>
                            <a:schemeClr val="tx1"/>
                          </a:solidFill>
                        </a:rPr>
                        <a:t>________________________________________________________________________________________________________________________________________</a:t>
                      </a:r>
                    </a:p>
                    <a:p>
                      <a:r>
                        <a:rPr lang="ru-RU" i="1" dirty="0">
                          <a:solidFill>
                            <a:schemeClr val="tx1"/>
                          </a:solidFill>
                        </a:rPr>
                        <a:t>__________________________________</a:t>
                      </a:r>
                    </a:p>
                    <a:p>
                      <a:endParaRPr lang="ru-RU"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ru-RU" i="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При проведении эксперимента по определению эффективности действия некоторых препаратов на возбудителя </a:t>
                      </a:r>
                      <a:r>
                        <a:rPr lang="ru-RU" dirty="0" err="1">
                          <a:solidFill>
                            <a:schemeClr val="tx1"/>
                          </a:solidFill>
                        </a:rPr>
                        <a:t>аскосфероза</a:t>
                      </a:r>
                      <a:r>
                        <a:rPr lang="ru-RU" dirty="0">
                          <a:solidFill>
                            <a:schemeClr val="tx1"/>
                          </a:solidFill>
                        </a:rPr>
                        <a:t> у пчёл и изучению состояния и развития пчелиных семей каждая из четырёх сформированных групп состояла из трёх семей.  </a:t>
                      </a:r>
                    </a:p>
                  </a:txBody>
                  <a:tcPr/>
                </a:tc>
                <a:extLst>
                  <a:ext uri="{0D108BD9-81ED-4DB2-BD59-A6C34878D82A}">
                    <a16:rowId xmlns:a16="http://schemas.microsoft.com/office/drawing/2014/main" val="3245474985"/>
                  </a:ext>
                </a:extLst>
              </a:tr>
            </a:tbl>
          </a:graphicData>
        </a:graphic>
      </p:graphicFrame>
      <p:sp>
        <p:nvSpPr>
          <p:cNvPr id="4" name="Нижний колонтитул 3">
            <a:extLst>
              <a:ext uri="{FF2B5EF4-FFF2-40B4-BE49-F238E27FC236}">
                <a16:creationId xmlns:a16="http://schemas.microsoft.com/office/drawing/2014/main" id="{5B938703-CE3E-4391-B96B-FCC4CD28A2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246FACAD-F151-46A2-B713-5EFFEEAC37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4838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6E9F7-9D1D-48C4-BC2E-96C14BB87A1C}"/>
              </a:ext>
            </a:extLst>
          </p:cNvPr>
          <p:cNvSpPr>
            <a:spLocks noGrp="1"/>
          </p:cNvSpPr>
          <p:nvPr>
            <p:ph type="title"/>
          </p:nvPr>
        </p:nvSpPr>
        <p:spPr>
          <a:xfrm>
            <a:off x="609601" y="136523"/>
            <a:ext cx="10972800" cy="1143000"/>
          </a:xfrm>
        </p:spPr>
        <p:txBody>
          <a:bodyPr/>
          <a:lstStyle/>
          <a:p>
            <a:r>
              <a:rPr lang="ru-RU" dirty="0">
                <a:solidFill>
                  <a:schemeClr val="accent1">
                    <a:lumMod val="75000"/>
                  </a:schemeClr>
                </a:solidFill>
              </a:rPr>
              <a:t>Характеристика задания 2</a:t>
            </a:r>
          </a:p>
        </p:txBody>
      </p:sp>
      <p:sp>
        <p:nvSpPr>
          <p:cNvPr id="4" name="Нижний колонтитул 3">
            <a:extLst>
              <a:ext uri="{FF2B5EF4-FFF2-40B4-BE49-F238E27FC236}">
                <a16:creationId xmlns:a16="http://schemas.microsoft.com/office/drawing/2014/main" id="{F07461F9-33F2-49E1-BB1D-EB17752BB6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FF938EF8-E1B3-41EA-AA8B-3764B96DC8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1BD645-388E-46AE-9FA4-0E4A3333366B}"/>
              </a:ext>
            </a:extLst>
          </p:cNvPr>
          <p:cNvSpPr txBox="1"/>
          <p:nvPr/>
        </p:nvSpPr>
        <p:spPr>
          <a:xfrm>
            <a:off x="953909" y="1042947"/>
            <a:ext cx="10284181" cy="4318875"/>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Содержательная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живые  системы.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Компетентностная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понимание особенностей научного исследования</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Контекст: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местный/национальный, окружающая среда.</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Уровень сложности: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средний.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Формат ответа: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задание с развёрнутым ответом.</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Объект проверки: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оценивать и описывать способы, которые используют учёные, чтобы </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обеспечить надёжность данных и достоверность объяснений.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Тип знания: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процедурное.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Система оценивания. Содержание критерия.</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балл.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Говорится, что наличие трёх пчелиных семей в каждой группе необходимо для повышения точности и достоверности результатов исследования.</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 баллов.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Другие ответы.</a:t>
            </a:r>
          </a:p>
        </p:txBody>
      </p:sp>
    </p:spTree>
    <p:extLst>
      <p:ext uri="{BB962C8B-B14F-4D97-AF65-F5344CB8AC3E}">
        <p14:creationId xmlns:p14="http://schemas.microsoft.com/office/powerpoint/2010/main" val="191898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4D7C43-A6D4-46DF-BF66-D5A0751C12A2}"/>
              </a:ext>
            </a:extLst>
          </p:cNvPr>
          <p:cNvSpPr txBox="1"/>
          <p:nvPr/>
        </p:nvSpPr>
        <p:spPr>
          <a:xfrm>
            <a:off x="657225" y="529620"/>
            <a:ext cx="9877425" cy="800219"/>
          </a:xfrm>
          <a:prstGeom prst="rect">
            <a:avLst/>
          </a:prstGeom>
          <a:noFill/>
        </p:spPr>
        <p:txBody>
          <a:bodyPr wrap="square">
            <a:spAutoFit/>
          </a:bodyPr>
          <a:lstStyle/>
          <a:p>
            <a:pPr marL="0" marR="0" lvl="0" indent="0" algn="l" defTabSz="609539" rtl="0" eaLnBrk="1" fontAlgn="auto" latinLnBrk="0" hangingPunct="1">
              <a:lnSpc>
                <a:spcPct val="100000"/>
              </a:lnSpc>
              <a:spcBef>
                <a:spcPts val="0"/>
              </a:spcBef>
              <a:spcAft>
                <a:spcPts val="0"/>
              </a:spcAft>
              <a:buClr>
                <a:srgbClr val="333333"/>
              </a:buClr>
              <a:buSzPts val="4800"/>
              <a:buFont typeface="Proxima Nova"/>
              <a:buNone/>
              <a:tabLst/>
              <a:defRPr/>
            </a:pPr>
            <a:r>
              <a:rPr kumimoji="0" lang="ru-RU" sz="2800" b="1" i="0" u="none" strike="noStrike" kern="0" cap="none" spc="0" normalizeH="0" baseline="0" noProof="0" dirty="0">
                <a:ln>
                  <a:noFill/>
                </a:ln>
                <a:solidFill>
                  <a:srgbClr val="44546A">
                    <a:lumMod val="75000"/>
                  </a:srgbClr>
                </a:solidFill>
                <a:effectLst/>
                <a:uLnTx/>
                <a:uFillTx/>
                <a:latin typeface="Calibri" panose="020F0502020204030204" pitchFamily="34" charset="0"/>
                <a:ea typeface="+mn-ea"/>
                <a:cs typeface="Calibri" panose="020F0502020204030204" pitchFamily="34" charset="0"/>
                <a:sym typeface="Proxima Nova"/>
              </a:rPr>
              <a:t>Что такое «функциональная грамотность»?</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D6C4182-0EF5-4F2C-B028-62F4629299F0}"/>
              </a:ext>
            </a:extLst>
          </p:cNvPr>
          <p:cNvSpPr txBox="1"/>
          <p:nvPr/>
        </p:nvSpPr>
        <p:spPr>
          <a:xfrm>
            <a:off x="657225" y="1563749"/>
            <a:ext cx="10877550"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Функциональная грамотность (ФГ)</a:t>
            </a:r>
            <a:r>
              <a:rPr kumimoji="0" lang="ru-RU" sz="2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способность решать учебные задачи и жизненные проблемные ситуации на основе сформированных предметных, метапредметных и универсальных способов деятельности.  ФГ включает овладение ключевыми компетенциями, составляющими основу дальнейшего успешного образования и ориентации в мире профессий. </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ФГОС ООО (2022), п. 35.2</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b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Компоненты функциональной грамотности:</a:t>
            </a:r>
            <a:endParaRPr kumimoji="0" lang="ru-RU" sz="2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читательская грамотность</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математическая грамотность</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естественнонаучная грамотность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а также  финансовая грамотность и глобальные компетенции.</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Оценивается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не предметное знание</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а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грамотность</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как владение определенными компетенциями.</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44412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6">
            <a:extLst>
              <a:ext uri="{FF2B5EF4-FFF2-40B4-BE49-F238E27FC236}">
                <a16:creationId xmlns:a16="http://schemas.microsoft.com/office/drawing/2014/main" id="{16BB4B00-EAD7-464D-80D9-84C339974CA9}"/>
              </a:ext>
            </a:extLst>
          </p:cNvPr>
          <p:cNvGraphicFramePr>
            <a:graphicFrameLocks noGrp="1"/>
          </p:cNvGraphicFramePr>
          <p:nvPr>
            <p:ph idx="1"/>
          </p:nvPr>
        </p:nvGraphicFramePr>
        <p:xfrm>
          <a:off x="407714" y="349683"/>
          <a:ext cx="11401777" cy="3931920"/>
        </p:xfrm>
        <a:graphic>
          <a:graphicData uri="http://schemas.openxmlformats.org/drawingml/2006/table">
            <a:tbl>
              <a:tblPr firstRow="1" bandRow="1">
                <a:tableStyleId>{5940675A-B579-460E-94D1-54222C63F5DA}</a:tableStyleId>
              </a:tblPr>
              <a:tblGrid>
                <a:gridCol w="5394775">
                  <a:extLst>
                    <a:ext uri="{9D8B030D-6E8A-4147-A177-3AD203B41FA5}">
                      <a16:colId xmlns:a16="http://schemas.microsoft.com/office/drawing/2014/main" val="3723912661"/>
                    </a:ext>
                  </a:extLst>
                </a:gridCol>
                <a:gridCol w="6007002">
                  <a:extLst>
                    <a:ext uri="{9D8B030D-6E8A-4147-A177-3AD203B41FA5}">
                      <a16:colId xmlns:a16="http://schemas.microsoft.com/office/drawing/2014/main" val="444358570"/>
                    </a:ext>
                  </a:extLst>
                </a:gridCol>
              </a:tblGrid>
              <a:tr h="370840">
                <a:tc>
                  <a:txBody>
                    <a:bodyPr/>
                    <a:lstStyle/>
                    <a:p>
                      <a:r>
                        <a:rPr lang="ru-RU" b="1" dirty="0">
                          <a:solidFill>
                            <a:schemeClr val="tx1"/>
                          </a:solidFill>
                        </a:rPr>
                        <a:t>Задание 3</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kern="1200" dirty="0">
                          <a:solidFill>
                            <a:schemeClr val="tx1"/>
                          </a:solidFill>
                          <a:effectLst/>
                          <a:latin typeface="+mn-lt"/>
                          <a:ea typeface="+mn-ea"/>
                          <a:cs typeface="+mn-cs"/>
                        </a:rPr>
                        <a:t>Прочитайте текст, расположенный справа.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800" i="1" kern="1200" dirty="0">
                        <a:solidFill>
                          <a:schemeClr val="tx1"/>
                        </a:solidFill>
                        <a:effectLst/>
                        <a:latin typeface="+mn-lt"/>
                        <a:ea typeface="+mn-ea"/>
                        <a:cs typeface="+mn-cs"/>
                      </a:endParaRPr>
                    </a:p>
                    <a:p>
                      <a:r>
                        <a:rPr lang="ru-RU" i="1" dirty="0">
                          <a:solidFill>
                            <a:schemeClr val="tx1"/>
                          </a:solidFill>
                        </a:rPr>
                        <a:t>На основе прочитанной информации</a:t>
                      </a:r>
                      <a:r>
                        <a:rPr kumimoji="0" lang="ru-RU" sz="1800" b="0" i="1" u="none" strike="noStrike" kern="1200" cap="none" spc="0" normalizeH="0" baseline="0" noProof="0" dirty="0">
                          <a:ln>
                            <a:noFill/>
                          </a:ln>
                          <a:solidFill>
                            <a:prstClr val="black"/>
                          </a:solidFill>
                          <a:effectLst/>
                          <a:uLnTx/>
                          <a:uFillTx/>
                          <a:latin typeface="+mn-lt"/>
                          <a:ea typeface="+mn-ea"/>
                          <a:cs typeface="+mn-cs"/>
                        </a:rPr>
                        <a:t>, в том числе содержащейся во Введении,</a:t>
                      </a:r>
                      <a:r>
                        <a:rPr lang="ru-RU" i="1" dirty="0">
                          <a:solidFill>
                            <a:schemeClr val="tx1"/>
                          </a:solidFill>
                        </a:rPr>
                        <a:t> поясните, почему количество печатных ячеек может служить критерием эффективности действия препаратов на возбудителя </a:t>
                      </a:r>
                      <a:r>
                        <a:rPr lang="ru-RU" i="1" dirty="0" err="1">
                          <a:solidFill>
                            <a:schemeClr val="tx1"/>
                          </a:solidFill>
                        </a:rPr>
                        <a:t>аскосфероза</a:t>
                      </a:r>
                      <a:r>
                        <a:rPr lang="ru-RU" i="1" dirty="0">
                          <a:solidFill>
                            <a:schemeClr val="tx1"/>
                          </a:solidFill>
                        </a:rPr>
                        <a:t> у пчёл. </a:t>
                      </a:r>
                    </a:p>
                    <a:p>
                      <a:r>
                        <a:rPr lang="ru-RU" i="1" dirty="0">
                          <a:solidFill>
                            <a:schemeClr val="tx1"/>
                          </a:solidFill>
                        </a:rPr>
                        <a:t>__________________________________________________________________________________________</a:t>
                      </a:r>
                    </a:p>
                    <a:p>
                      <a:r>
                        <a:rPr lang="ru-RU" i="1" dirty="0">
                          <a:solidFill>
                            <a:schemeClr val="tx1"/>
                          </a:solidFill>
                        </a:rPr>
                        <a:t>__________________________________________________________________________________________</a:t>
                      </a:r>
                    </a:p>
                    <a:p>
                      <a:endParaRPr lang="ru-RU"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endParaRPr lang="ru-RU" i="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mn-lt"/>
                          <a:ea typeface="+mn-ea"/>
                          <a:cs typeface="+mn-cs"/>
                        </a:rPr>
                        <a:t>Учёные провели эксперимент по определению эффективности медикаментозных препаратов – </a:t>
                      </a:r>
                      <a:r>
                        <a:rPr kumimoji="0" lang="ru-RU" sz="1800" b="0" i="1" u="none" strike="noStrike" kern="1200" cap="none" spc="0" normalizeH="0" baseline="0" noProof="0" dirty="0" err="1">
                          <a:ln>
                            <a:noFill/>
                          </a:ln>
                          <a:solidFill>
                            <a:prstClr val="black"/>
                          </a:solidFill>
                          <a:effectLst/>
                          <a:uLnTx/>
                          <a:uFillTx/>
                          <a:latin typeface="+mn-lt"/>
                          <a:ea typeface="+mn-ea"/>
                          <a:cs typeface="+mn-cs"/>
                        </a:rPr>
                        <a:t>нистатина</a:t>
                      </a:r>
                      <a:r>
                        <a:rPr kumimoji="0" lang="ru-RU" sz="1800" b="0" i="0" u="none" strike="noStrike" kern="1200" cap="none" spc="0" normalizeH="0" baseline="0" noProof="0" dirty="0">
                          <a:ln>
                            <a:noFill/>
                          </a:ln>
                          <a:solidFill>
                            <a:prstClr val="black"/>
                          </a:solidFill>
                          <a:effectLst/>
                          <a:uLnTx/>
                          <a:uFillTx/>
                          <a:latin typeface="+mn-lt"/>
                          <a:ea typeface="+mn-ea"/>
                          <a:cs typeface="+mn-cs"/>
                        </a:rPr>
                        <a:t> и </a:t>
                      </a:r>
                      <a:r>
                        <a:rPr kumimoji="0" lang="ru-RU" sz="1800" b="0" i="1" u="none" strike="noStrike" kern="1200" cap="none" spc="0" normalizeH="0" baseline="0" noProof="0" dirty="0" err="1">
                          <a:ln>
                            <a:noFill/>
                          </a:ln>
                          <a:solidFill>
                            <a:prstClr val="black"/>
                          </a:solidFill>
                          <a:effectLst/>
                          <a:uLnTx/>
                          <a:uFillTx/>
                          <a:latin typeface="+mn-lt"/>
                          <a:ea typeface="+mn-ea"/>
                          <a:cs typeface="+mn-cs"/>
                        </a:rPr>
                        <a:t>рифтала</a:t>
                      </a:r>
                      <a:r>
                        <a:rPr kumimoji="0" lang="ru-RU" sz="1800" b="0" i="0" u="none" strike="noStrike" kern="1200" cap="none" spc="0" normalizeH="0" baseline="0" noProof="0" dirty="0">
                          <a:ln>
                            <a:noFill/>
                          </a:ln>
                          <a:solidFill>
                            <a:prstClr val="black"/>
                          </a:solidFill>
                          <a:effectLst/>
                          <a:uLnTx/>
                          <a:uFillTx/>
                          <a:latin typeface="+mn-lt"/>
                          <a:ea typeface="+mn-ea"/>
                          <a:cs typeface="+mn-cs"/>
                        </a:rPr>
                        <a:t> – на возбудителя </a:t>
                      </a:r>
                      <a:r>
                        <a:rPr kumimoji="0" lang="ru-RU" sz="1800" b="0" i="0" u="none" strike="noStrike" kern="1200" cap="none" spc="0" normalizeH="0" baseline="0" noProof="0" dirty="0" err="1">
                          <a:ln>
                            <a:noFill/>
                          </a:ln>
                          <a:solidFill>
                            <a:prstClr val="black"/>
                          </a:solidFill>
                          <a:effectLst/>
                          <a:uLnTx/>
                          <a:uFillTx/>
                          <a:latin typeface="+mn-lt"/>
                          <a:ea typeface="+mn-ea"/>
                          <a:cs typeface="+mn-cs"/>
                        </a:rPr>
                        <a:t>аскосфероза</a:t>
                      </a:r>
                      <a:r>
                        <a:rPr kumimoji="0" lang="ru-RU" sz="1800" b="0" i="0" u="none" strike="noStrike" kern="1200" cap="none" spc="0" normalizeH="0" baseline="0" noProof="0" dirty="0">
                          <a:ln>
                            <a:noFill/>
                          </a:ln>
                          <a:solidFill>
                            <a:prstClr val="black"/>
                          </a:solidFill>
                          <a:effectLst/>
                          <a:uLnTx/>
                          <a:uFillTx/>
                          <a:latin typeface="+mn-lt"/>
                          <a:ea typeface="+mn-ea"/>
                          <a:cs typeface="+mn-cs"/>
                        </a:rPr>
                        <a:t> у пчёл. Первая группа – контрольная, обработке не подвергалась. Во второй группе применяли </a:t>
                      </a:r>
                      <a:r>
                        <a:rPr kumimoji="0" lang="ru-RU" sz="1800" b="0" i="0" u="none" strike="noStrike" kern="1200" cap="none" spc="0" normalizeH="0" baseline="0" noProof="0" dirty="0" err="1">
                          <a:ln>
                            <a:noFill/>
                          </a:ln>
                          <a:solidFill>
                            <a:prstClr val="black"/>
                          </a:solidFill>
                          <a:effectLst/>
                          <a:uLnTx/>
                          <a:uFillTx/>
                          <a:latin typeface="+mn-lt"/>
                          <a:ea typeface="+mn-ea"/>
                          <a:cs typeface="+mn-cs"/>
                        </a:rPr>
                        <a:t>нистатин</a:t>
                      </a:r>
                      <a:r>
                        <a:rPr kumimoji="0" lang="ru-RU" sz="1800" b="0" i="0" u="none" strike="noStrike" kern="1200" cap="none" spc="0" normalizeH="0" baseline="0" noProof="0" dirty="0">
                          <a:ln>
                            <a:noFill/>
                          </a:ln>
                          <a:solidFill>
                            <a:prstClr val="black"/>
                          </a:solidFill>
                          <a:effectLst/>
                          <a:uLnTx/>
                          <a:uFillTx/>
                          <a:latin typeface="+mn-lt"/>
                          <a:ea typeface="+mn-ea"/>
                          <a:cs typeface="+mn-cs"/>
                        </a:rPr>
                        <a:t>, третью обрабатывали 0,1%-ной эмульсией </a:t>
                      </a:r>
                      <a:r>
                        <a:rPr kumimoji="0" lang="ru-RU" sz="1800" b="0" i="0" u="none" strike="noStrike" kern="1200" cap="none" spc="0" normalizeH="0" baseline="0" noProof="0" dirty="0" err="1">
                          <a:ln>
                            <a:noFill/>
                          </a:ln>
                          <a:solidFill>
                            <a:prstClr val="black"/>
                          </a:solidFill>
                          <a:effectLst/>
                          <a:uLnTx/>
                          <a:uFillTx/>
                          <a:latin typeface="+mn-lt"/>
                          <a:ea typeface="+mn-ea"/>
                          <a:cs typeface="+mn-cs"/>
                        </a:rPr>
                        <a:t>рифтала</a:t>
                      </a:r>
                      <a:r>
                        <a:rPr kumimoji="0" lang="ru-RU" sz="1800" b="0" i="0" u="none" strike="noStrike" kern="1200" cap="none" spc="0" normalizeH="0" baseline="0" noProof="0" dirty="0">
                          <a:ln>
                            <a:noFill/>
                          </a:ln>
                          <a:solidFill>
                            <a:prstClr val="black"/>
                          </a:solidFill>
                          <a:effectLst/>
                          <a:uLnTx/>
                          <a:uFillTx/>
                          <a:latin typeface="+mn-lt"/>
                          <a:ea typeface="+mn-ea"/>
                          <a:cs typeface="+mn-cs"/>
                        </a:rPr>
                        <a:t>, четвёртую – 0,5%-ной эмульсией </a:t>
                      </a:r>
                      <a:r>
                        <a:rPr kumimoji="0" lang="ru-RU" sz="1800" b="0" i="0" u="none" strike="noStrike" kern="1200" cap="none" spc="0" normalizeH="0" baseline="0" noProof="0" dirty="0" err="1">
                          <a:ln>
                            <a:noFill/>
                          </a:ln>
                          <a:solidFill>
                            <a:prstClr val="black"/>
                          </a:solidFill>
                          <a:effectLst/>
                          <a:uLnTx/>
                          <a:uFillTx/>
                          <a:latin typeface="+mn-lt"/>
                          <a:ea typeface="+mn-ea"/>
                          <a:cs typeface="+mn-cs"/>
                        </a:rPr>
                        <a:t>рифтала</a:t>
                      </a:r>
                      <a:r>
                        <a:rPr kumimoji="0" lang="ru-RU" sz="18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mn-lt"/>
                          <a:ea typeface="+mn-ea"/>
                          <a:cs typeface="+mn-cs"/>
                        </a:rPr>
                        <a:t>Влияние обработок этими препаратами на общее состояние и развитие пчелиных семей определяли по количеству печатных ячеек через каждые 12 дней: чем больше печатных ячеек, тем эффективнее действие применяемого препарата.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solidFill>
                            <a:schemeClr val="tx1"/>
                          </a:solidFill>
                        </a:rPr>
                        <a:t>  </a:t>
                      </a:r>
                    </a:p>
                  </a:txBody>
                  <a:tcPr/>
                </a:tc>
                <a:extLst>
                  <a:ext uri="{0D108BD9-81ED-4DB2-BD59-A6C34878D82A}">
                    <a16:rowId xmlns:a16="http://schemas.microsoft.com/office/drawing/2014/main" val="3245474985"/>
                  </a:ext>
                </a:extLst>
              </a:tr>
            </a:tbl>
          </a:graphicData>
        </a:graphic>
      </p:graphicFrame>
      <p:sp>
        <p:nvSpPr>
          <p:cNvPr id="4" name="Нижний колонтитул 3">
            <a:extLst>
              <a:ext uri="{FF2B5EF4-FFF2-40B4-BE49-F238E27FC236}">
                <a16:creationId xmlns:a16="http://schemas.microsoft.com/office/drawing/2014/main" id="{5B938703-CE3E-4391-B96B-FCC4CD28A2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246FACAD-F151-46A2-B713-5EFFEEAC379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6739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6E9F7-9D1D-48C4-BC2E-96C14BB87A1C}"/>
              </a:ext>
            </a:extLst>
          </p:cNvPr>
          <p:cNvSpPr>
            <a:spLocks noGrp="1"/>
          </p:cNvSpPr>
          <p:nvPr>
            <p:ph type="title"/>
          </p:nvPr>
        </p:nvSpPr>
        <p:spPr>
          <a:xfrm>
            <a:off x="609601" y="136523"/>
            <a:ext cx="10972800" cy="653891"/>
          </a:xfrm>
        </p:spPr>
        <p:txBody>
          <a:bodyPr>
            <a:normAutofit fontScale="90000"/>
          </a:bodyPr>
          <a:lstStyle/>
          <a:p>
            <a:r>
              <a:rPr lang="ru-RU" dirty="0">
                <a:solidFill>
                  <a:schemeClr val="accent1">
                    <a:lumMod val="75000"/>
                  </a:schemeClr>
                </a:solidFill>
              </a:rPr>
              <a:t>Характеристика задания 3</a:t>
            </a:r>
          </a:p>
        </p:txBody>
      </p:sp>
      <p:sp>
        <p:nvSpPr>
          <p:cNvPr id="4" name="Нижний колонтитул 3">
            <a:extLst>
              <a:ext uri="{FF2B5EF4-FFF2-40B4-BE49-F238E27FC236}">
                <a16:creationId xmlns:a16="http://schemas.microsoft.com/office/drawing/2014/main" id="{F07461F9-33F2-49E1-BB1D-EB17752BB6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FF938EF8-E1B3-41EA-AA8B-3764B96DC8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1BD645-388E-46AE-9FA4-0E4A3333366B}"/>
              </a:ext>
            </a:extLst>
          </p:cNvPr>
          <p:cNvSpPr txBox="1"/>
          <p:nvPr/>
        </p:nvSpPr>
        <p:spPr>
          <a:xfrm>
            <a:off x="953909" y="769410"/>
            <a:ext cx="10284181" cy="5632311"/>
          </a:xfrm>
          <a:prstGeom prst="rect">
            <a:avLst/>
          </a:prstGeom>
          <a:noFill/>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Содержательная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живые  системы.</a:t>
            </a:r>
          </a:p>
          <a:p>
            <a:pPr marL="0" marR="0" lvl="0" indent="0" algn="just" defTabSz="914400" rtl="0" eaLnBrk="1" fontAlgn="auto" latinLnBrk="0" hangingPunct="1">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Компетентностная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понимание особенностей научного исследования</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Контекст: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местный/национальный, окружающая среда.</a:t>
            </a:r>
          </a:p>
          <a:p>
            <a:pPr marL="0" marR="0" lvl="0" indent="0" algn="just" defTabSz="914400" rtl="0" eaLnBrk="1" fontAlgn="auto" latinLnBrk="0" hangingPunct="1">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Уровень сложности: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средний.</a:t>
            </a:r>
          </a:p>
          <a:p>
            <a:pPr marL="0" marR="0" lvl="0" indent="0" algn="just" defTabSz="914400" rtl="0" eaLnBrk="1" fontAlgn="auto" latinLnBrk="0" hangingPunct="1">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Формат ответа: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задание с развёрнутым ответом.</a:t>
            </a:r>
          </a:p>
          <a:p>
            <a:pPr marL="0" marR="0" lvl="0" indent="0" algn="just" defTabSz="914400" rtl="0" eaLnBrk="1" fontAlgn="auto" latinLnBrk="0" hangingPunct="1">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Объект проверки: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оценивать  с научной точки зрения предлагаемые способы изучения данного вопроса.</a:t>
            </a:r>
          </a:p>
          <a:p>
            <a:pPr marL="0" marR="0" lvl="0" indent="0" algn="just" defTabSz="914400" rtl="0" eaLnBrk="1" fontAlgn="auto" latinLnBrk="0" hangingPunct="1">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Тип знания: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процедурное.</a:t>
            </a:r>
          </a:p>
          <a:p>
            <a:pPr marL="0" marR="0" lvl="0" indent="0" algn="just" defTabSz="914400" rtl="0" eaLnBrk="1" fontAlgn="auto" latinLnBrk="0" hangingPunct="1">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Система оценивания. Содержание критерия.</a:t>
            </a:r>
          </a:p>
          <a:p>
            <a:pPr marL="0" marR="0" lvl="0" indent="0" algn="just" defTabSz="914400" rtl="0" eaLnBrk="1" fontAlgn="auto" latinLnBrk="0" hangingPunct="1">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балл.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Говорится, </a:t>
            </a:r>
            <a:r>
              <a:rPr lang="ru-RU" sz="2000" dirty="0"/>
              <a:t>что плесневый грибок, вызывающий </a:t>
            </a:r>
            <a:r>
              <a:rPr lang="ru-RU" sz="2000" dirty="0" err="1"/>
              <a:t>аскосфероз</a:t>
            </a:r>
            <a:r>
              <a:rPr lang="ru-RU" sz="2000" dirty="0"/>
              <a:t> у пчёл, поражает находящиеся в открытых ячейках личинки, в результате чего они погибают и, таким образом, прекращают своё дальнейшее развитие. Поэтому стадия формирования полноценной особи пчелы из куколки, протекающая в закрытой ячейке, не реализуется, так как рабочие пчёлы не запечатывают ячейки с погибшими личинками. Таким образом, количество печатных ячеек характеризует общее состояние и развитие пчелиных семей и может служить критерием эффективности действия препаратов на возбудителя </a:t>
            </a:r>
            <a:r>
              <a:rPr lang="ru-RU" sz="2000" dirty="0" err="1"/>
              <a:t>аскосфероза</a:t>
            </a:r>
            <a:r>
              <a:rPr lang="ru-RU" sz="2000" dirty="0"/>
              <a:t> у пчёл.</a:t>
            </a:r>
          </a:p>
          <a:p>
            <a:pPr marL="0" marR="0" lvl="0" indent="0" algn="just" defTabSz="914400" rtl="0" eaLnBrk="1" fontAlgn="auto" latinLnBrk="0" hangingPunct="1">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 баллов.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Другие ответы.</a:t>
            </a:r>
          </a:p>
        </p:txBody>
      </p:sp>
    </p:spTree>
    <p:extLst>
      <p:ext uri="{BB962C8B-B14F-4D97-AF65-F5344CB8AC3E}">
        <p14:creationId xmlns:p14="http://schemas.microsoft.com/office/powerpoint/2010/main" val="2170238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6386B4-4284-465D-965C-8F95BF0CF335}"/>
              </a:ext>
            </a:extLst>
          </p:cNvPr>
          <p:cNvSpPr>
            <a:spLocks noGrp="1"/>
          </p:cNvSpPr>
          <p:nvPr>
            <p:ph type="title"/>
          </p:nvPr>
        </p:nvSpPr>
        <p:spPr>
          <a:xfrm>
            <a:off x="609600" y="985838"/>
            <a:ext cx="10972800" cy="1143000"/>
          </a:xfrm>
        </p:spPr>
        <p:txBody>
          <a:bodyPr/>
          <a:lstStyle/>
          <a:p>
            <a:r>
              <a:rPr lang="ru-RU" b="1" dirty="0">
                <a:solidFill>
                  <a:schemeClr val="tx2">
                    <a:lumMod val="75000"/>
                  </a:schemeClr>
                </a:solidFill>
              </a:rPr>
              <a:t>Как правильно питаться?</a:t>
            </a:r>
          </a:p>
        </p:txBody>
      </p:sp>
      <p:sp>
        <p:nvSpPr>
          <p:cNvPr id="4" name="Нижний колонтитул 3">
            <a:extLst>
              <a:ext uri="{FF2B5EF4-FFF2-40B4-BE49-F238E27FC236}">
                <a16:creationId xmlns:a16="http://schemas.microsoft.com/office/drawing/2014/main" id="{3088216D-8D69-4540-90DE-167085609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BEE18238-DF1D-41F0-AD31-F4431B994F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08396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F7FB195-443F-4097-A335-DFD1C23F843B}"/>
              </a:ext>
            </a:extLst>
          </p:cNvPr>
          <p:cNvSpPr txBox="1"/>
          <p:nvPr/>
        </p:nvSpPr>
        <p:spPr>
          <a:xfrm>
            <a:off x="3314698" y="1342264"/>
            <a:ext cx="813435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Рациональное питание – это физиологически полноценное питание здорового человека с учетом его пола, возраста, характера труда, климатических условий проживания. Суть рационального питания составляют следующие основные правила: </a:t>
            </a:r>
          </a:p>
        </p:txBody>
      </p:sp>
      <p:pic>
        <p:nvPicPr>
          <p:cNvPr id="6" name="Рисунок 5">
            <a:extLst>
              <a:ext uri="{FF2B5EF4-FFF2-40B4-BE49-F238E27FC236}">
                <a16:creationId xmlns:a16="http://schemas.microsoft.com/office/drawing/2014/main" id="{0BE8D282-E565-49E8-867C-82E3C322079C}"/>
              </a:ext>
            </a:extLst>
          </p:cNvPr>
          <p:cNvPicPr>
            <a:picLocks noChangeAspect="1"/>
          </p:cNvPicPr>
          <p:nvPr/>
        </p:nvPicPr>
        <p:blipFill>
          <a:blip r:embed="rId2"/>
          <a:stretch>
            <a:fillRect/>
          </a:stretch>
        </p:blipFill>
        <p:spPr>
          <a:xfrm>
            <a:off x="510295" y="1074509"/>
            <a:ext cx="2804403" cy="1591194"/>
          </a:xfrm>
          <a:prstGeom prst="rect">
            <a:avLst/>
          </a:prstGeom>
        </p:spPr>
      </p:pic>
      <p:sp>
        <p:nvSpPr>
          <p:cNvPr id="8" name="TextBox 7">
            <a:extLst>
              <a:ext uri="{FF2B5EF4-FFF2-40B4-BE49-F238E27FC236}">
                <a16:creationId xmlns:a16="http://schemas.microsoft.com/office/drawing/2014/main" id="{F404B538-2CBE-41E3-8390-1B867DAFD8C3}"/>
              </a:ext>
            </a:extLst>
          </p:cNvPr>
          <p:cNvSpPr txBox="1"/>
          <p:nvPr/>
        </p:nvSpPr>
        <p:spPr>
          <a:xfrm>
            <a:off x="742951" y="2764554"/>
            <a:ext cx="10706098" cy="255454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должно существовать равновесие между поступающей с пищей энергией и энергией, расходуемой человеком в процессе жизнедеятельности, т. е. должен быть баланс энергии;</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необходимо удовлетворять потребности организма человека в определенном количественном и качественном составе и соотношении пищевых веществ;</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следует соблюдать режим питания;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необходима соответствующая обработка пищи с целью сохранения её пищевой ценности, усвояемости и предупреждения возможного вредного воздействия на организм токсичных веществ.</a:t>
            </a:r>
          </a:p>
        </p:txBody>
      </p:sp>
    </p:spTree>
    <p:extLst>
      <p:ext uri="{BB962C8B-B14F-4D97-AF65-F5344CB8AC3E}">
        <p14:creationId xmlns:p14="http://schemas.microsoft.com/office/powerpoint/2010/main" val="912719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a:extLst>
              <a:ext uri="{FF2B5EF4-FFF2-40B4-BE49-F238E27FC236}">
                <a16:creationId xmlns:a16="http://schemas.microsoft.com/office/drawing/2014/main" id="{AEA84A27-E589-497D-BF27-4BBFFCCDAB3A}"/>
              </a:ext>
            </a:extLst>
          </p:cNvPr>
          <p:cNvGraphicFramePr>
            <a:graphicFrameLocks noGrp="1"/>
          </p:cNvGraphicFramePr>
          <p:nvPr/>
        </p:nvGraphicFramePr>
        <p:xfrm>
          <a:off x="5448300" y="396879"/>
          <a:ext cx="6438900" cy="4731957"/>
        </p:xfrm>
        <a:graphic>
          <a:graphicData uri="http://schemas.openxmlformats.org/drawingml/2006/table">
            <a:tbl>
              <a:tblPr firstRow="1" firstCol="1" bandRow="1"/>
              <a:tblGrid>
                <a:gridCol w="1729543">
                  <a:extLst>
                    <a:ext uri="{9D8B030D-6E8A-4147-A177-3AD203B41FA5}">
                      <a16:colId xmlns:a16="http://schemas.microsoft.com/office/drawing/2014/main" val="3226381476"/>
                    </a:ext>
                  </a:extLst>
                </a:gridCol>
                <a:gridCol w="1489571">
                  <a:extLst>
                    <a:ext uri="{9D8B030D-6E8A-4147-A177-3AD203B41FA5}">
                      <a16:colId xmlns:a16="http://schemas.microsoft.com/office/drawing/2014/main" val="586188210"/>
                    </a:ext>
                  </a:extLst>
                </a:gridCol>
                <a:gridCol w="1829136">
                  <a:extLst>
                    <a:ext uri="{9D8B030D-6E8A-4147-A177-3AD203B41FA5}">
                      <a16:colId xmlns:a16="http://schemas.microsoft.com/office/drawing/2014/main" val="4153364732"/>
                    </a:ext>
                  </a:extLst>
                </a:gridCol>
                <a:gridCol w="1390650">
                  <a:extLst>
                    <a:ext uri="{9D8B030D-6E8A-4147-A177-3AD203B41FA5}">
                      <a16:colId xmlns:a16="http://schemas.microsoft.com/office/drawing/2014/main" val="3017102636"/>
                    </a:ext>
                  </a:extLst>
                </a:gridCol>
              </a:tblGrid>
              <a:tr h="0">
                <a:tc>
                  <a:txBody>
                    <a:bodyPr/>
                    <a:lstStyle/>
                    <a:p>
                      <a:pPr algn="ctr">
                        <a:lnSpc>
                          <a:spcPct val="100000"/>
                        </a:lnSpc>
                        <a:spcAft>
                          <a:spcPts val="0"/>
                        </a:spcAft>
                      </a:pPr>
                      <a:r>
                        <a:rPr lang="ru-RU" sz="1600" b="1" dirty="0">
                          <a:effectLst/>
                          <a:latin typeface="Calibri" panose="020F0502020204030204" pitchFamily="34" charset="0"/>
                          <a:ea typeface="Times New Roman" panose="02020603050405020304" pitchFamily="18" charset="0"/>
                          <a:cs typeface="Calibri" panose="020F0502020204030204" pitchFamily="34" charset="0"/>
                        </a:rPr>
                        <a:t>Продукт питания</a:t>
                      </a:r>
                      <a:endParaRPr lang="ru-RU"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effectLst/>
                          <a:latin typeface="Calibri" panose="020F0502020204030204" pitchFamily="34" charset="0"/>
                          <a:ea typeface="Times New Roman" panose="02020603050405020304" pitchFamily="18" charset="0"/>
                          <a:cs typeface="Calibri" panose="020F0502020204030204" pitchFamily="34" charset="0"/>
                        </a:rPr>
                        <a:t>Содержание белка, г/100 г продукта</a:t>
                      </a:r>
                      <a:endParaRPr lang="ru-RU"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effectLst/>
                          <a:latin typeface="Calibri" panose="020F0502020204030204" pitchFamily="34" charset="0"/>
                          <a:ea typeface="Times New Roman" panose="02020603050405020304" pitchFamily="18" charset="0"/>
                          <a:cs typeface="Calibri" panose="020F0502020204030204" pitchFamily="34" charset="0"/>
                        </a:rPr>
                        <a:t>Продукт питания</a:t>
                      </a:r>
                      <a:endParaRPr lang="ru-RU"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600" b="1" dirty="0">
                          <a:effectLst/>
                          <a:latin typeface="Calibri" panose="020F0502020204030204" pitchFamily="34" charset="0"/>
                          <a:ea typeface="Times New Roman" panose="02020603050405020304" pitchFamily="18" charset="0"/>
                          <a:cs typeface="Calibri" panose="020F0502020204030204" pitchFamily="34" charset="0"/>
                        </a:rPr>
                        <a:t>Содержание белка г/100 г продукта</a:t>
                      </a:r>
                      <a:endParaRPr lang="ru-RU"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080276"/>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Арахис</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26,3</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Миндаль</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18,6</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5344813"/>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Говядина</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18,9</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Минтай</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15,9</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765588"/>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Горбуша</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21</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Мясо индейки</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21,6</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83861"/>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Горох</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23</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Печень говяжья</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17,4</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724197"/>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Грецкий орех</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13,8</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Порошок какао</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26,3</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8252936"/>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Желатин пищевой</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87,5</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Рис </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7</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244578"/>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Икра минтая</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28,4</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Свинина нежирная</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16,4</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072797"/>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Икра осетровая</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28,9</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Семена тыквы</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30,2</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50732"/>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Кефир нежирный</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3</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Семя подсолнечника</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effectLst/>
                          <a:latin typeface="Calibri" panose="020F0502020204030204" pitchFamily="34" charset="0"/>
                          <a:ea typeface="Times New Roman" panose="02020603050405020304" pitchFamily="18" charset="0"/>
                          <a:cs typeface="Calibri" panose="020F0502020204030204" pitchFamily="34" charset="0"/>
                        </a:rPr>
                        <a:t>20,7</a:t>
                      </a:r>
                      <a:endParaRPr lang="ru-RU"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224352"/>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Креветки</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28,7</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Скумбрия</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18</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7901647"/>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Крупа гречневая</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12,6</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Соевые бобы</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34,9</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0369446"/>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Крупа овсяная</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11,9</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Телятина</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19,7</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410874"/>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Крупа пшённая</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12,0</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Фасоль</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22,3</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2963000"/>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Куриное яйцо</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12,5</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dirty="0">
                          <a:effectLst/>
                          <a:latin typeface="Calibri" panose="020F0502020204030204" pitchFamily="34" charset="0"/>
                          <a:ea typeface="Times New Roman" panose="02020603050405020304" pitchFamily="18" charset="0"/>
                          <a:cs typeface="Calibri" panose="020F0502020204030204" pitchFamily="34" charset="0"/>
                        </a:rPr>
                        <a:t>Фундук</a:t>
                      </a:r>
                      <a:endParaRPr lang="ru-RU"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16,1</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096640"/>
                  </a:ext>
                </a:extLst>
              </a:tr>
              <a:tr h="0">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Куриные грудки</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19,3</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ru-RU" sz="1600">
                          <a:effectLst/>
                          <a:latin typeface="Calibri" panose="020F0502020204030204" pitchFamily="34" charset="0"/>
                          <a:ea typeface="Times New Roman" panose="02020603050405020304" pitchFamily="18" charset="0"/>
                          <a:cs typeface="Calibri" panose="020F0502020204030204" pitchFamily="34" charset="0"/>
                        </a:rPr>
                        <a:t>Яблоки</a:t>
                      </a:r>
                      <a:endParaRPr lang="ru-RU" sz="16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1600" dirty="0">
                          <a:effectLst/>
                          <a:latin typeface="Calibri" panose="020F0502020204030204" pitchFamily="34" charset="0"/>
                          <a:ea typeface="Times New Roman" panose="02020603050405020304" pitchFamily="18" charset="0"/>
                          <a:cs typeface="Calibri" panose="020F0502020204030204" pitchFamily="34" charset="0"/>
                        </a:rPr>
                        <a:t>0,4</a:t>
                      </a:r>
                      <a:endParaRPr lang="ru-RU"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501668"/>
                  </a:ext>
                </a:extLst>
              </a:tr>
            </a:tbl>
          </a:graphicData>
        </a:graphic>
      </p:graphicFrame>
      <p:sp>
        <p:nvSpPr>
          <p:cNvPr id="3" name="TextBox 2">
            <a:extLst>
              <a:ext uri="{FF2B5EF4-FFF2-40B4-BE49-F238E27FC236}">
                <a16:creationId xmlns:a16="http://schemas.microsoft.com/office/drawing/2014/main" id="{012D9DDD-6063-4CDC-89D1-B92B6D67B93B}"/>
              </a:ext>
            </a:extLst>
          </p:cNvPr>
          <p:cNvSpPr txBox="1"/>
          <p:nvPr/>
        </p:nvSpPr>
        <p:spPr>
          <a:xfrm>
            <a:off x="304800" y="240753"/>
            <a:ext cx="5143500" cy="64633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Задание 6.</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Вегетарианство – питание растительной пищей, с отказом от мясной пищи и пищи животного происхождения.</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Существуют различные виды вегетарианства, наиболее строгим из которых является веганство, полностью исключающее потребление продуктов животного происхождения, в том числе яиц, мёда, а также добавок, изготовленных с использованием животных (желатин). </a:t>
            </a:r>
            <a:r>
              <a:rPr kumimoji="0" lang="ru-RU" sz="1800" b="0" i="0" u="none" strike="noStrike" kern="1200" cap="none" spc="0" normalizeH="0" baseline="0" noProof="0" dirty="0" err="1">
                <a:ln>
                  <a:noFill/>
                </a:ln>
                <a:solidFill>
                  <a:prstClr val="black"/>
                </a:solidFill>
                <a:effectLst/>
                <a:uLnTx/>
                <a:uFillTx/>
                <a:latin typeface="Calibri" panose="020F0502020204030204"/>
                <a:ea typeface="+mn-ea"/>
                <a:cs typeface="+mn-cs"/>
              </a:rPr>
              <a:t>Веганы</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кроме того, не используют одежду и бытовые предметы животного происхождения (т. е. изготовленные из кожи, шёлка), не пользуются косметикой, протестированной на животных, не признают цирк с животными, зоопарки и другие развлечения, предполагающие использование животных.</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Исследования показали, что ассортимент растительных продуктов, включённых в вегетарианские диеты, может обеспечить все незаменимые аминокислоты.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В таблице представлены данные о содержании белка в различных продуктах питания животного и растительного происхождения.</a:t>
            </a:r>
          </a:p>
        </p:txBody>
      </p:sp>
      <p:sp>
        <p:nvSpPr>
          <p:cNvPr id="7" name="TextBox 6">
            <a:extLst>
              <a:ext uri="{FF2B5EF4-FFF2-40B4-BE49-F238E27FC236}">
                <a16:creationId xmlns:a16="http://schemas.microsoft.com/office/drawing/2014/main" id="{C2BCE10E-04C6-40E7-851D-D60F44BBCA0B}"/>
              </a:ext>
            </a:extLst>
          </p:cNvPr>
          <p:cNvSpPr txBox="1"/>
          <p:nvPr/>
        </p:nvSpPr>
        <p:spPr>
          <a:xfrm>
            <a:off x="5448300" y="5168460"/>
            <a:ext cx="6438900" cy="1588127"/>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1800" b="0" i="1" u="none" strike="noStrike" kern="1200" cap="none" spc="0" normalizeH="0" baseline="0" noProof="0" dirty="0">
                <a:ln>
                  <a:noFill/>
                </a:ln>
                <a:solidFill>
                  <a:prstClr val="black"/>
                </a:solidFill>
                <a:effectLst/>
                <a:uLnTx/>
                <a:uFillTx/>
                <a:latin typeface="Calibri" panose="020F0502020204030204"/>
                <a:ea typeface="+mn-ea"/>
                <a:cs typeface="+mn-cs"/>
              </a:rPr>
              <a:t>На основе представленной информации и данных, содержащихся в таблице, сделайте предположение, почему в вегетарианском питании активно используются соевые бобы и продукты, изготовленные из них.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____________________________________________________________________________________________________________</a:t>
            </a:r>
          </a:p>
        </p:txBody>
      </p:sp>
    </p:spTree>
    <p:extLst>
      <p:ext uri="{BB962C8B-B14F-4D97-AF65-F5344CB8AC3E}">
        <p14:creationId xmlns:p14="http://schemas.microsoft.com/office/powerpoint/2010/main" val="754532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6E9F7-9D1D-48C4-BC2E-96C14BB87A1C}"/>
              </a:ext>
            </a:extLst>
          </p:cNvPr>
          <p:cNvSpPr>
            <a:spLocks noGrp="1"/>
          </p:cNvSpPr>
          <p:nvPr>
            <p:ph type="title"/>
          </p:nvPr>
        </p:nvSpPr>
        <p:spPr>
          <a:xfrm>
            <a:off x="609601" y="136523"/>
            <a:ext cx="10972800" cy="1143000"/>
          </a:xfrm>
        </p:spPr>
        <p:txBody>
          <a:bodyPr/>
          <a:lstStyle/>
          <a:p>
            <a:r>
              <a:rPr lang="ru-RU" dirty="0">
                <a:solidFill>
                  <a:schemeClr val="accent1">
                    <a:lumMod val="75000"/>
                  </a:schemeClr>
                </a:solidFill>
              </a:rPr>
              <a:t>Характеристика задания 6</a:t>
            </a:r>
          </a:p>
        </p:txBody>
      </p:sp>
      <p:sp>
        <p:nvSpPr>
          <p:cNvPr id="4" name="Нижний колонтитул 3">
            <a:extLst>
              <a:ext uri="{FF2B5EF4-FFF2-40B4-BE49-F238E27FC236}">
                <a16:creationId xmlns:a16="http://schemas.microsoft.com/office/drawing/2014/main" id="{F07461F9-33F2-49E1-BB1D-EB17752BB6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FF938EF8-E1B3-41EA-AA8B-3764B96DC8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1BD645-388E-46AE-9FA4-0E4A3333366B}"/>
              </a:ext>
            </a:extLst>
          </p:cNvPr>
          <p:cNvSpPr txBox="1"/>
          <p:nvPr/>
        </p:nvSpPr>
        <p:spPr>
          <a:xfrm>
            <a:off x="953909" y="1042947"/>
            <a:ext cx="10284181" cy="5274521"/>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Содержательная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живые  системы.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Компетентностная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интерпретация данных и использование научных доказательств для получения выводов</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Контекст: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личностный, здоровье.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Уровень сложности: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средний.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Формат ответа: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задание с развёрнутым ответом.</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Объект проверки: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анализировать, интерпретировать данные и делать соответствующие выводы.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Тип знания: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содержательное.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Система оценивания. Содержание критерия.</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балл.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В задании говорится, что </a:t>
            </a:r>
            <a:r>
              <a:rPr lang="ru-RU" sz="1800" dirty="0">
                <a:effectLst/>
                <a:latin typeface="Calibri" panose="020F0502020204030204" pitchFamily="34" charset="0"/>
                <a:ea typeface="Calibri" panose="020F0502020204030204" pitchFamily="34" charset="0"/>
                <a:cs typeface="Times New Roman" panose="02020603050405020304" pitchFamily="18" charset="0"/>
              </a:rPr>
              <a:t>соя и продукты питания, изготовленные из неё, активно используются в вегетарианском питании, так как соя по сравнению с другими продуктами растительного происхождения содержит большее количество белка (34,9 г/100 г продукта), в состав которого входят незаменимые аминокислоты.</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 баллов.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Другие ответы.</a:t>
            </a:r>
          </a:p>
        </p:txBody>
      </p:sp>
    </p:spTree>
    <p:extLst>
      <p:ext uri="{BB962C8B-B14F-4D97-AF65-F5344CB8AC3E}">
        <p14:creationId xmlns:p14="http://schemas.microsoft.com/office/powerpoint/2010/main" val="4268968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6386B4-4284-465D-965C-8F95BF0CF335}"/>
              </a:ext>
            </a:extLst>
          </p:cNvPr>
          <p:cNvSpPr>
            <a:spLocks noGrp="1"/>
          </p:cNvSpPr>
          <p:nvPr>
            <p:ph type="title"/>
          </p:nvPr>
        </p:nvSpPr>
        <p:spPr>
          <a:xfrm>
            <a:off x="609600" y="985838"/>
            <a:ext cx="10972800" cy="1143000"/>
          </a:xfrm>
        </p:spPr>
        <p:txBody>
          <a:bodyPr/>
          <a:lstStyle/>
          <a:p>
            <a:r>
              <a:rPr lang="ru-RU" b="1" dirty="0">
                <a:solidFill>
                  <a:schemeClr val="tx2">
                    <a:lumMod val="75000"/>
                  </a:schemeClr>
                </a:solidFill>
              </a:rPr>
              <a:t>Антиоксиданты</a:t>
            </a:r>
          </a:p>
        </p:txBody>
      </p:sp>
      <p:sp>
        <p:nvSpPr>
          <p:cNvPr id="4" name="Нижний колонтитул 3">
            <a:extLst>
              <a:ext uri="{FF2B5EF4-FFF2-40B4-BE49-F238E27FC236}">
                <a16:creationId xmlns:a16="http://schemas.microsoft.com/office/drawing/2014/main" id="{3088216D-8D69-4540-90DE-167085609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BEE18238-DF1D-41F0-AD31-F4431B994F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890189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37ACDB-B0A1-419A-BDF9-8A65A83B863A}"/>
              </a:ext>
            </a:extLst>
          </p:cNvPr>
          <p:cNvSpPr txBox="1"/>
          <p:nvPr/>
        </p:nvSpPr>
        <p:spPr>
          <a:xfrm>
            <a:off x="1061156" y="814344"/>
            <a:ext cx="9922935"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Антиоксиданты, называемые также антиокислителями и консервантами, – это вещества, замедляющие процессы окисления. Антиоксиданты способны снижать уровень содержания свободных радикалов до безопасного в организме человека и тем самым замедлять процессы окисления. Свободные радикалы – это частицы, имеющие неспаренные электроны и вследствие этого обладающие высокой химической активностью.</a:t>
            </a:r>
          </a:p>
        </p:txBody>
      </p:sp>
      <p:pic>
        <p:nvPicPr>
          <p:cNvPr id="4" name="Рисунок 3">
            <a:extLst>
              <a:ext uri="{FF2B5EF4-FFF2-40B4-BE49-F238E27FC236}">
                <a16:creationId xmlns:a16="http://schemas.microsoft.com/office/drawing/2014/main" id="{4E945C4B-7C7D-473E-A8C1-04E6B8DA5B36}"/>
              </a:ext>
            </a:extLst>
          </p:cNvPr>
          <p:cNvPicPr>
            <a:picLocks noChangeAspect="1"/>
          </p:cNvPicPr>
          <p:nvPr/>
        </p:nvPicPr>
        <p:blipFill>
          <a:blip r:embed="rId2"/>
          <a:stretch>
            <a:fillRect/>
          </a:stretch>
        </p:blipFill>
        <p:spPr>
          <a:xfrm>
            <a:off x="1204892" y="2919973"/>
            <a:ext cx="2647639" cy="1765954"/>
          </a:xfrm>
          <a:prstGeom prst="rect">
            <a:avLst/>
          </a:prstGeom>
        </p:spPr>
      </p:pic>
      <p:sp>
        <p:nvSpPr>
          <p:cNvPr id="6" name="TextBox 5">
            <a:extLst>
              <a:ext uri="{FF2B5EF4-FFF2-40B4-BE49-F238E27FC236}">
                <a16:creationId xmlns:a16="http://schemas.microsoft.com/office/drawing/2014/main" id="{6D63D91C-C25C-4BF2-BFA4-75E9657EFCC4}"/>
              </a:ext>
            </a:extLst>
          </p:cNvPr>
          <p:cNvSpPr txBox="1"/>
          <p:nvPr/>
        </p:nvSpPr>
        <p:spPr>
          <a:xfrm>
            <a:off x="3962401" y="2875574"/>
            <a:ext cx="702169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Природные антиоксиданты содержатся в свежих овощах, фруктах, ягодах, чае, кофе, какао, мёде, орехах и других продуктах питания. Антиоксидантами являются витамин С, содержащийся во многих растениях, и витамин Е, которым богаты рыбий жир и некоторые растительные масла, </a:t>
            </a:r>
            <a:r>
              <a:rPr kumimoji="0" lang="ru-RU" sz="2000" b="0" i="0" u="none" strike="noStrike" kern="1200" cap="none" spc="0" normalizeH="0" baseline="0" noProof="0" dirty="0" err="1">
                <a:ln>
                  <a:noFill/>
                </a:ln>
                <a:solidFill>
                  <a:prstClr val="black"/>
                </a:solidFill>
                <a:effectLst/>
                <a:uLnTx/>
                <a:uFillTx/>
                <a:latin typeface="Calibri" panose="020F0502020204030204"/>
                <a:ea typeface="+mn-ea"/>
                <a:cs typeface="+mn-cs"/>
              </a:rPr>
              <a:t>ликопин</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содержащийся в томатах. </a:t>
            </a:r>
          </a:p>
        </p:txBody>
      </p:sp>
      <p:sp>
        <p:nvSpPr>
          <p:cNvPr id="8" name="TextBox 7">
            <a:extLst>
              <a:ext uri="{FF2B5EF4-FFF2-40B4-BE49-F238E27FC236}">
                <a16:creationId xmlns:a16="http://schemas.microsoft.com/office/drawing/2014/main" id="{D7271241-DA05-40E1-8219-BD1629AF9708}"/>
              </a:ext>
            </a:extLst>
          </p:cNvPr>
          <p:cNvSpPr txBox="1"/>
          <p:nvPr/>
        </p:nvSpPr>
        <p:spPr>
          <a:xfrm>
            <a:off x="1095021" y="4808165"/>
            <a:ext cx="10496549"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Антиоксиданты синтезируются также в организме человека.</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Окислительные процессы приводят к порче продуктов питания. Для замедления процессов окисления, вызывающих порчу продуктов питания, в них часто добавляют антиоксиданты.</a:t>
            </a:r>
          </a:p>
        </p:txBody>
      </p:sp>
    </p:spTree>
    <p:extLst>
      <p:ext uri="{BB962C8B-B14F-4D97-AF65-F5344CB8AC3E}">
        <p14:creationId xmlns:p14="http://schemas.microsoft.com/office/powerpoint/2010/main" val="52100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721F5C-2D85-439D-B7AF-2B1DBFC73D86}"/>
              </a:ext>
            </a:extLst>
          </p:cNvPr>
          <p:cNvSpPr txBox="1"/>
          <p:nvPr/>
        </p:nvSpPr>
        <p:spPr>
          <a:xfrm>
            <a:off x="200025" y="251301"/>
            <a:ext cx="4905376" cy="42473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Задание 3.</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Чай является напитком, содержащим антиоксиданты. Антиоксидантная активность растительного сырья может быть охарактеризована его способностью улавливать свободные радикалы.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Для определения антиоксидантной активности чая была измерена концентрации (мг/мл) его экстракта, которая необходима для улавливания 50 % свободных радикалов. Чем ниже значение концентрации чая, тем выше его антиоксидантная активность.</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Результаты исследований антиоксидантной активности фруктового, зелёного и чёрного чая различных сортов в пакетиках (образцы 1–16) представлены на диаграммах.</a:t>
            </a:r>
          </a:p>
        </p:txBody>
      </p:sp>
      <p:graphicFrame>
        <p:nvGraphicFramePr>
          <p:cNvPr id="5" name="Диаграмма 4">
            <a:extLst>
              <a:ext uri="{FF2B5EF4-FFF2-40B4-BE49-F238E27FC236}">
                <a16:creationId xmlns:a16="http://schemas.microsoft.com/office/drawing/2014/main" id="{370CEE10-E753-450C-A656-EB308806EAA4}"/>
              </a:ext>
            </a:extLst>
          </p:cNvPr>
          <p:cNvGraphicFramePr/>
          <p:nvPr/>
        </p:nvGraphicFramePr>
        <p:xfrm>
          <a:off x="4953002" y="251301"/>
          <a:ext cx="2609852" cy="40081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a:extLst>
              <a:ext uri="{FF2B5EF4-FFF2-40B4-BE49-F238E27FC236}">
                <a16:creationId xmlns:a16="http://schemas.microsoft.com/office/drawing/2014/main" id="{140150B3-AF8C-42DF-A7B5-AD87994BA074}"/>
              </a:ext>
            </a:extLst>
          </p:cNvPr>
          <p:cNvGraphicFramePr/>
          <p:nvPr/>
        </p:nvGraphicFramePr>
        <p:xfrm>
          <a:off x="7086600" y="251301"/>
          <a:ext cx="4762500" cy="40081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1F2138A2-F03F-4CF9-8B01-3FEBEEEF4CFE}"/>
              </a:ext>
            </a:extLst>
          </p:cNvPr>
          <p:cNvSpPr txBox="1"/>
          <p:nvPr/>
        </p:nvSpPr>
        <p:spPr>
          <a:xfrm>
            <a:off x="200025" y="4579942"/>
            <a:ext cx="11791950" cy="2086725"/>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1800" b="0" i="1" u="none" strike="noStrike" kern="1200" cap="none" spc="0" normalizeH="0" baseline="0" noProof="0" dirty="0">
                <a:ln>
                  <a:noFill/>
                </a:ln>
                <a:solidFill>
                  <a:prstClr val="black"/>
                </a:solidFill>
                <a:effectLst/>
                <a:uLnTx/>
                <a:uFillTx/>
                <a:latin typeface="Calibri" panose="020F0502020204030204"/>
                <a:ea typeface="+mn-ea"/>
                <a:cs typeface="+mn-cs"/>
              </a:rPr>
              <a:t>Какой (какие) выводы можно сделать на основе анализа данных, представленных на диаграммах?</a:t>
            </a: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Антиоксидантная активность фруктового чая практически не отличается от антиоксидантной активности исследуемых сортов зелёного и чёрного чая. </a:t>
            </a: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Антиоксидантная активность чая зависит от его сорта. </a:t>
            </a: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Исследуемые сорта зелёного и чёрного чая по сравнению с фруктовым чаем обладают большей антиоксидантной активностью.</a:t>
            </a: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Зелёный чай по сравнению с чёрным обладает более высокой антиоксидантной активностью.</a:t>
            </a:r>
          </a:p>
          <a:p>
            <a:pPr marL="342900" marR="0" lvl="0" indent="-342900" algn="l" defTabSz="914400" rtl="0" eaLnBrk="1" fontAlgn="auto" latinLnBrk="0" hangingPunct="1">
              <a:lnSpc>
                <a:spcPct val="90000"/>
              </a:lnSpc>
              <a:spcBef>
                <a:spcPts val="0"/>
              </a:spcBef>
              <a:spcAft>
                <a:spcPts val="0"/>
              </a:spcAft>
              <a:buClrTx/>
              <a:buSzTx/>
              <a:buFont typeface="+mj-lt"/>
              <a:buAutoNum type="arabicPeriod"/>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Регулярное употребление зелёного чая снижает риск развития онкологических заболеваний.</a:t>
            </a:r>
          </a:p>
        </p:txBody>
      </p:sp>
      <p:sp>
        <p:nvSpPr>
          <p:cNvPr id="9" name="Прямоугольник 8">
            <a:extLst>
              <a:ext uri="{FF2B5EF4-FFF2-40B4-BE49-F238E27FC236}">
                <a16:creationId xmlns:a16="http://schemas.microsoft.com/office/drawing/2014/main" id="{507472E3-C0C5-45A0-B7AC-C45710B69439}"/>
              </a:ext>
            </a:extLst>
          </p:cNvPr>
          <p:cNvSpPr/>
          <p:nvPr/>
        </p:nvSpPr>
        <p:spPr>
          <a:xfrm>
            <a:off x="5105400" y="169976"/>
            <a:ext cx="2142067" cy="424731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solidFill>
                  <a:prstClr val="white">
                    <a:lumMod val="75000"/>
                  </a:prstClr>
                </a:solidFill>
              </a:ln>
              <a:noFill/>
              <a:effectLst/>
              <a:uLnTx/>
              <a:uFillTx/>
              <a:latin typeface="Calibri" panose="020F0502020204030204"/>
              <a:ea typeface="+mn-ea"/>
              <a:cs typeface="+mn-cs"/>
            </a:endParaRPr>
          </a:p>
        </p:txBody>
      </p:sp>
      <p:sp>
        <p:nvSpPr>
          <p:cNvPr id="12" name="Прямоугольник 11">
            <a:extLst>
              <a:ext uri="{FF2B5EF4-FFF2-40B4-BE49-F238E27FC236}">
                <a16:creationId xmlns:a16="http://schemas.microsoft.com/office/drawing/2014/main" id="{AD268E57-29F2-4F48-B46D-B4AB3261084A}"/>
              </a:ext>
            </a:extLst>
          </p:cNvPr>
          <p:cNvSpPr/>
          <p:nvPr/>
        </p:nvSpPr>
        <p:spPr>
          <a:xfrm>
            <a:off x="7406216" y="150736"/>
            <a:ext cx="4442884" cy="4247317"/>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solidFill>
                  <a:prstClr val="white">
                    <a:lumMod val="75000"/>
                  </a:prstClr>
                </a:solidFill>
              </a:ln>
              <a:noFill/>
              <a:effectLst/>
              <a:uLnTx/>
              <a:uFillTx/>
              <a:latin typeface="Calibri" panose="020F0502020204030204"/>
              <a:ea typeface="+mn-ea"/>
              <a:cs typeface="+mn-cs"/>
            </a:endParaRPr>
          </a:p>
        </p:txBody>
      </p:sp>
      <p:pic>
        <p:nvPicPr>
          <p:cNvPr id="2" name="Рисунок 1">
            <a:extLst>
              <a:ext uri="{FF2B5EF4-FFF2-40B4-BE49-F238E27FC236}">
                <a16:creationId xmlns:a16="http://schemas.microsoft.com/office/drawing/2014/main" id="{8ABE4CD3-D5C3-41EC-7E90-AA4DBD8A634F}"/>
              </a:ext>
            </a:extLst>
          </p:cNvPr>
          <p:cNvPicPr>
            <a:picLocks noChangeAspect="1"/>
          </p:cNvPicPr>
          <p:nvPr/>
        </p:nvPicPr>
        <p:blipFill>
          <a:blip r:embed="rId4"/>
          <a:stretch>
            <a:fillRect/>
          </a:stretch>
        </p:blipFill>
        <p:spPr>
          <a:xfrm>
            <a:off x="200025" y="5198328"/>
            <a:ext cx="451143" cy="499915"/>
          </a:xfrm>
          <a:prstGeom prst="rect">
            <a:avLst/>
          </a:prstGeom>
        </p:spPr>
      </p:pic>
      <p:pic>
        <p:nvPicPr>
          <p:cNvPr id="4" name="Рисунок 3">
            <a:extLst>
              <a:ext uri="{FF2B5EF4-FFF2-40B4-BE49-F238E27FC236}">
                <a16:creationId xmlns:a16="http://schemas.microsoft.com/office/drawing/2014/main" id="{6443CB22-E812-BCFA-9636-204EB87A0BFA}"/>
              </a:ext>
            </a:extLst>
          </p:cNvPr>
          <p:cNvPicPr>
            <a:picLocks noChangeAspect="1"/>
          </p:cNvPicPr>
          <p:nvPr/>
        </p:nvPicPr>
        <p:blipFill>
          <a:blip r:embed="rId4"/>
          <a:stretch>
            <a:fillRect/>
          </a:stretch>
        </p:blipFill>
        <p:spPr>
          <a:xfrm>
            <a:off x="200025" y="5518789"/>
            <a:ext cx="451143" cy="499915"/>
          </a:xfrm>
          <a:prstGeom prst="rect">
            <a:avLst/>
          </a:prstGeom>
        </p:spPr>
      </p:pic>
    </p:spTree>
    <p:extLst>
      <p:ext uri="{BB962C8B-B14F-4D97-AF65-F5344CB8AC3E}">
        <p14:creationId xmlns:p14="http://schemas.microsoft.com/office/powerpoint/2010/main" val="1813312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6E9F7-9D1D-48C4-BC2E-96C14BB87A1C}"/>
              </a:ext>
            </a:extLst>
          </p:cNvPr>
          <p:cNvSpPr>
            <a:spLocks noGrp="1"/>
          </p:cNvSpPr>
          <p:nvPr>
            <p:ph type="title"/>
          </p:nvPr>
        </p:nvSpPr>
        <p:spPr>
          <a:xfrm>
            <a:off x="609601" y="136523"/>
            <a:ext cx="10972800" cy="1143000"/>
          </a:xfrm>
        </p:spPr>
        <p:txBody>
          <a:bodyPr/>
          <a:lstStyle/>
          <a:p>
            <a:r>
              <a:rPr lang="ru-RU" dirty="0">
                <a:solidFill>
                  <a:schemeClr val="accent1">
                    <a:lumMod val="75000"/>
                  </a:schemeClr>
                </a:solidFill>
              </a:rPr>
              <a:t>Характеристика задания 3</a:t>
            </a:r>
          </a:p>
        </p:txBody>
      </p:sp>
      <p:sp>
        <p:nvSpPr>
          <p:cNvPr id="4" name="Нижний колонтитул 3">
            <a:extLst>
              <a:ext uri="{FF2B5EF4-FFF2-40B4-BE49-F238E27FC236}">
                <a16:creationId xmlns:a16="http://schemas.microsoft.com/office/drawing/2014/main" id="{F07461F9-33F2-49E1-BB1D-EB17752BB6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FF938EF8-E1B3-41EA-AA8B-3764B96DC8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1BD645-388E-46AE-9FA4-0E4A3333366B}"/>
              </a:ext>
            </a:extLst>
          </p:cNvPr>
          <p:cNvSpPr txBox="1"/>
          <p:nvPr/>
        </p:nvSpPr>
        <p:spPr>
          <a:xfrm>
            <a:off x="953909" y="1042947"/>
            <a:ext cx="10284181" cy="4318875"/>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Содержательная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живые  системы.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Компетентностная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интерпретация данных и использование научных доказательств для получения выводов</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Контекст: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личностный, здоровье.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Уровень сложности: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средний.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Формат ответа: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задание с множественным выбором.</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Объект проверки: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анализировать, интерпретировать данные и делать соответствующие выводы.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Тип знания: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содержательное.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Система оценивания. Содержание критерия.</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балл.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Выбраны ответы 2,3. Другие не выбраны.</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 баллов.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Другие ответы.</a:t>
            </a:r>
          </a:p>
        </p:txBody>
      </p:sp>
    </p:spTree>
    <p:extLst>
      <p:ext uri="{BB962C8B-B14F-4D97-AF65-F5344CB8AC3E}">
        <p14:creationId xmlns:p14="http://schemas.microsoft.com/office/powerpoint/2010/main" val="1418120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4EC969-CEB7-4DFC-AE7C-8D9899D6D397}"/>
              </a:ext>
            </a:extLst>
          </p:cNvPr>
          <p:cNvSpPr txBox="1"/>
          <p:nvPr/>
        </p:nvSpPr>
        <p:spPr>
          <a:xfrm>
            <a:off x="1028700" y="474702"/>
            <a:ext cx="9906000" cy="800219"/>
          </a:xfrm>
          <a:prstGeom prst="rect">
            <a:avLst/>
          </a:prstGeom>
          <a:noFill/>
        </p:spPr>
        <p:txBody>
          <a:bodyPr wrap="square">
            <a:spAutoFit/>
          </a:bodyPr>
          <a:lstStyle/>
          <a:p>
            <a:pPr marL="0" marR="0" lvl="0" indent="0" algn="l" defTabSz="609539" rtl="0" eaLnBrk="1" fontAlgn="auto" latinLnBrk="0" hangingPunct="1">
              <a:lnSpc>
                <a:spcPct val="100000"/>
              </a:lnSpc>
              <a:spcBef>
                <a:spcPts val="0"/>
              </a:spcBef>
              <a:spcAft>
                <a:spcPts val="0"/>
              </a:spcAft>
              <a:buClr>
                <a:srgbClr val="333333"/>
              </a:buClr>
              <a:buSzPts val="4800"/>
              <a:buFont typeface="Proxima Nova"/>
              <a:buNone/>
              <a:tabLst/>
              <a:defRPr/>
            </a:pPr>
            <a:r>
              <a:rPr kumimoji="0" lang="ru-RU" sz="2800" b="1" i="0" u="none" strike="noStrike" kern="0" cap="none" spc="0" normalizeH="0" baseline="0" noProof="0" dirty="0">
                <a:ln>
                  <a:noFill/>
                </a:ln>
                <a:solidFill>
                  <a:srgbClr val="44546A">
                    <a:lumMod val="75000"/>
                  </a:srgbClr>
                </a:solidFill>
                <a:effectLst/>
                <a:uLnTx/>
                <a:uFillTx/>
                <a:latin typeface="Calibri" panose="020F0502020204030204" pitchFamily="34" charset="0"/>
                <a:ea typeface="+mn-ea"/>
                <a:cs typeface="Calibri" panose="020F0502020204030204" pitchFamily="34" charset="0"/>
                <a:sym typeface="Proxima Nova"/>
              </a:rPr>
              <a:t>Как оценивать «функциональную грамотность»?</a:t>
            </a:r>
            <a:b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9110B70-20C1-4A53-BFCC-704C2385F36E}"/>
              </a:ext>
            </a:extLst>
          </p:cNvPr>
          <p:cNvSpPr txBox="1"/>
          <p:nvPr/>
        </p:nvSpPr>
        <p:spPr>
          <a:xfrm>
            <a:off x="1028700" y="1184981"/>
            <a:ext cx="9772650"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ПООП ООО (2022), п. 1.3.2 “Особенности оценки метапредметных и предметных результатов”</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endParaRPr kumimoji="0" lang="ru-RU" sz="2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Для оценки предметных результатов</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предлагаются следующие критерии: </a:t>
            </a:r>
            <a:r>
              <a:rPr kumimoji="0" lang="ru-RU" sz="20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знание и понимание</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ru-RU" sz="20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применение</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ru-RU" sz="20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функциональность</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&lt;...&gt; Обобщенный критерий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Функциональность</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включает использование </a:t>
            </a:r>
            <a:r>
              <a:rPr kumimoji="0" lang="ru-RU"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теоретического материала</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ru-RU"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методологического и процедурного знания</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при решении </a:t>
            </a:r>
            <a:r>
              <a:rPr kumimoji="0" lang="ru-RU" sz="20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внеучебных проблем</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различающихся сложностью предметного содержания, читательских умений, контекста, а также сочетанием когнитивных операций.</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&lt;…&gt;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Оценка функциональной грамотности</a:t>
            </a:r>
            <a:r>
              <a:rPr kumimoji="0" lang="ru-RU" sz="2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направлена на выявление способности обучающихся </a:t>
            </a: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применять предметные знания и умения во внеучебной ситуации, в ситуациях, приближенных к реальной жизни.</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32400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721F5C-2D85-439D-B7AF-2B1DBFC73D86}"/>
              </a:ext>
            </a:extLst>
          </p:cNvPr>
          <p:cNvSpPr txBox="1"/>
          <p:nvPr/>
        </p:nvSpPr>
        <p:spPr>
          <a:xfrm>
            <a:off x="790414" y="251301"/>
            <a:ext cx="10569843" cy="25853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rPr>
              <a:t>Задание 4.</a:t>
            </a: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 Пастеризация соков — один из способов консервирования пищевых продуктов, который применяют с целью увеличения сроков их хранения. В процессе пастеризации соков происходит уничтожение микроорганизмов, вызывающих их порчу. Однако под действием температуры может изменяться как химический состав сока, так и содержание в нём антиоксидантов.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rPr>
              <a:t>Учёные провели эксперимент, в котором было выбрано несколько режимов пастеризации яблочного сока: нагревание при 95 °С в течение 15 с; нагревание при 95 °С в течение 30 с; нагревание при 122 °С в течение 15 с. Антиоксидантную активность сока измеряли по концентрации (мг/мл) экстракта антиоксиданта, которая необходима для улавливания 50 % свободных радикалов: чем ниже значение этого показателя, тем выше антиоксидантная активность.</a:t>
            </a:r>
          </a:p>
        </p:txBody>
      </p:sp>
      <p:sp>
        <p:nvSpPr>
          <p:cNvPr id="8" name="TextBox 7">
            <a:extLst>
              <a:ext uri="{FF2B5EF4-FFF2-40B4-BE49-F238E27FC236}">
                <a16:creationId xmlns:a16="http://schemas.microsoft.com/office/drawing/2014/main" id="{1F2138A2-F03F-4CF9-8B01-3FEBEEEF4CFE}"/>
              </a:ext>
            </a:extLst>
          </p:cNvPr>
          <p:cNvSpPr txBox="1"/>
          <p:nvPr/>
        </p:nvSpPr>
        <p:spPr>
          <a:xfrm>
            <a:off x="811077" y="3028796"/>
            <a:ext cx="10528515" cy="3464603"/>
          </a:xfrm>
          <a:prstGeom prst="rect">
            <a:avLst/>
          </a:prstGeom>
          <a:noFill/>
        </p:spPr>
        <p:txBody>
          <a:bodyPr wrap="square">
            <a:spAutoFit/>
          </a:bodyPr>
          <a:lstStyle/>
          <a:p>
            <a:pPr>
              <a:lnSpc>
                <a:spcPct val="107000"/>
              </a:lnSpc>
              <a:spcAft>
                <a:spcPts val="800"/>
              </a:spcAft>
            </a:pPr>
            <a:r>
              <a:rPr lang="ru-RU" sz="1800" i="1" dirty="0">
                <a:effectLst/>
                <a:latin typeface="Calibri" panose="020F0502020204030204" pitchFamily="34" charset="0"/>
                <a:ea typeface="Calibri" panose="020F0502020204030204" pitchFamily="34" charset="0"/>
                <a:cs typeface="Times New Roman" panose="02020603050405020304" pitchFamily="18" charset="0"/>
              </a:rPr>
              <a:t>Опишите проведённый учёными эксперимент. Для этого дополните предложение, выбрав фразы из списка. </a:t>
            </a:r>
          </a:p>
          <a:p>
            <a:pPr>
              <a:lnSpc>
                <a:spcPct val="107000"/>
              </a:lnSpc>
              <a:spcAft>
                <a:spcPts val="800"/>
              </a:spcAft>
            </a:pPr>
            <a:r>
              <a:rPr lang="ru-RU" sz="1800" b="1" dirty="0">
                <a:effectLst/>
                <a:latin typeface="Calibri" panose="020F0502020204030204" pitchFamily="34" charset="0"/>
                <a:ea typeface="Calibri" panose="020F0502020204030204" pitchFamily="34" charset="0"/>
                <a:cs typeface="Times New Roman" panose="02020603050405020304" pitchFamily="18" charset="0"/>
              </a:rPr>
              <a:t>Учёные изучали влияние</a:t>
            </a:r>
            <a:r>
              <a:rPr lang="ru-RU" sz="1800" dirty="0">
                <a:effectLst/>
                <a:latin typeface="Calibri" panose="020F0502020204030204" pitchFamily="34" charset="0"/>
                <a:ea typeface="Calibri" panose="020F0502020204030204" pitchFamily="34" charset="0"/>
                <a:cs typeface="Times New Roman" panose="02020603050405020304" pitchFamily="18" charset="0"/>
              </a:rPr>
              <a:t> _____________ и _____________ </a:t>
            </a:r>
            <a:r>
              <a:rPr lang="ru-RU" sz="1800" b="1" dirty="0">
                <a:effectLst/>
                <a:latin typeface="Calibri" panose="020F0502020204030204" pitchFamily="34" charset="0"/>
                <a:ea typeface="Calibri" panose="020F0502020204030204" pitchFamily="34" charset="0"/>
                <a:cs typeface="Times New Roman" panose="02020603050405020304" pitchFamily="18" charset="0"/>
              </a:rPr>
              <a:t>на</a:t>
            </a:r>
            <a:r>
              <a:rPr lang="ru-RU" sz="1800" dirty="0">
                <a:effectLst/>
                <a:latin typeface="Calibri" panose="020F0502020204030204" pitchFamily="34" charset="0"/>
                <a:ea typeface="Calibri" panose="020F0502020204030204" pitchFamily="34" charset="0"/>
                <a:cs typeface="Times New Roman" panose="02020603050405020304" pitchFamily="18" charset="0"/>
              </a:rPr>
              <a:t> _____________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1) сорт яблок</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2) время пастеризации </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3) содержание белковых веществ</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4) антиоксидантная активность яблочного сока</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5) температура пастеризации</a:t>
            </a:r>
          </a:p>
          <a:p>
            <a:pPr>
              <a:lnSpc>
                <a:spcPct val="107000"/>
              </a:lnSpc>
              <a:spcAft>
                <a:spcPts val="800"/>
              </a:spcAft>
            </a:pPr>
            <a:r>
              <a:rPr lang="ru-RU" sz="1800" dirty="0">
                <a:effectLst/>
                <a:latin typeface="Calibri" panose="020F0502020204030204" pitchFamily="34" charset="0"/>
                <a:ea typeface="Calibri" panose="020F0502020204030204" pitchFamily="34" charset="0"/>
                <a:cs typeface="Times New Roman" panose="02020603050405020304" pitchFamily="18" charset="0"/>
              </a:rPr>
              <a:t>6) метод определения содержания антиоксидантов</a:t>
            </a:r>
          </a:p>
        </p:txBody>
      </p:sp>
    </p:spTree>
    <p:extLst>
      <p:ext uri="{BB962C8B-B14F-4D97-AF65-F5344CB8AC3E}">
        <p14:creationId xmlns:p14="http://schemas.microsoft.com/office/powerpoint/2010/main" val="1902607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6E9F7-9D1D-48C4-BC2E-96C14BB87A1C}"/>
              </a:ext>
            </a:extLst>
          </p:cNvPr>
          <p:cNvSpPr>
            <a:spLocks noGrp="1"/>
          </p:cNvSpPr>
          <p:nvPr>
            <p:ph type="title"/>
          </p:nvPr>
        </p:nvSpPr>
        <p:spPr>
          <a:xfrm>
            <a:off x="609601" y="136523"/>
            <a:ext cx="10972800" cy="1143000"/>
          </a:xfrm>
        </p:spPr>
        <p:txBody>
          <a:bodyPr/>
          <a:lstStyle/>
          <a:p>
            <a:r>
              <a:rPr lang="ru-RU" dirty="0">
                <a:solidFill>
                  <a:schemeClr val="accent1">
                    <a:lumMod val="75000"/>
                  </a:schemeClr>
                </a:solidFill>
              </a:rPr>
              <a:t>Характеристика задания 4</a:t>
            </a:r>
          </a:p>
        </p:txBody>
      </p:sp>
      <p:sp>
        <p:nvSpPr>
          <p:cNvPr id="4" name="Нижний колонтитул 3">
            <a:extLst>
              <a:ext uri="{FF2B5EF4-FFF2-40B4-BE49-F238E27FC236}">
                <a16:creationId xmlns:a16="http://schemas.microsoft.com/office/drawing/2014/main" id="{F07461F9-33F2-49E1-BB1D-EB17752BB62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FF938EF8-E1B3-41EA-AA8B-3764B96DC8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2D1BD645-388E-46AE-9FA4-0E4A3333366B}"/>
              </a:ext>
            </a:extLst>
          </p:cNvPr>
          <p:cNvSpPr txBox="1"/>
          <p:nvPr/>
        </p:nvSpPr>
        <p:spPr>
          <a:xfrm>
            <a:off x="953909" y="1279523"/>
            <a:ext cx="10284181" cy="4672818"/>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Содержательная область оценки: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живые  системы.</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Компетентностная область оценки: </a:t>
            </a:r>
            <a:r>
              <a:rPr lang="ru-RU" sz="2000" dirty="0">
                <a:effectLst/>
                <a:latin typeface="Calibri" panose="020F0502020204030204" pitchFamily="34" charset="0"/>
                <a:ea typeface="Calibri" panose="020F0502020204030204" pitchFamily="34" charset="0"/>
                <a:cs typeface="Times New Roman" panose="02020603050405020304" pitchFamily="18" charset="0"/>
              </a:rPr>
              <a:t>понимание особенностей естественнонаучного исследования</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Контекст: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местный, связь науки и технологий.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Уровень сложности: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средний.</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Формат ответа: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сложный множественный выбор.</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Объект проверки: </a:t>
            </a:r>
            <a:r>
              <a:rPr lang="ru-RU" sz="2000" dirty="0">
                <a:effectLst/>
                <a:latin typeface="Calibri" panose="020F0502020204030204" pitchFamily="34" charset="0"/>
                <a:ea typeface="Calibri" panose="020F0502020204030204" pitchFamily="34" charset="0"/>
                <a:cs typeface="Times New Roman" panose="02020603050405020304" pitchFamily="18" charset="0"/>
              </a:rPr>
              <a:t>распознавать вопрос, исследуемый в данной естественнонаучной работе.</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Тип знания: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процедурное.</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Система оценивания. Содержание критерия.</a:t>
            </a: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 балл. </a:t>
            </a:r>
            <a:r>
              <a:rPr lang="ru-RU" sz="2000" dirty="0">
                <a:effectLst/>
                <a:latin typeface="Calibri" panose="020F0502020204030204" pitchFamily="34" charset="0"/>
                <a:ea typeface="Calibri" panose="020F0502020204030204" pitchFamily="34" charset="0"/>
                <a:cs typeface="Times New Roman" panose="02020603050405020304" pitchFamily="18" charset="0"/>
              </a:rPr>
              <a:t>Выбрана последовательность 2, 5, 4 ИЛИ 5, 2, 4. Другие не выбраны.</a:t>
            </a:r>
          </a:p>
          <a:p>
            <a:pPr marL="0" marR="0" lvl="0" indent="0" algn="just" defTabSz="914400" rtl="0" eaLnBrk="1" fontAlgn="auto" latinLnBrk="0" hangingPunct="1">
              <a:lnSpc>
                <a:spcPct val="115000"/>
              </a:lnSpc>
              <a:spcBef>
                <a:spcPts val="0"/>
              </a:spcBef>
              <a:spcAft>
                <a:spcPts val="0"/>
              </a:spcAft>
              <a:buClrTx/>
              <a:buSzTx/>
              <a:buFontTx/>
              <a:buNone/>
              <a:tabLst/>
              <a:defRPr/>
            </a:pPr>
            <a:r>
              <a:rPr lang="ru-RU" sz="2000" dirty="0">
                <a:effectLst/>
                <a:latin typeface="Calibri" panose="020F0502020204030204" pitchFamily="34" charset="0"/>
                <a:ea typeface="Calibri" panose="020F0502020204030204" pitchFamily="34" charset="0"/>
                <a:cs typeface="Times New Roman" panose="02020603050405020304" pitchFamily="18" charset="0"/>
              </a:rPr>
              <a:t>Учёные изучали влияние </a:t>
            </a:r>
            <a:r>
              <a:rPr lang="ru-RU" sz="2000" i="1" dirty="0">
                <a:effectLst/>
                <a:latin typeface="Calibri" panose="020F0502020204030204" pitchFamily="34" charset="0"/>
                <a:ea typeface="Calibri" panose="020F0502020204030204" pitchFamily="34" charset="0"/>
                <a:cs typeface="Times New Roman" panose="02020603050405020304" pitchFamily="18" charset="0"/>
              </a:rPr>
              <a:t>времени пастеризации</a:t>
            </a:r>
            <a:r>
              <a:rPr lang="ru-RU" sz="2000" dirty="0">
                <a:effectLst/>
                <a:latin typeface="Calibri" panose="020F0502020204030204" pitchFamily="34" charset="0"/>
                <a:ea typeface="Calibri" panose="020F0502020204030204" pitchFamily="34" charset="0"/>
                <a:cs typeface="Times New Roman" panose="02020603050405020304" pitchFamily="18" charset="0"/>
              </a:rPr>
              <a:t> (2) и </a:t>
            </a:r>
            <a:r>
              <a:rPr lang="ru-RU" sz="2000" i="1" dirty="0">
                <a:effectLst/>
                <a:latin typeface="Calibri" panose="020F0502020204030204" pitchFamily="34" charset="0"/>
                <a:ea typeface="Calibri" panose="020F0502020204030204" pitchFamily="34" charset="0"/>
                <a:cs typeface="Times New Roman" panose="02020603050405020304" pitchFamily="18" charset="0"/>
              </a:rPr>
              <a:t>температуры пастеризации </a:t>
            </a:r>
            <a:r>
              <a:rPr lang="ru-RU" sz="2000" dirty="0">
                <a:effectLst/>
                <a:latin typeface="Calibri" panose="020F0502020204030204" pitchFamily="34" charset="0"/>
                <a:ea typeface="Calibri" panose="020F0502020204030204" pitchFamily="34" charset="0"/>
                <a:cs typeface="Times New Roman" panose="02020603050405020304" pitchFamily="18" charset="0"/>
              </a:rPr>
              <a:t>(5) на </a:t>
            </a:r>
            <a:r>
              <a:rPr lang="ru-RU" sz="2000" i="1" dirty="0">
                <a:effectLst/>
                <a:latin typeface="Calibri" panose="020F0502020204030204" pitchFamily="34" charset="0"/>
                <a:ea typeface="Calibri" panose="020F0502020204030204" pitchFamily="34" charset="0"/>
                <a:cs typeface="Times New Roman" panose="02020603050405020304" pitchFamily="18" charset="0"/>
              </a:rPr>
              <a:t>антиоксидантную активность</a:t>
            </a: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r>
              <a:rPr lang="ru-RU" sz="2000" i="1" dirty="0">
                <a:effectLst/>
                <a:latin typeface="Calibri" panose="020F0502020204030204" pitchFamily="34" charset="0"/>
                <a:ea typeface="Calibri" panose="020F0502020204030204" pitchFamily="34" charset="0"/>
                <a:cs typeface="Times New Roman" panose="02020603050405020304" pitchFamily="18" charset="0"/>
              </a:rPr>
              <a:t>яблочного сока</a:t>
            </a:r>
            <a:r>
              <a:rPr lang="ru-RU" sz="2000" dirty="0">
                <a:effectLst/>
                <a:latin typeface="Calibri" panose="020F0502020204030204" pitchFamily="34" charset="0"/>
                <a:ea typeface="Calibri" panose="020F0502020204030204" pitchFamily="34" charset="0"/>
                <a:cs typeface="Times New Roman" panose="02020603050405020304" pitchFamily="18" charset="0"/>
              </a:rPr>
              <a:t> (4)</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0 баллов.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Другие ответы.</a:t>
            </a:r>
          </a:p>
        </p:txBody>
      </p:sp>
    </p:spTree>
    <p:extLst>
      <p:ext uri="{BB962C8B-B14F-4D97-AF65-F5344CB8AC3E}">
        <p14:creationId xmlns:p14="http://schemas.microsoft.com/office/powerpoint/2010/main" val="820526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D4810CC7-30F9-410D-971A-A67A65FF88A2}"/>
              </a:ext>
            </a:extLst>
          </p:cNvPr>
          <p:cNvSpPr txBox="1">
            <a:spLocks/>
          </p:cNvSpPr>
          <p:nvPr/>
        </p:nvSpPr>
        <p:spPr>
          <a:xfrm>
            <a:off x="827312" y="152377"/>
            <a:ext cx="9964865" cy="1168219"/>
          </a:xfrm>
          <a:prstGeom prst="rect">
            <a:avLst/>
          </a:prstGeom>
          <a:noFill/>
          <a:ln>
            <a:noFill/>
          </a:ln>
        </p:spPr>
        <p:txBody>
          <a:bodyPr spcFirstLastPara="1" wrap="square" lIns="182850" tIns="182850" rIns="182850" bIns="18285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Proxima Nova"/>
              <a:buNone/>
              <a:defRPr sz="4800" b="1" i="0" u="none" strike="noStrike" cap="none">
                <a:solidFill>
                  <a:schemeClr val="dk1"/>
                </a:solidFill>
                <a:latin typeface="Proxima Nova"/>
                <a:ea typeface="Proxima Nova"/>
                <a:cs typeface="Proxima Nova"/>
                <a:sym typeface="Proxima Nova"/>
              </a:defRPr>
            </a:lvl1pPr>
            <a:lvl2pPr marR="0" lvl="1"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333333"/>
              </a:buClr>
              <a:buSzPts val="4800"/>
              <a:buFont typeface="Proxima Nova"/>
              <a:buNone/>
              <a:tabLst/>
              <a:defRPr/>
            </a:pPr>
            <a:r>
              <a:rPr kumimoji="0" lang="ru-RU" sz="2800" b="1" i="0" u="none" strike="noStrike" kern="0" cap="none" spc="0" normalizeH="0" baseline="0" noProof="0" dirty="0">
                <a:ln>
                  <a:noFill/>
                </a:ln>
                <a:solidFill>
                  <a:srgbClr val="44546A">
                    <a:lumMod val="75000"/>
                  </a:srgbClr>
                </a:solidFill>
                <a:effectLst/>
                <a:uLnTx/>
                <a:uFillTx/>
                <a:latin typeface="Calibri" panose="020F0502020204030204" pitchFamily="34" charset="0"/>
                <a:cs typeface="Calibri" panose="020F0502020204030204" pitchFamily="34" charset="0"/>
                <a:sym typeface="Proxima Nova"/>
              </a:rPr>
              <a:t>Как применять задания по естественнонаучной грамотности в учебном процессе?</a:t>
            </a:r>
          </a:p>
        </p:txBody>
      </p:sp>
      <p:sp>
        <p:nvSpPr>
          <p:cNvPr id="6" name="Текст 4">
            <a:extLst>
              <a:ext uri="{FF2B5EF4-FFF2-40B4-BE49-F238E27FC236}">
                <a16:creationId xmlns:a16="http://schemas.microsoft.com/office/drawing/2014/main" id="{2B56AE0C-E65D-4091-88FD-58507D4DE324}"/>
              </a:ext>
            </a:extLst>
          </p:cNvPr>
          <p:cNvSpPr txBox="1">
            <a:spLocks/>
          </p:cNvSpPr>
          <p:nvPr/>
        </p:nvSpPr>
        <p:spPr>
          <a:xfrm>
            <a:off x="827313" y="1512506"/>
            <a:ext cx="10537373" cy="43351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Задания могут быть использованы как с формирующей, так и с диагностической целью. </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Важно правильно организовать учебный процесс</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С </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формирующей целью </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отдельные задания можно применять как на разных этапах урока, так и во внеурочное время. При этом допускается как </a:t>
            </a:r>
            <a:r>
              <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rPr>
              <a:t>индивидуальное</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так и </a:t>
            </a:r>
            <a:r>
              <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rPr>
              <a:t>групповое </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выполнение заданий с последующим обсуждение самих заданий и результатов их выполнения, в том числе совместно с учителем. Задания, имеющие экспериментальную составляющую, могут </a:t>
            </a:r>
            <a:r>
              <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rPr>
              <a:t>сочетаться выполнением реального эксперимента.</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С </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диагностической целью </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сюжетные блоки заданий могут использоваться самостоятельно или являться частью контрольных работ. В этом случае предполагается </a:t>
            </a:r>
            <a:r>
              <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rPr>
              <a:t>индивидуальная</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работа учащихся, а результаты выполнения заданий позволят оценить сформированность определённых знаний, умений, компетенций в соответствии с предложенными критериями. </a:t>
            </a:r>
          </a:p>
        </p:txBody>
      </p:sp>
    </p:spTree>
    <p:extLst>
      <p:ext uri="{BB962C8B-B14F-4D97-AF65-F5344CB8AC3E}">
        <p14:creationId xmlns:p14="http://schemas.microsoft.com/office/powerpoint/2010/main" val="2729698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472A34-AA7C-4A61-9209-EDBC124C5103}"/>
              </a:ext>
            </a:extLst>
          </p:cNvPr>
          <p:cNvSpPr>
            <a:spLocks noGrp="1"/>
          </p:cNvSpPr>
          <p:nvPr>
            <p:ph type="title"/>
          </p:nvPr>
        </p:nvSpPr>
        <p:spPr>
          <a:xfrm>
            <a:off x="4419601" y="274638"/>
            <a:ext cx="7315199" cy="1143000"/>
          </a:xfrm>
        </p:spPr>
        <p:txBody>
          <a:bodyPr>
            <a:normAutofit/>
          </a:bodyPr>
          <a:lstStyle/>
          <a:p>
            <a:pPr algn="l"/>
            <a:r>
              <a:rPr lang="ru-RU" sz="2800" b="1" dirty="0">
                <a:solidFill>
                  <a:schemeClr val="tx2">
                    <a:lumMod val="75000"/>
                  </a:schemeClr>
                </a:solidFill>
              </a:rPr>
              <a:t>Вопросы…</a:t>
            </a:r>
          </a:p>
        </p:txBody>
      </p:sp>
      <p:sp>
        <p:nvSpPr>
          <p:cNvPr id="3" name="Объект 2">
            <a:extLst>
              <a:ext uri="{FF2B5EF4-FFF2-40B4-BE49-F238E27FC236}">
                <a16:creationId xmlns:a16="http://schemas.microsoft.com/office/drawing/2014/main" id="{4498514F-2344-46EE-B6F4-9CBA3D302847}"/>
              </a:ext>
            </a:extLst>
          </p:cNvPr>
          <p:cNvSpPr>
            <a:spLocks noGrp="1"/>
          </p:cNvSpPr>
          <p:nvPr>
            <p:ph idx="1"/>
          </p:nvPr>
        </p:nvSpPr>
        <p:spPr>
          <a:xfrm>
            <a:off x="4419601" y="1219200"/>
            <a:ext cx="7162086" cy="4754564"/>
          </a:xfrm>
        </p:spPr>
        <p:txBody>
          <a:bodyPr>
            <a:normAutofit/>
          </a:bodyPr>
          <a:lstStyle/>
          <a:p>
            <a:pPr>
              <a:lnSpc>
                <a:spcPct val="120000"/>
              </a:lnSpc>
            </a:pPr>
            <a:r>
              <a:rPr lang="ru-RU" sz="2400" dirty="0"/>
              <a:t>Надо ли всем учителям в обязательном порядке заниматься разработкой заданий по естественнонаучной грамотности?</a:t>
            </a:r>
          </a:p>
          <a:p>
            <a:pPr>
              <a:lnSpc>
                <a:spcPct val="120000"/>
              </a:lnSpc>
            </a:pPr>
            <a:endParaRPr lang="ru-RU" sz="2400" dirty="0"/>
          </a:p>
          <a:p>
            <a:pPr>
              <a:lnSpc>
                <a:spcPct val="120000"/>
              </a:lnSpc>
            </a:pPr>
            <a:r>
              <a:rPr lang="ru-RU" sz="2400" dirty="0"/>
              <a:t>Как быть с заданиями традиционными, то есть с чисто предметным (физическим, химическим, биологическим и др.) содержанием? </a:t>
            </a:r>
          </a:p>
        </p:txBody>
      </p:sp>
      <p:sp>
        <p:nvSpPr>
          <p:cNvPr id="4" name="Нижний колонтитул 3">
            <a:extLst>
              <a:ext uri="{FF2B5EF4-FFF2-40B4-BE49-F238E27FC236}">
                <a16:creationId xmlns:a16="http://schemas.microsoft.com/office/drawing/2014/main" id="{91DC5A68-51F0-427D-AE2B-BEF405C38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C5F81D10-15A9-4282-9EF2-E350597BD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6" name="Рисунок 5">
            <a:extLst>
              <a:ext uri="{FF2B5EF4-FFF2-40B4-BE49-F238E27FC236}">
                <a16:creationId xmlns:a16="http://schemas.microsoft.com/office/drawing/2014/main" id="{61A5E1E1-AB71-4DBD-8451-59F34AED3251}"/>
              </a:ext>
            </a:extLst>
          </p:cNvPr>
          <p:cNvPicPr>
            <a:picLocks noChangeAspect="1"/>
          </p:cNvPicPr>
          <p:nvPr/>
        </p:nvPicPr>
        <p:blipFill>
          <a:blip r:embed="rId2"/>
          <a:stretch>
            <a:fillRect/>
          </a:stretch>
        </p:blipFill>
        <p:spPr>
          <a:xfrm>
            <a:off x="707245" y="2057400"/>
            <a:ext cx="3559955" cy="2669966"/>
          </a:xfrm>
          <a:prstGeom prst="rect">
            <a:avLst/>
          </a:prstGeom>
        </p:spPr>
      </p:pic>
    </p:spTree>
    <p:extLst>
      <p:ext uri="{BB962C8B-B14F-4D97-AF65-F5344CB8AC3E}">
        <p14:creationId xmlns:p14="http://schemas.microsoft.com/office/powerpoint/2010/main" val="1261128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472A34-AA7C-4A61-9209-EDBC124C5103}"/>
              </a:ext>
            </a:extLst>
          </p:cNvPr>
          <p:cNvSpPr>
            <a:spLocks noGrp="1"/>
          </p:cNvSpPr>
          <p:nvPr>
            <p:ph type="title"/>
          </p:nvPr>
        </p:nvSpPr>
        <p:spPr>
          <a:xfrm>
            <a:off x="1091540" y="259351"/>
            <a:ext cx="10590422" cy="639679"/>
          </a:xfrm>
        </p:spPr>
        <p:txBody>
          <a:bodyPr>
            <a:normAutofit/>
          </a:bodyPr>
          <a:lstStyle/>
          <a:p>
            <a:pPr algn="l"/>
            <a:r>
              <a:rPr lang="ru-RU" sz="2800" b="1" dirty="0">
                <a:solidFill>
                  <a:schemeClr val="tx2">
                    <a:lumMod val="75000"/>
                  </a:schemeClr>
                </a:solidFill>
                <a:latin typeface="+mn-lt"/>
              </a:rPr>
              <a:t>Традиционные задания…</a:t>
            </a:r>
          </a:p>
        </p:txBody>
      </p:sp>
      <p:sp>
        <p:nvSpPr>
          <p:cNvPr id="3" name="Объект 2">
            <a:extLst>
              <a:ext uri="{FF2B5EF4-FFF2-40B4-BE49-F238E27FC236}">
                <a16:creationId xmlns:a16="http://schemas.microsoft.com/office/drawing/2014/main" id="{4498514F-2344-46EE-B6F4-9CBA3D302847}"/>
              </a:ext>
            </a:extLst>
          </p:cNvPr>
          <p:cNvSpPr>
            <a:spLocks noGrp="1"/>
          </p:cNvSpPr>
          <p:nvPr>
            <p:ph idx="1"/>
          </p:nvPr>
        </p:nvSpPr>
        <p:spPr>
          <a:xfrm>
            <a:off x="1091540" y="1036864"/>
            <a:ext cx="9573587" cy="4547791"/>
          </a:xfrm>
        </p:spPr>
        <p:txBody>
          <a:bodyPr>
            <a:noAutofit/>
          </a:bodyPr>
          <a:lstStyle/>
          <a:p>
            <a:pPr marL="0" indent="0" algn="just">
              <a:lnSpc>
                <a:spcPct val="114000"/>
              </a:lnSpc>
              <a:spcBef>
                <a:spcPts val="0"/>
              </a:spcBef>
              <a:buNone/>
            </a:pPr>
            <a:r>
              <a:rPr lang="ru-RU" sz="2000" dirty="0"/>
              <a:t>«</a:t>
            </a:r>
            <a:r>
              <a:rPr lang="ru-RU" sz="2000" b="1" dirty="0">
                <a:solidFill>
                  <a:srgbClr val="C00000"/>
                </a:solidFill>
              </a:rPr>
              <a:t>Формирование именно системных знаний и умений по предмету </a:t>
            </a:r>
            <a:r>
              <a:rPr lang="ru-RU" sz="2000" dirty="0"/>
              <a:t>и их отработка в процессе выполнения разнообразных заданий позволяет в дальнейшем выводить подготовку школьников на более высокий уровень обобщения материала, в том числе относящегося к другим предметам. Попытка сформировать сложные познавательные действия без опоры на системно-научные знания может дать результат, но он предполагает подготовку потребителя и переработчика готовой информации, а не аналитика, конструктора и изобретателя, владеющего системными знаниями и способного к разработке и созданию продукта собственной мыслительной деятельности. </a:t>
            </a:r>
          </a:p>
          <a:p>
            <a:pPr marL="0" indent="0" algn="just">
              <a:lnSpc>
                <a:spcPct val="114000"/>
              </a:lnSpc>
              <a:spcBef>
                <a:spcPts val="0"/>
              </a:spcBef>
              <a:buNone/>
            </a:pPr>
            <a:r>
              <a:rPr lang="ru-RU" sz="2000" dirty="0"/>
              <a:t>Для реализации указанных целей </a:t>
            </a:r>
            <a:r>
              <a:rPr lang="ru-RU" sz="2000" b="1" dirty="0">
                <a:solidFill>
                  <a:srgbClr val="C00000"/>
                </a:solidFill>
              </a:rPr>
              <a:t>требуется систематическая работа учителя по формированию химической </a:t>
            </a:r>
            <a:r>
              <a:rPr lang="ru-RU" sz="2000" b="1" dirty="0" err="1">
                <a:solidFill>
                  <a:srgbClr val="C00000"/>
                </a:solidFill>
              </a:rPr>
              <a:t>знаниевой</a:t>
            </a:r>
            <a:r>
              <a:rPr lang="ru-RU" sz="2000" b="1" dirty="0">
                <a:solidFill>
                  <a:srgbClr val="C00000"/>
                </a:solidFill>
              </a:rPr>
              <a:t> основы</a:t>
            </a:r>
            <a:r>
              <a:rPr lang="ru-RU" sz="2000" dirty="0"/>
              <a:t>».</a:t>
            </a:r>
          </a:p>
          <a:p>
            <a:pPr indent="0" algn="just">
              <a:lnSpc>
                <a:spcPct val="114000"/>
              </a:lnSpc>
              <a:spcBef>
                <a:spcPts val="0"/>
              </a:spcBef>
              <a:buNone/>
            </a:pPr>
            <a:endParaRPr lang="ru-RU" sz="2000" dirty="0">
              <a:ea typeface="Times New Roman" panose="02020603050405020304" pitchFamily="18" charset="0"/>
              <a:cs typeface="Times New Roman" panose="02020603050405020304" pitchFamily="18" charset="0"/>
            </a:endParaRPr>
          </a:p>
        </p:txBody>
      </p:sp>
      <p:sp>
        <p:nvSpPr>
          <p:cNvPr id="4" name="Нижний колонтитул 3">
            <a:extLst>
              <a:ext uri="{FF2B5EF4-FFF2-40B4-BE49-F238E27FC236}">
                <a16:creationId xmlns:a16="http://schemas.microsoft.com/office/drawing/2014/main" id="{91DC5A68-51F0-427D-AE2B-BEF405C38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C5F81D10-15A9-4282-9EF2-E350597BD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6">
            <a:extLst>
              <a:ext uri="{FF2B5EF4-FFF2-40B4-BE49-F238E27FC236}">
                <a16:creationId xmlns:a16="http://schemas.microsoft.com/office/drawing/2014/main" id="{D2901A5B-402E-47C0-BF41-BDF53F4F3696}"/>
              </a:ext>
            </a:extLst>
          </p:cNvPr>
          <p:cNvSpPr txBox="1"/>
          <p:nvPr/>
        </p:nvSpPr>
        <p:spPr>
          <a:xfrm>
            <a:off x="991980" y="5646402"/>
            <a:ext cx="10590421" cy="6462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http://doc.fipi.ru/otkrytyy-bank-zadaniy-dlya-otsenki-yestestvennonauchnoy-gramotnosti/metodicheskiye-rekomendatsii.pdf</a:t>
            </a:r>
            <a:endParaRPr kumimoji="0" lang="ru-RU" sz="1800" b="0" i="0" u="none" strike="noStrike" kern="1200" cap="none" spc="0" normalizeH="0" baseline="0" noProof="0" dirty="0">
              <a:ln>
                <a:noFill/>
              </a:ln>
              <a:solidFill>
                <a:prstClr val="black"/>
              </a:solidFill>
              <a:effectLst/>
              <a:uLnTx/>
              <a:uFillTx/>
              <a:latin typeface="Calibri"/>
              <a:ea typeface="+mn-ea"/>
              <a:cs typeface="+mn-cs"/>
              <a:hlinkClick r:id="rId2"/>
            </a:endParaRPr>
          </a:p>
        </p:txBody>
      </p:sp>
    </p:spTree>
    <p:extLst>
      <p:ext uri="{BB962C8B-B14F-4D97-AF65-F5344CB8AC3E}">
        <p14:creationId xmlns:p14="http://schemas.microsoft.com/office/powerpoint/2010/main" val="2058921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472A34-AA7C-4A61-9209-EDBC124C5103}"/>
              </a:ext>
            </a:extLst>
          </p:cNvPr>
          <p:cNvSpPr>
            <a:spLocks noGrp="1"/>
          </p:cNvSpPr>
          <p:nvPr>
            <p:ph type="title"/>
          </p:nvPr>
        </p:nvSpPr>
        <p:spPr>
          <a:xfrm>
            <a:off x="876300" y="145855"/>
            <a:ext cx="10896600" cy="639762"/>
          </a:xfrm>
        </p:spPr>
        <p:txBody>
          <a:bodyPr>
            <a:normAutofit/>
          </a:bodyPr>
          <a:lstStyle/>
          <a:p>
            <a:pPr algn="l"/>
            <a:r>
              <a:rPr lang="ru-RU" sz="2800" b="1" dirty="0">
                <a:solidFill>
                  <a:schemeClr val="tx2">
                    <a:lumMod val="75000"/>
                  </a:schemeClr>
                </a:solidFill>
              </a:rPr>
              <a:t>Рекомендации…</a:t>
            </a:r>
          </a:p>
        </p:txBody>
      </p:sp>
      <p:sp>
        <p:nvSpPr>
          <p:cNvPr id="3" name="Объект 2">
            <a:extLst>
              <a:ext uri="{FF2B5EF4-FFF2-40B4-BE49-F238E27FC236}">
                <a16:creationId xmlns:a16="http://schemas.microsoft.com/office/drawing/2014/main" id="{4498514F-2344-46EE-B6F4-9CBA3D302847}"/>
              </a:ext>
            </a:extLst>
          </p:cNvPr>
          <p:cNvSpPr>
            <a:spLocks noGrp="1"/>
          </p:cNvSpPr>
          <p:nvPr>
            <p:ph idx="1"/>
          </p:nvPr>
        </p:nvSpPr>
        <p:spPr>
          <a:xfrm>
            <a:off x="419101" y="685801"/>
            <a:ext cx="11133801" cy="5791199"/>
          </a:xfrm>
        </p:spPr>
        <p:txBody>
          <a:bodyPr>
            <a:noAutofit/>
          </a:bodyPr>
          <a:lstStyle/>
          <a:p>
            <a:pPr marL="688500" algn="just">
              <a:spcBef>
                <a:spcPts val="0"/>
              </a:spcBef>
              <a:buFont typeface="+mj-lt"/>
              <a:buAutoNum type="arabicPeriod"/>
            </a:pPr>
            <a:r>
              <a:rPr lang="ru-RU" sz="1800" dirty="0">
                <a:solidFill>
                  <a:srgbClr val="000000"/>
                </a:solidFill>
                <a:ea typeface="Times New Roman" panose="02020603050405020304" pitchFamily="18" charset="0"/>
                <a:cs typeface="Times New Roman" panose="02020603050405020304" pitchFamily="18" charset="0"/>
              </a:rPr>
              <a:t>Необходима согласованная работа учителей по всем естественнонаучным предметам.</a:t>
            </a:r>
          </a:p>
          <a:p>
            <a:pPr marL="685800" algn="just">
              <a:spcBef>
                <a:spcPts val="0"/>
              </a:spcBef>
              <a:buFont typeface="+mj-lt"/>
              <a:buAutoNum type="arabicPeriod"/>
            </a:pPr>
            <a:r>
              <a:rPr lang="ru-RU" sz="1800" dirty="0">
                <a:solidFill>
                  <a:srgbClr val="000000"/>
                </a:solidFill>
                <a:ea typeface="Times New Roman" panose="02020603050405020304" pitchFamily="18" charset="0"/>
                <a:cs typeface="Times New Roman" panose="02020603050405020304" pitchFamily="18" charset="0"/>
              </a:rPr>
              <a:t>Целесообразно использовать задания, построенные на материале </a:t>
            </a:r>
            <a:r>
              <a:rPr lang="ru-RU" sz="1800" b="1" dirty="0">
                <a:solidFill>
                  <a:srgbClr val="000000"/>
                </a:solidFill>
                <a:ea typeface="Times New Roman" panose="02020603050405020304" pitchFamily="18" charset="0"/>
                <a:cs typeface="Times New Roman" panose="02020603050405020304" pitchFamily="18" charset="0"/>
              </a:rPr>
              <a:t>реальных научных исследований</a:t>
            </a:r>
            <a:r>
              <a:rPr lang="ru-RU" sz="1800" dirty="0">
                <a:ea typeface="Calibri" panose="020F0502020204030204" pitchFamily="34" charset="0"/>
                <a:cs typeface="Times New Roman" panose="02020603050405020304" pitchFamily="18" charset="0"/>
              </a:rPr>
              <a:t>. Задания должны содержать информацию в виде </a:t>
            </a:r>
            <a:r>
              <a:rPr lang="ru-RU" sz="1800" b="1" dirty="0">
                <a:ea typeface="Calibri" panose="020F0502020204030204" pitchFamily="34" charset="0"/>
                <a:cs typeface="Times New Roman" panose="02020603050405020304" pitchFamily="18" charset="0"/>
              </a:rPr>
              <a:t>графиков, таблиц, схем, рисунков</a:t>
            </a:r>
            <a:r>
              <a:rPr lang="ru-RU" sz="1800" dirty="0">
                <a:ea typeface="Calibri" panose="020F0502020204030204" pitchFamily="34" charset="0"/>
                <a:cs typeface="Times New Roman" panose="02020603050405020304" pitchFamily="18" charset="0"/>
              </a:rPr>
              <a:t>. Выполнение этих заданий должно предусматривать преобразование данных из одной формы в другую, их интерпретацию, анализ, и формулирование выводов на основе анализа. </a:t>
            </a:r>
            <a:endParaRPr lang="ru-RU" sz="1800" dirty="0">
              <a:ea typeface="Times New Roman" panose="02020603050405020304" pitchFamily="18" charset="0"/>
              <a:cs typeface="Times New Roman" panose="02020603050405020304" pitchFamily="18" charset="0"/>
            </a:endParaRPr>
          </a:p>
          <a:p>
            <a:pPr marL="685800" algn="just">
              <a:spcBef>
                <a:spcPts val="0"/>
              </a:spcBef>
              <a:buFont typeface="+mj-lt"/>
              <a:buAutoNum type="arabicPeriod"/>
            </a:pPr>
            <a:r>
              <a:rPr lang="ru-RU" sz="1800" dirty="0">
                <a:ea typeface="Calibri" panose="020F0502020204030204" pitchFamily="34" charset="0"/>
                <a:cs typeface="Times New Roman" panose="02020603050405020304" pitchFamily="18" charset="0"/>
              </a:rPr>
              <a:t>Обсуждать с учениками </a:t>
            </a:r>
            <a:r>
              <a:rPr lang="ru-RU" sz="1800" b="1" dirty="0">
                <a:ea typeface="Calibri" panose="020F0502020204030204" pitchFamily="34" charset="0"/>
                <a:cs typeface="Times New Roman" panose="02020603050405020304" pitchFamily="18" charset="0"/>
              </a:rPr>
              <a:t>методы научного исследования </a:t>
            </a:r>
            <a:r>
              <a:rPr lang="ru-RU" sz="1800" dirty="0">
                <a:ea typeface="Calibri" panose="020F0502020204030204" pitchFamily="34" charset="0"/>
                <a:cs typeface="Times New Roman" panose="02020603050405020304" pitchFamily="18" charset="0"/>
              </a:rPr>
              <a:t>различных вопросов, описывать и оценивать способы, направленные на обеспечение надёжности данных и достоверности результатов. </a:t>
            </a:r>
            <a:endParaRPr lang="ru-RU" sz="1800" dirty="0">
              <a:ea typeface="Times New Roman" panose="02020603050405020304" pitchFamily="18" charset="0"/>
              <a:cs typeface="Times New Roman" panose="02020603050405020304" pitchFamily="18" charset="0"/>
            </a:endParaRPr>
          </a:p>
          <a:p>
            <a:pPr marL="685800" algn="just">
              <a:spcBef>
                <a:spcPts val="0"/>
              </a:spcBef>
              <a:buFont typeface="+mj-lt"/>
              <a:buAutoNum type="arabicPeriod"/>
            </a:pPr>
            <a:r>
              <a:rPr lang="ru-RU" sz="1800" dirty="0">
                <a:ea typeface="Calibri" panose="020F0502020204030204" pitchFamily="34" charset="0"/>
                <a:cs typeface="Times New Roman" panose="02020603050405020304" pitchFamily="18" charset="0"/>
              </a:rPr>
              <a:t>Обязательно включать в учебный процесс </a:t>
            </a:r>
            <a:r>
              <a:rPr lang="ru-RU" sz="1800" b="1" dirty="0">
                <a:ea typeface="Calibri" panose="020F0502020204030204" pitchFamily="34" charset="0"/>
                <a:cs typeface="Times New Roman" panose="02020603050405020304" pitchFamily="18" charset="0"/>
              </a:rPr>
              <a:t>реальные экспериментальные работы</a:t>
            </a:r>
            <a:r>
              <a:rPr lang="ru-RU" sz="1800" dirty="0">
                <a:ea typeface="Calibri" panose="020F0502020204030204" pitchFamily="34" charset="0"/>
                <a:cs typeface="Times New Roman" panose="02020603050405020304" pitchFamily="18" charset="0"/>
              </a:rPr>
              <a:t>, выполнение которых должно сопровождаться анализом целей, задач, применяемых методов, обсуждением полученных результатов. </a:t>
            </a:r>
            <a:endParaRPr lang="ru-RU" sz="1800" dirty="0">
              <a:ea typeface="Times New Roman" panose="02020603050405020304" pitchFamily="18" charset="0"/>
              <a:cs typeface="Times New Roman" panose="02020603050405020304" pitchFamily="18" charset="0"/>
            </a:endParaRPr>
          </a:p>
          <a:p>
            <a:pPr marL="685800" algn="just">
              <a:spcBef>
                <a:spcPts val="0"/>
              </a:spcBef>
              <a:buFont typeface="+mj-lt"/>
              <a:buAutoNum type="arabicPeriod"/>
            </a:pPr>
            <a:r>
              <a:rPr lang="ru-RU" sz="1800" dirty="0">
                <a:ea typeface="Calibri" panose="020F0502020204030204" pitchFamily="34" charset="0"/>
                <a:cs typeface="Times New Roman" panose="02020603050405020304" pitchFamily="18" charset="0"/>
              </a:rPr>
              <a:t>Использовать задания, контекст которых связан с </a:t>
            </a:r>
            <a:r>
              <a:rPr lang="ru-RU" sz="1800" b="1" dirty="0">
                <a:ea typeface="Calibri" panose="020F0502020204030204" pitchFamily="34" charset="0"/>
                <a:cs typeface="Times New Roman" panose="02020603050405020304" pitchFamily="18" charset="0"/>
              </a:rPr>
              <a:t>жизненным опытом школьников</a:t>
            </a:r>
            <a:r>
              <a:rPr lang="ru-RU" sz="1800" dirty="0">
                <a:ea typeface="Calibri" panose="020F0502020204030204" pitchFamily="34" charset="0"/>
                <a:cs typeface="Times New Roman" panose="02020603050405020304" pitchFamily="18" charset="0"/>
              </a:rPr>
              <a:t>, затрагивает проблемы местного, национального или глобального характера, а выполнение заданий требует применения естественнонаучных знаний в </a:t>
            </a:r>
            <a:r>
              <a:rPr lang="ru-RU" sz="1800" b="1" dirty="0">
                <a:ea typeface="Calibri" panose="020F0502020204030204" pitchFamily="34" charset="0"/>
                <a:cs typeface="Times New Roman" panose="02020603050405020304" pitchFamily="18" charset="0"/>
              </a:rPr>
              <a:t>незнакомых ситуациях</a:t>
            </a:r>
            <a:r>
              <a:rPr lang="ru-RU" sz="1800" dirty="0">
                <a:ea typeface="Calibri" panose="020F0502020204030204" pitchFamily="34" charset="0"/>
                <a:cs typeface="Times New Roman" panose="02020603050405020304" pitchFamily="18" charset="0"/>
              </a:rPr>
              <a:t>, отличных от типичных, отработанных в образовательном процессе. </a:t>
            </a:r>
            <a:endParaRPr lang="ru-RU" sz="1800" dirty="0">
              <a:ea typeface="Times New Roman" panose="02020603050405020304" pitchFamily="18" charset="0"/>
              <a:cs typeface="Times New Roman" panose="02020603050405020304" pitchFamily="18" charset="0"/>
            </a:endParaRPr>
          </a:p>
          <a:p>
            <a:pPr marL="685800" algn="just">
              <a:spcBef>
                <a:spcPts val="0"/>
              </a:spcBef>
              <a:buFont typeface="+mj-lt"/>
              <a:buAutoNum type="arabicPeriod"/>
            </a:pPr>
            <a:r>
              <a:rPr lang="ru-RU" sz="1800" dirty="0">
                <a:ea typeface="Calibri" panose="020F0502020204030204" pitchFamily="34" charset="0"/>
                <a:cs typeface="Times New Roman" panose="02020603050405020304" pitchFamily="18" charset="0"/>
              </a:rPr>
              <a:t>Применять задания </a:t>
            </a:r>
            <a:r>
              <a:rPr lang="ru-RU" sz="1800" b="1" dirty="0">
                <a:ea typeface="Calibri" panose="020F0502020204030204" pitchFamily="34" charset="0"/>
                <a:cs typeface="Times New Roman" panose="02020603050405020304" pitchFamily="18" charset="0"/>
              </a:rPr>
              <a:t>межпредметного характера</a:t>
            </a:r>
            <a:r>
              <a:rPr lang="ru-RU" sz="1800" dirty="0">
                <a:ea typeface="Calibri" panose="020F0502020204030204" pitchFamily="34" charset="0"/>
                <a:cs typeface="Times New Roman" panose="02020603050405020304" pitchFamily="18" charset="0"/>
              </a:rPr>
              <a:t>, сконструированные на материале различных учебных дисциплин.</a:t>
            </a:r>
            <a:endParaRPr lang="ru-RU" sz="1800" dirty="0">
              <a:ea typeface="Times New Roman" panose="02020603050405020304" pitchFamily="18" charset="0"/>
              <a:cs typeface="Times New Roman" panose="02020603050405020304" pitchFamily="18" charset="0"/>
            </a:endParaRPr>
          </a:p>
          <a:p>
            <a:pPr marL="685800" algn="just">
              <a:spcBef>
                <a:spcPts val="0"/>
              </a:spcBef>
              <a:buFont typeface="+mj-lt"/>
              <a:buAutoNum type="arabicPeriod"/>
            </a:pPr>
            <a:r>
              <a:rPr lang="ru-RU" sz="1800" dirty="0">
                <a:ea typeface="Calibri" panose="020F0502020204030204" pitchFamily="34" charset="0"/>
                <a:cs typeface="Times New Roman" panose="02020603050405020304" pitchFamily="18" charset="0"/>
              </a:rPr>
              <a:t>Использовать задания с </a:t>
            </a:r>
            <a:r>
              <a:rPr lang="ru-RU" sz="1800" b="1" dirty="0">
                <a:ea typeface="Calibri" panose="020F0502020204030204" pitchFamily="34" charset="0"/>
                <a:cs typeface="Times New Roman" panose="02020603050405020304" pitchFamily="18" charset="0"/>
              </a:rPr>
              <a:t>развёрнутым ответом</a:t>
            </a:r>
            <a:r>
              <a:rPr lang="ru-RU" sz="1800" dirty="0">
                <a:ea typeface="Calibri" panose="020F0502020204030204" pitchFamily="34" charset="0"/>
                <a:cs typeface="Times New Roman" panose="02020603050405020304" pitchFamily="18" charset="0"/>
              </a:rPr>
              <a:t>, так как они способствуют развитию речевых навыков, формированию умений ясно, логично и грамотно излагать свои мысли, строить аргументированные высказывания, адекватно использовать языковые средства, в том числе в письменной форме. </a:t>
            </a:r>
          </a:p>
          <a:p>
            <a:pPr marL="685800" algn="just">
              <a:spcBef>
                <a:spcPts val="0"/>
              </a:spcBef>
              <a:buFont typeface="+mj-lt"/>
              <a:buAutoNum type="arabicPeriod"/>
            </a:pPr>
            <a:r>
              <a:rPr lang="ru-RU" sz="1800" dirty="0">
                <a:ea typeface="Calibri" panose="020F0502020204030204" pitchFamily="34" charset="0"/>
                <a:cs typeface="Times New Roman" panose="02020603050405020304" pitchFamily="18" charset="0"/>
              </a:rPr>
              <a:t>Не отказываться от использования </a:t>
            </a:r>
            <a:r>
              <a:rPr lang="ru-RU" sz="1800" b="1" dirty="0">
                <a:ea typeface="Calibri" panose="020F0502020204030204" pitchFamily="34" charset="0"/>
                <a:cs typeface="Times New Roman" panose="02020603050405020304" pitchFamily="18" charset="0"/>
              </a:rPr>
              <a:t>традиционных заданий </a:t>
            </a:r>
            <a:r>
              <a:rPr lang="ru-RU" sz="1800" dirty="0">
                <a:ea typeface="Calibri" panose="020F0502020204030204" pitchFamily="34" charset="0"/>
                <a:cs typeface="Times New Roman" panose="02020603050405020304" pitchFamily="18" charset="0"/>
              </a:rPr>
              <a:t>с чисто предметным (физическим, химическим, биологическим и т. д.) содержанием.</a:t>
            </a:r>
            <a:endParaRPr lang="ru-RU" sz="1800" dirty="0">
              <a:ea typeface="Times New Roman" panose="02020603050405020304" pitchFamily="18" charset="0"/>
              <a:cs typeface="Times New Roman" panose="02020603050405020304" pitchFamily="18" charset="0"/>
            </a:endParaRPr>
          </a:p>
          <a:p>
            <a:pPr marL="685800" algn="just">
              <a:spcBef>
                <a:spcPts val="0"/>
              </a:spcBef>
              <a:buFont typeface="+mj-lt"/>
              <a:buAutoNum type="arabicPeriod"/>
            </a:pPr>
            <a:endParaRPr lang="ru-RU" sz="1800" dirty="0">
              <a:ea typeface="Times New Roman" panose="02020603050405020304" pitchFamily="18" charset="0"/>
              <a:cs typeface="Times New Roman" panose="02020603050405020304" pitchFamily="18" charset="0"/>
            </a:endParaRPr>
          </a:p>
        </p:txBody>
      </p:sp>
      <p:sp>
        <p:nvSpPr>
          <p:cNvPr id="4" name="Нижний колонтитул 3">
            <a:extLst>
              <a:ext uri="{FF2B5EF4-FFF2-40B4-BE49-F238E27FC236}">
                <a16:creationId xmlns:a16="http://schemas.microsoft.com/office/drawing/2014/main" id="{91DC5A68-51F0-427D-AE2B-BEF405C3875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C5F81D10-15A9-4282-9EF2-E350597BDF3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885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3472A34-AA7C-4A61-9209-EDBC124C5103}"/>
              </a:ext>
            </a:extLst>
          </p:cNvPr>
          <p:cNvSpPr>
            <a:spLocks noGrp="1"/>
          </p:cNvSpPr>
          <p:nvPr>
            <p:ph type="title"/>
          </p:nvPr>
        </p:nvSpPr>
        <p:spPr>
          <a:xfrm>
            <a:off x="419839" y="381398"/>
            <a:ext cx="11428512" cy="639679"/>
          </a:xfrm>
        </p:spPr>
        <p:txBody>
          <a:bodyPr>
            <a:noAutofit/>
          </a:bodyPr>
          <a:lstStyle/>
          <a:p>
            <a:pPr algn="l"/>
            <a:r>
              <a:rPr lang="ru-RU" sz="2200" b="1" dirty="0">
                <a:solidFill>
                  <a:schemeClr val="tx2">
                    <a:lumMod val="75000"/>
                  </a:schemeClr>
                </a:solidFill>
              </a:rPr>
              <a:t>Где содержится информация о международных исследованиях качества образования? </a:t>
            </a:r>
            <a:br>
              <a:rPr lang="ru-RU" sz="2200" b="1" dirty="0">
                <a:solidFill>
                  <a:schemeClr val="tx2">
                    <a:lumMod val="75000"/>
                  </a:schemeClr>
                </a:solidFill>
              </a:rPr>
            </a:br>
            <a:r>
              <a:rPr lang="ru-RU" sz="2200" b="1" dirty="0">
                <a:solidFill>
                  <a:schemeClr val="tx2">
                    <a:lumMod val="75000"/>
                  </a:schemeClr>
                </a:solidFill>
              </a:rPr>
              <a:t>Где содержатся задания для формирования и оценки естественнонаучной грамотности?</a:t>
            </a:r>
          </a:p>
        </p:txBody>
      </p:sp>
      <p:sp>
        <p:nvSpPr>
          <p:cNvPr id="3" name="Объект 2">
            <a:extLst>
              <a:ext uri="{FF2B5EF4-FFF2-40B4-BE49-F238E27FC236}">
                <a16:creationId xmlns:a16="http://schemas.microsoft.com/office/drawing/2014/main" id="{4498514F-2344-46EE-B6F4-9CBA3D302847}"/>
              </a:ext>
            </a:extLst>
          </p:cNvPr>
          <p:cNvSpPr>
            <a:spLocks noGrp="1"/>
          </p:cNvSpPr>
          <p:nvPr>
            <p:ph idx="1"/>
          </p:nvPr>
        </p:nvSpPr>
        <p:spPr>
          <a:xfrm>
            <a:off x="419839" y="1219489"/>
            <a:ext cx="11352322" cy="5257115"/>
          </a:xfrm>
        </p:spPr>
        <p:txBody>
          <a:bodyPr>
            <a:noAutofit/>
          </a:bodyPr>
          <a:lstStyle/>
          <a:p>
            <a:pPr marL="107989" indent="-107989" algn="just">
              <a:spcBef>
                <a:spcPts val="0"/>
              </a:spcBef>
              <a:buNone/>
            </a:pPr>
            <a:r>
              <a:rPr lang="ru-RU" sz="1800" dirty="0">
                <a:ea typeface="Calibri" panose="020F0502020204030204" pitchFamily="34" charset="0"/>
                <a:cs typeface="Times New Roman" panose="02020603050405020304" pitchFamily="18" charset="0"/>
              </a:rPr>
              <a:t>1. Об исследовании PISA // ФГБУ Федеральный институт оценки качества образования. – URL: </a:t>
            </a:r>
            <a:r>
              <a:rPr lang="ru-RU" sz="1800" dirty="0">
                <a:ea typeface="Calibri" panose="020F0502020204030204" pitchFamily="34" charset="0"/>
                <a:cs typeface="Times New Roman" panose="02020603050405020304" pitchFamily="18" charset="0"/>
                <a:hlinkClick r:id="rId2"/>
              </a:rPr>
              <a:t>https://fioco.ru/ru/osoko/msi/pisa</a:t>
            </a:r>
            <a:r>
              <a:rPr lang="ru-RU" sz="1800" dirty="0">
                <a:ea typeface="Calibri" panose="020F0502020204030204" pitchFamily="34" charset="0"/>
                <a:cs typeface="Times New Roman" panose="02020603050405020304" pitchFamily="18" charset="0"/>
              </a:rPr>
              <a:t> </a:t>
            </a:r>
          </a:p>
          <a:p>
            <a:pPr marL="107989" indent="-107989" algn="just">
              <a:spcBef>
                <a:spcPts val="0"/>
              </a:spcBef>
              <a:buNone/>
            </a:pPr>
            <a:r>
              <a:rPr lang="ru-RU" sz="1800" dirty="0">
                <a:ea typeface="Calibri" panose="020F0502020204030204" pitchFamily="34" charset="0"/>
                <a:cs typeface="Times New Roman" panose="02020603050405020304" pitchFamily="18" charset="0"/>
              </a:rPr>
              <a:t>2. Проведение исследования PISA-2018 в России. Оценка естественнонаучной грамотности // Центр оценки качества образования. – URL: </a:t>
            </a:r>
            <a:r>
              <a:rPr lang="ru-RU" sz="1800" dirty="0">
                <a:ea typeface="Calibri" panose="020F0502020204030204" pitchFamily="34" charset="0"/>
                <a:cs typeface="Times New Roman" panose="02020603050405020304" pitchFamily="18" charset="0"/>
                <a:hlinkClick r:id="rId3"/>
              </a:rPr>
              <a:t>http://www.centeroko.ru/pisa18/pisa2018_sl.html</a:t>
            </a:r>
            <a:r>
              <a:rPr lang="ru-RU" sz="1800" dirty="0">
                <a:ea typeface="Calibri" panose="020F0502020204030204" pitchFamily="34" charset="0"/>
                <a:cs typeface="Times New Roman" panose="02020603050405020304" pitchFamily="18" charset="0"/>
              </a:rPr>
              <a:t>   </a:t>
            </a:r>
          </a:p>
          <a:p>
            <a:pPr marL="107989" indent="-107989" algn="just">
              <a:spcBef>
                <a:spcPts val="0"/>
              </a:spcBef>
              <a:buNone/>
              <a:defRPr/>
            </a:pPr>
            <a:r>
              <a:rPr lang="ru-RU" sz="1800" dirty="0">
                <a:solidFill>
                  <a:prstClr val="black"/>
                </a:solidFill>
                <a:ea typeface="Calibri" panose="020F0502020204030204" pitchFamily="34" charset="0"/>
                <a:cs typeface="Times New Roman" panose="02020603050405020304" pitchFamily="18" charset="0"/>
              </a:rPr>
              <a:t>3. Пентин А. Ю., Никифоров Г. Г., Никишова Е. А. Основные подходы к оценке естественнонаучной грамотности // Отечественная и зарубежная педагогика. – 2019. – Т. 1. – № 4 (61). – С. 80–97.</a:t>
            </a:r>
          </a:p>
          <a:p>
            <a:pPr marL="107989" indent="-107989" algn="just">
              <a:spcBef>
                <a:spcPts val="0"/>
              </a:spcBef>
              <a:buNone/>
            </a:pPr>
            <a:endParaRPr lang="ru-RU" sz="1800" dirty="0">
              <a:ea typeface="Calibri" panose="020F0502020204030204" pitchFamily="34" charset="0"/>
              <a:cs typeface="Times New Roman" panose="02020603050405020304" pitchFamily="18" charset="0"/>
            </a:endParaRPr>
          </a:p>
          <a:p>
            <a:pPr marL="107989" indent="-107989" algn="just">
              <a:spcBef>
                <a:spcPts val="0"/>
              </a:spcBef>
              <a:buNone/>
            </a:pPr>
            <a:r>
              <a:rPr lang="ru-RU" sz="1800" dirty="0">
                <a:ea typeface="Calibri" panose="020F0502020204030204" pitchFamily="34" charset="0"/>
                <a:cs typeface="Times New Roman" panose="02020603050405020304" pitchFamily="18" charset="0"/>
              </a:rPr>
              <a:t>4. Открытый банк заданий для оценки естественнонаучной грамотности (VII–IX классы). – URL: </a:t>
            </a:r>
            <a:r>
              <a:rPr lang="ru-RU" sz="1800" dirty="0">
                <a:ea typeface="Calibri" panose="020F0502020204030204" pitchFamily="34" charset="0"/>
                <a:cs typeface="Times New Roman" panose="02020603050405020304" pitchFamily="18" charset="0"/>
                <a:hlinkClick r:id="rId4"/>
              </a:rPr>
              <a:t>https://fipi.ru/otkrytyy-bank-zadaniy-dlya-otsenki-yestestvennonauchnoy-gramotnosti</a:t>
            </a:r>
            <a:r>
              <a:rPr lang="ru-RU" sz="1800" dirty="0">
                <a:ea typeface="Calibri" panose="020F0502020204030204" pitchFamily="34" charset="0"/>
                <a:cs typeface="Times New Roman" panose="02020603050405020304" pitchFamily="18" charset="0"/>
              </a:rPr>
              <a:t> </a:t>
            </a:r>
          </a:p>
          <a:p>
            <a:pPr marL="107989" indent="-107989" algn="just">
              <a:spcBef>
                <a:spcPts val="0"/>
              </a:spcBef>
              <a:buNone/>
            </a:pPr>
            <a:r>
              <a:rPr lang="ru-RU" sz="1800" dirty="0">
                <a:ea typeface="Calibri" panose="020F0502020204030204" pitchFamily="34" charset="0"/>
                <a:cs typeface="Times New Roman" panose="02020603050405020304" pitchFamily="18" charset="0"/>
              </a:rPr>
              <a:t>5. Примеры заданий по естествознанию / сост.: Г. С. Ковалева, Н. Г. Кошеленко; Международная оценка образовательных достижений учащихся (PISA). – Москва: Центр оценки качества образования ИСМО РАО, 2007. – URL: </a:t>
            </a:r>
            <a:r>
              <a:rPr lang="ru-RU" sz="1800" dirty="0">
                <a:ea typeface="Calibri" panose="020F0502020204030204" pitchFamily="34" charset="0"/>
                <a:cs typeface="Times New Roman" panose="02020603050405020304" pitchFamily="18" charset="0"/>
                <a:hlinkClick r:id="rId5"/>
              </a:rPr>
              <a:t>http://www.ivege.ru/uploads/fi </a:t>
            </a:r>
            <a:r>
              <a:rPr lang="ru-RU" sz="1800" dirty="0" err="1">
                <a:ea typeface="Calibri" panose="020F0502020204030204" pitchFamily="34" charset="0"/>
                <a:cs typeface="Times New Roman" panose="02020603050405020304" pitchFamily="18" charset="0"/>
                <a:hlinkClick r:id="rId5"/>
              </a:rPr>
              <a:t>les</a:t>
            </a:r>
            <a:r>
              <a:rPr lang="ru-RU" sz="1800" dirty="0">
                <a:ea typeface="Calibri" panose="020F0502020204030204" pitchFamily="34" charset="0"/>
                <a:cs typeface="Times New Roman" panose="02020603050405020304" pitchFamily="18" charset="0"/>
                <a:hlinkClick r:id="rId5"/>
              </a:rPr>
              <a:t>/</a:t>
            </a:r>
            <a:r>
              <a:rPr lang="ru-RU" sz="1800" dirty="0" err="1">
                <a:ea typeface="Calibri" panose="020F0502020204030204" pitchFamily="34" charset="0"/>
                <a:cs typeface="Times New Roman" panose="02020603050405020304" pitchFamily="18" charset="0"/>
                <a:hlinkClick r:id="rId5"/>
              </a:rPr>
              <a:t>ocenka</a:t>
            </a:r>
            <a:r>
              <a:rPr lang="ru-RU" sz="1800" dirty="0">
                <a:ea typeface="Calibri" panose="020F0502020204030204" pitchFamily="34" charset="0"/>
                <a:cs typeface="Times New Roman" panose="02020603050405020304" pitchFamily="18" charset="0"/>
                <a:hlinkClick r:id="rId5"/>
              </a:rPr>
              <a:t>/</a:t>
            </a:r>
            <a:r>
              <a:rPr lang="ru-RU" sz="1800" dirty="0" err="1">
                <a:ea typeface="Calibri" panose="020F0502020204030204" pitchFamily="34" charset="0"/>
                <a:cs typeface="Times New Roman" panose="02020603050405020304" pitchFamily="18" charset="0"/>
                <a:hlinkClick r:id="rId5"/>
              </a:rPr>
              <a:t>pisa</a:t>
            </a:r>
            <a:r>
              <a:rPr lang="ru-RU" sz="1800" dirty="0">
                <a:ea typeface="Calibri" panose="020F0502020204030204" pitchFamily="34" charset="0"/>
                <a:cs typeface="Times New Roman" panose="02020603050405020304" pitchFamily="18" charset="0"/>
                <a:hlinkClick r:id="rId5"/>
              </a:rPr>
              <a:t>/PISA2006_ ExampleUnitsScience.pdf</a:t>
            </a:r>
            <a:r>
              <a:rPr lang="ru-RU" sz="1800" dirty="0">
                <a:ea typeface="Calibri" panose="020F0502020204030204" pitchFamily="34" charset="0"/>
                <a:cs typeface="Times New Roman" panose="02020603050405020304" pitchFamily="18" charset="0"/>
              </a:rPr>
              <a:t>  </a:t>
            </a:r>
          </a:p>
          <a:p>
            <a:pPr marL="107989" indent="-107989" algn="just">
              <a:spcBef>
                <a:spcPts val="0"/>
              </a:spcBef>
              <a:buNone/>
            </a:pPr>
            <a:r>
              <a:rPr lang="ru-RU" sz="1800" dirty="0">
                <a:ea typeface="Calibri" panose="020F0502020204030204" pitchFamily="34" charset="0"/>
                <a:cs typeface="Times New Roman" panose="02020603050405020304" pitchFamily="18" charset="0"/>
              </a:rPr>
              <a:t>6. Пентин А. Ю., Никишова Е. А., Никифоров Г. Г. Естественнонаучная грамотность: сборник эталонных заданий. Выпуск 1. – Москва: Просвещение, 2021. </a:t>
            </a:r>
          </a:p>
          <a:p>
            <a:pPr marL="107989" indent="-107989" algn="just">
              <a:spcBef>
                <a:spcPts val="0"/>
              </a:spcBef>
              <a:buNone/>
            </a:pPr>
            <a:r>
              <a:rPr lang="ru-RU" sz="1800" dirty="0">
                <a:ea typeface="Calibri" panose="020F0502020204030204" pitchFamily="34" charset="0"/>
                <a:cs typeface="Times New Roman" panose="02020603050405020304" pitchFamily="18" charset="0"/>
              </a:rPr>
              <a:t>7. Ковалева Г.С., Пентин А.Ю., Заграничная Н.А. и др. Естественнонаучная грамотность: сборник эталонных заданий. Выпуск 2. – Москва: Просвещение, 2021.</a:t>
            </a:r>
          </a:p>
          <a:p>
            <a:pPr marL="107989" indent="-107989" algn="just">
              <a:spcBef>
                <a:spcPts val="0"/>
              </a:spcBef>
              <a:buNone/>
            </a:pPr>
            <a:r>
              <a:rPr lang="ru-RU" sz="1800" dirty="0">
                <a:ea typeface="Calibri" panose="020F0502020204030204" pitchFamily="34" charset="0"/>
                <a:cs typeface="Times New Roman" panose="02020603050405020304" pitchFamily="18" charset="0"/>
              </a:rPr>
              <a:t>8. Асанова Л. И. и др. Естественнонаучная грамотность: пособие по развитию функциональной грамотности старшеклассников. – Москва: Академия </a:t>
            </a:r>
            <a:r>
              <a:rPr lang="ru-RU" sz="1800" dirty="0" err="1">
                <a:ea typeface="Calibri" panose="020F0502020204030204" pitchFamily="34" charset="0"/>
                <a:cs typeface="Times New Roman" panose="02020603050405020304" pitchFamily="18" charset="0"/>
              </a:rPr>
              <a:t>Минпросвещения</a:t>
            </a:r>
            <a:r>
              <a:rPr lang="ru-RU" sz="1800" dirty="0">
                <a:ea typeface="Calibri" panose="020F0502020204030204" pitchFamily="34" charset="0"/>
                <a:cs typeface="Times New Roman" panose="02020603050405020304" pitchFamily="18" charset="0"/>
              </a:rPr>
              <a:t> России, 2021. </a:t>
            </a:r>
          </a:p>
        </p:txBody>
      </p:sp>
      <p:sp>
        <p:nvSpPr>
          <p:cNvPr id="4" name="Нижний колонтитул 3">
            <a:extLst>
              <a:ext uri="{FF2B5EF4-FFF2-40B4-BE49-F238E27FC236}">
                <a16:creationId xmlns:a16="http://schemas.microsoft.com/office/drawing/2014/main" id="{91DC5A68-51F0-427D-AE2B-BEF405C38753}"/>
              </a:ext>
            </a:extLst>
          </p:cNvPr>
          <p:cNvSpPr>
            <a:spLocks noGrp="1"/>
          </p:cNvSpPr>
          <p:nvPr>
            <p:ph type="ftr" sz="quarter" idx="11"/>
          </p:nvPr>
        </p:nvSpPr>
        <p:spPr/>
        <p:txBody>
          <a:bodyP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Номер слайда 4">
            <a:extLst>
              <a:ext uri="{FF2B5EF4-FFF2-40B4-BE49-F238E27FC236}">
                <a16:creationId xmlns:a16="http://schemas.microsoft.com/office/drawing/2014/main" id="{C5F81D10-15A9-4282-9EF2-E350597BDF3A}"/>
              </a:ext>
            </a:extLst>
          </p:cNvPr>
          <p:cNvSpPr>
            <a:spLocks noGrp="1"/>
          </p:cNvSpPr>
          <p:nvPr>
            <p:ph type="sldNum" sz="quarter" idx="12"/>
          </p:nvPr>
        </p:nvSpPr>
        <p:spPr/>
        <p:txBody>
          <a:bodyPr/>
          <a:lstStyle/>
          <a:p>
            <a:pPr marL="0" marR="0" lvl="0" indent="0" algn="r" defTabSz="914309"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309"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97573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33600" y="1676401"/>
            <a:ext cx="7924800"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6000" b="1" i="0" u="none" strike="noStrike" kern="1200" cap="none" spc="0" normalizeH="0" baseline="0" noProof="0" dirty="0">
                <a:ln>
                  <a:noFill/>
                </a:ln>
                <a:solidFill>
                  <a:srgbClr val="1F497D">
                    <a:lumMod val="75000"/>
                  </a:srgbClr>
                </a:solidFill>
                <a:effectLst/>
                <a:uLnTx/>
                <a:uFillTx/>
                <a:latin typeface="Calibri"/>
                <a:ea typeface="+mn-ea"/>
                <a:cs typeface="+mn-cs"/>
              </a:rPr>
              <a:t>Спасибо за внимание!</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1F497D">
                  <a:lumMod val="75000"/>
                </a:srgbClr>
              </a:solidFill>
              <a:effectLst/>
              <a:uLnTx/>
              <a:uFillTx/>
              <a:latin typeface="Calibri"/>
              <a:ea typeface="+mn-ea"/>
              <a:cs typeface="+mn-cs"/>
              <a:hlinkClick r:id="rId2">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1F497D">
                    <a:lumMod val="75000"/>
                  </a:srgbClr>
                </a:solidFill>
                <a:effectLst/>
                <a:uLnTx/>
                <a:uFillTx/>
                <a:latin typeface="Calibri"/>
                <a:ea typeface="+mn-ea"/>
                <a:cs typeface="+mn-cs"/>
                <a:hlinkClick r:id="rId2">
                  <a:extLst>
                    <a:ext uri="{A12FA001-AC4F-418D-AE19-62706E023703}">
                      <ahyp:hlinkClr xmlns:ahyp="http://schemas.microsoft.com/office/drawing/2018/hyperlinkcolor" val="tx"/>
                    </a:ext>
                  </a:extLst>
                </a:hlinkClick>
              </a:rPr>
              <a:t>asanovali@yandex.ru</a:t>
            </a:r>
            <a:endParaRPr kumimoji="0" lang="en-US" sz="4400" b="0" i="0" u="none" strike="noStrike" kern="1200" cap="none" spc="0" normalizeH="0" baseline="0" noProof="0" dirty="0">
              <a:ln>
                <a:noFill/>
              </a:ln>
              <a:solidFill>
                <a:srgbClr val="1F497D">
                  <a:lumMod val="75000"/>
                </a:srgbClr>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Номер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83448D-3A78-4528-A469-B745A65DA480}"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Нижний колонтитул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F4EC969-CEB7-4DFC-AE7C-8D9899D6D397}"/>
              </a:ext>
            </a:extLst>
          </p:cNvPr>
          <p:cNvSpPr txBox="1"/>
          <p:nvPr/>
        </p:nvSpPr>
        <p:spPr>
          <a:xfrm>
            <a:off x="600075" y="443567"/>
            <a:ext cx="9496425" cy="480131"/>
          </a:xfrm>
          <a:prstGeom prst="rect">
            <a:avLst/>
          </a:prstGeom>
          <a:noFill/>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ru-RU" sz="2800" b="1" i="0" u="none" strike="noStrike" kern="0" cap="none" spc="0" normalizeH="0" baseline="0" noProof="0" dirty="0">
                <a:ln>
                  <a:noFill/>
                </a:ln>
                <a:solidFill>
                  <a:srgbClr val="44546A">
                    <a:lumMod val="75000"/>
                  </a:srgbClr>
                </a:solidFill>
                <a:effectLst/>
                <a:uLnTx/>
                <a:uFillTx/>
                <a:latin typeface="Calibri" panose="020F0502020204030204" pitchFamily="34" charset="0"/>
                <a:ea typeface="+mn-ea"/>
                <a:cs typeface="Calibri" panose="020F0502020204030204" pitchFamily="34" charset="0"/>
                <a:sym typeface="Proxima Nova"/>
              </a:rPr>
              <a:t>Как оценивать «функциональную грамотность»?</a:t>
            </a:r>
            <a:endParaRPr kumimoji="0" lang="ru-RU" sz="2800" b="1" i="0" u="none" strike="noStrike" kern="1200" cap="none" spc="0" normalizeH="0" baseline="0" noProof="0" dirty="0">
              <a:ln>
                <a:noFill/>
              </a:ln>
              <a:solidFill>
                <a:srgbClr val="44546A">
                  <a:lumMod val="75000"/>
                </a:srgbClr>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F0BA008-3699-40A1-90B5-A3FACF0E9894}"/>
              </a:ext>
            </a:extLst>
          </p:cNvPr>
          <p:cNvSpPr txBox="1"/>
          <p:nvPr/>
        </p:nvSpPr>
        <p:spPr>
          <a:xfrm>
            <a:off x="600075" y="1091387"/>
            <a:ext cx="10991850" cy="517064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ПООП ООО (2022), п. 1.3.2 “Особенности оценки метапредметных и предметных результатов”</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endParaRPr kumimoji="0" lang="ru-RU" sz="2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При оценке </a:t>
            </a: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сформированности предметных результатов </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по критерию «</a:t>
            </a: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функциональность</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разделяют:</a:t>
            </a: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оценку сформированности </a:t>
            </a: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отдельных элементов функциональной грамотности</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в ходе изучения отдельных предметов</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т. е. способности </a:t>
            </a: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применить изученные знания и умения при решении нетипичных задач</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которые связаны с </a:t>
            </a: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внеучебными ситуациями </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и не содержат явного указания на способ решения;</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оценку сформированности отдельных элементов функциональной грамотности </a:t>
            </a: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в ходе изучения отдельных предметов</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не связанных напрямую с изучаемым материалом</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например элементов читательской грамотности (смыслового чтения);</a:t>
            </a:r>
          </a:p>
          <a:p>
            <a:pPr marL="342900" marR="0" lvl="0" indent="-34290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оценку сформированности </a:t>
            </a: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собственно функциональной грамотности</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построенной </a:t>
            </a:r>
            <a:r>
              <a:rPr kumimoji="0" lang="ru-RU"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на содержании различных предметов и внеучебных ситуациях</a:t>
            </a:r>
            <a:r>
              <a:rPr kumimoji="0" lang="ru-RU"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Используется специальный инструментарий, не опирающийся напрямую на изучаемый программный материал. Оценивается способность применения (переноса) знаний и умений, сформированных на отдельных предметах, при решении различных задач.</a:t>
            </a:r>
          </a:p>
        </p:txBody>
      </p:sp>
    </p:spTree>
    <p:extLst>
      <p:ext uri="{BB962C8B-B14F-4D97-AF65-F5344CB8AC3E}">
        <p14:creationId xmlns:p14="http://schemas.microsoft.com/office/powerpoint/2010/main" val="428809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56BF8CFE-3280-4D95-885B-43EA08CE76AF}"/>
              </a:ext>
            </a:extLst>
          </p:cNvPr>
          <p:cNvSpPr txBox="1">
            <a:spLocks/>
          </p:cNvSpPr>
          <p:nvPr/>
        </p:nvSpPr>
        <p:spPr>
          <a:xfrm>
            <a:off x="490648" y="526707"/>
            <a:ext cx="9854963" cy="477234"/>
          </a:xfrm>
          <a:prstGeom prst="rect">
            <a:avLst/>
          </a:prstGeom>
        </p:spPr>
        <p:txBody>
          <a:bodyPr vert="horz" lIns="60951" tIns="30475" rIns="60951" bIns="30475" rtlCol="0" anchor="ctr">
            <a:noAutofit/>
          </a:bodyPr>
          <a:lstStyle>
            <a:lvl1pPr algn="ctr" defTabSz="914400" rtl="0" latinLnBrk="0">
              <a:spcBef>
                <a:spcPct val="0"/>
              </a:spcBef>
              <a:buNone/>
              <a:defRPr sz="4400" kern="1200">
                <a:solidFill>
                  <a:schemeClr val="tx1"/>
                </a:solidFill>
                <a:latin typeface="+mj-lt"/>
                <a:ea typeface="+mj-ea"/>
                <a:cs typeface="+mj-cs"/>
              </a:defRPr>
            </a:lvl1pPr>
          </a:lstStyle>
          <a:p>
            <a:pPr marL="0" marR="0" lvl="0" indent="0" algn="l" defTabSz="609539" rtl="0" eaLnBrk="1" fontAlgn="auto" latinLnBrk="0" hangingPunct="1">
              <a:lnSpc>
                <a:spcPct val="100000"/>
              </a:lnSpc>
              <a:spcBef>
                <a:spcPts val="0"/>
              </a:spcBef>
              <a:spcAft>
                <a:spcPts val="0"/>
              </a:spcAft>
              <a:buClr>
                <a:prstClr val="black"/>
              </a:buClr>
              <a:buSzPts val="4800"/>
              <a:buFontTx/>
              <a:buNone/>
              <a:tabLst/>
              <a:defRPr/>
            </a:pPr>
            <a:r>
              <a:rPr kumimoji="0" lang="ru-RU" sz="2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mj-ea"/>
                <a:cs typeface="Calibri" panose="020F0502020204030204" pitchFamily="34" charset="0"/>
                <a:sym typeface="Proxima Nova"/>
              </a:rPr>
              <a:t>Что понимается под читательской грамотностью?</a:t>
            </a:r>
          </a:p>
        </p:txBody>
      </p:sp>
      <p:sp>
        <p:nvSpPr>
          <p:cNvPr id="5" name="TextBox 4">
            <a:extLst>
              <a:ext uri="{FF2B5EF4-FFF2-40B4-BE49-F238E27FC236}">
                <a16:creationId xmlns:a16="http://schemas.microsoft.com/office/drawing/2014/main" id="{E4F148A7-B167-474A-AF93-4B1D38B801A8}"/>
              </a:ext>
            </a:extLst>
          </p:cNvPr>
          <p:cNvSpPr txBox="1"/>
          <p:nvPr/>
        </p:nvSpPr>
        <p:spPr>
          <a:xfrm>
            <a:off x="490647" y="1349392"/>
            <a:ext cx="10616846" cy="409342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Читательская грамотность</a:t>
            </a:r>
            <a:r>
              <a:rPr kumimoji="0" lang="ru-RU" sz="20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 способность человека понимать и использовать письменные тексты, размышлять о них и заниматься чтением для того, чтобы достигать своих целей, расширять свои знания и возможности, участвовать в социальной жизни.</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Задания по читательской грамотности оценивают следующие </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компетенции</a:t>
            </a:r>
            <a:r>
              <a:rPr kumimoji="0" lang="ru-RU" sz="2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a:t>
            </a:r>
          </a:p>
          <a:p>
            <a:pPr marL="609539" marR="0" lvl="1" indent="-3047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находить информацию в </a:t>
            </a:r>
            <a:r>
              <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rPr>
              <a:t>нескольких источниках</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09539" marR="0" lvl="1" indent="-3047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интегрировать информацию в тексты для получения выводов</a:t>
            </a:r>
          </a:p>
          <a:p>
            <a:pPr marL="609539" marR="0" lvl="1" indent="-3047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оценивать качество и достоверность источников </a:t>
            </a:r>
          </a:p>
          <a:p>
            <a:pPr marL="609539" marR="0" lvl="1" indent="-3047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оценивать противоречивую </a:t>
            </a:r>
            <a:r>
              <a:rPr kumimoji="0" lang="ru-RU" sz="2000" b="1" i="0" u="none" strike="noStrike" kern="1200" cap="none" spc="0" normalizeH="0" baseline="0" noProof="0" dirty="0">
                <a:ln>
                  <a:noFill/>
                </a:ln>
                <a:solidFill>
                  <a:prstClr val="black"/>
                </a:solidFill>
                <a:effectLst/>
                <a:uLnTx/>
                <a:uFillTx/>
                <a:latin typeface="Calibri" panose="020F0502020204030204"/>
                <a:ea typeface="+mn-ea"/>
                <a:cs typeface="+mn-cs"/>
              </a:rPr>
              <a:t>информацию из разных источников</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04770" marR="0" lvl="1"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04770" marR="0" lvl="1" indent="0" algn="l" defTabSz="9144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Читательская грамотность школьников </a:t>
            </a:r>
            <a:r>
              <a:rPr kumimoji="0" lang="ru-RU" sz="2000" b="0" i="0" u="none" strike="noStrike" kern="1200" cap="none" spc="0" normalizeH="0" baseline="0" noProof="0" dirty="0">
                <a:ln>
                  <a:noFill/>
                </a:ln>
                <a:solidFill>
                  <a:srgbClr val="C00000"/>
                </a:solidFill>
                <a:effectLst/>
                <a:uLnTx/>
                <a:uFillTx/>
                <a:latin typeface="Calibri" panose="020F0502020204030204"/>
                <a:ea typeface="+mn-ea"/>
                <a:cs typeface="+mn-cs"/>
              </a:rPr>
              <a:t>–</a:t>
            </a:r>
            <a:r>
              <a:rPr kumimoji="0" lang="ru-RU" sz="2000" b="1" i="0" u="none" strike="noStrike" kern="1200" cap="none" spc="0" normalizeH="0" baseline="0" noProof="0" dirty="0">
                <a:ln>
                  <a:noFill/>
                </a:ln>
                <a:solidFill>
                  <a:srgbClr val="C00000"/>
                </a:solidFill>
                <a:effectLst/>
                <a:uLnTx/>
                <a:uFillTx/>
                <a:latin typeface="Calibri" panose="020F0502020204030204"/>
                <a:ea typeface="+mn-ea"/>
                <a:cs typeface="+mn-cs"/>
              </a:rPr>
              <a:t> основа для достижения высоких результатов в процессе обучения по всем предметам и важная составляющая успешности во взрослой жизни. </a:t>
            </a:r>
          </a:p>
        </p:txBody>
      </p:sp>
      <p:sp>
        <p:nvSpPr>
          <p:cNvPr id="6" name="Прямоугольник 5">
            <a:extLst>
              <a:ext uri="{FF2B5EF4-FFF2-40B4-BE49-F238E27FC236}">
                <a16:creationId xmlns:a16="http://schemas.microsoft.com/office/drawing/2014/main" id="{E3387747-13ED-4775-BE15-911192DBBC99}"/>
              </a:ext>
            </a:extLst>
          </p:cNvPr>
          <p:cNvSpPr/>
          <p:nvPr/>
        </p:nvSpPr>
        <p:spPr>
          <a:xfrm>
            <a:off x="490647" y="5604606"/>
            <a:ext cx="11498154"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Примеры интерактивных заданий по читательской грамотности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
              </a:rPr>
              <a:t>https://fioco.ru/%D0%BF%D1%80%D0%B8%D0%BC%D0%B5%D1%80%D1%8B-%D0%B7%D0%B0%D0%B4%D0%B0%D1%87-pisa</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404987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a16="http://schemas.microsoft.com/office/drawing/2014/main" id="{FCAD5E59-ECA6-4D18-ADF9-4B6EA9C2EB34}"/>
              </a:ext>
            </a:extLst>
          </p:cNvPr>
          <p:cNvSpPr txBox="1">
            <a:spLocks/>
          </p:cNvSpPr>
          <p:nvPr/>
        </p:nvSpPr>
        <p:spPr>
          <a:xfrm>
            <a:off x="667947" y="447199"/>
            <a:ext cx="9822633" cy="443373"/>
          </a:xfrm>
          <a:prstGeom prst="rect">
            <a:avLst/>
          </a:prstGeom>
        </p:spPr>
        <p:txBody>
          <a:bodyPr vert="horz" lIns="60951" tIns="30475" rIns="60951" bIns="30475" rtlCol="0" anchor="ctr">
            <a:noAutofit/>
          </a:bodyPr>
          <a:lstStyle>
            <a:lvl1pPr algn="ctr" defTabSz="914400" rtl="0" latinLnBrk="0">
              <a:spcBef>
                <a:spcPct val="0"/>
              </a:spcBef>
              <a:buNone/>
              <a:defRPr sz="4400" kern="1200">
                <a:solidFill>
                  <a:schemeClr val="tx1"/>
                </a:solidFill>
                <a:latin typeface="+mj-lt"/>
                <a:ea typeface="+mj-ea"/>
                <a:cs typeface="+mj-cs"/>
              </a:defRPr>
            </a:lvl1pPr>
          </a:lstStyle>
          <a:p>
            <a:pPr marL="0" marR="0" lvl="0" indent="0" algn="l" defTabSz="609539" rtl="0" eaLnBrk="1" fontAlgn="auto" latinLnBrk="0" hangingPunct="1">
              <a:lnSpc>
                <a:spcPct val="100000"/>
              </a:lnSpc>
              <a:spcBef>
                <a:spcPts val="0"/>
              </a:spcBef>
              <a:spcAft>
                <a:spcPts val="0"/>
              </a:spcAft>
              <a:buClr>
                <a:prstClr val="black"/>
              </a:buClr>
              <a:buSzPts val="4800"/>
              <a:buFontTx/>
              <a:buNone/>
              <a:tabLst/>
              <a:defRPr/>
            </a:pPr>
            <a:r>
              <a:rPr kumimoji="0" lang="ru-RU" sz="2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mj-ea"/>
                <a:cs typeface="Calibri" panose="020F0502020204030204" pitchFamily="34" charset="0"/>
                <a:sym typeface="Proxima Nova"/>
              </a:rPr>
              <a:t>Что понимается под математической грамотностью?</a:t>
            </a:r>
          </a:p>
        </p:txBody>
      </p:sp>
      <p:sp>
        <p:nvSpPr>
          <p:cNvPr id="9" name="TextBox 8">
            <a:extLst>
              <a:ext uri="{FF2B5EF4-FFF2-40B4-BE49-F238E27FC236}">
                <a16:creationId xmlns:a16="http://schemas.microsoft.com/office/drawing/2014/main" id="{95578B28-71EE-4B1F-B6B4-01800510C324}"/>
              </a:ext>
            </a:extLst>
          </p:cNvPr>
          <p:cNvSpPr txBox="1"/>
          <p:nvPr/>
        </p:nvSpPr>
        <p:spPr>
          <a:xfrm>
            <a:off x="667947" y="1198220"/>
            <a:ext cx="9740595" cy="4801314"/>
          </a:xfrm>
          <a:prstGeom prst="rect">
            <a:avLst/>
          </a:prstGeom>
          <a:noFill/>
          <a:ln>
            <a:noFill/>
          </a:ln>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Математическая грамотность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это способность человека мыслить математически, формулировать, </a:t>
            </a: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применять и интерпретировать математику для решения задач в разнообразных практических контекстах</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Она включает в себя понятия, процедуры и факты, а также инструменты для описания, объяснения и предсказания явлений. Она помогает людям понять роль математики в мире, высказывать хорошо обоснованные суждения и принимать решения, которые должны принимать конструктивные, активные и размышляющие граждане в XXI веке».</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Задания по математической грамотности оценивают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компетенции</a:t>
            </a:r>
            <a:r>
              <a:rPr kumimoji="0" lang="ru-RU" sz="2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(навыки ХХ</a:t>
            </a:r>
            <a:r>
              <a:rPr kumimoji="0" lang="en-US"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века):</a:t>
            </a:r>
          </a:p>
          <a:p>
            <a:pPr marL="609539" marR="0" lvl="1" indent="-30477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критическое мышление</a:t>
            </a:r>
          </a:p>
          <a:p>
            <a:pPr marL="609539" marR="0" lvl="1" indent="-30477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креативность</a:t>
            </a:r>
          </a:p>
          <a:p>
            <a:pPr marL="609539" marR="0" lvl="1" indent="-30477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исследование и изучение</a:t>
            </a:r>
          </a:p>
          <a:p>
            <a:pPr marL="609539" marR="0" lvl="1" indent="-30477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саморегуляция, инициативность и настойчивость</a:t>
            </a:r>
          </a:p>
          <a:p>
            <a:pPr marL="609539" marR="0" lvl="1" indent="-30477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использование информации</a:t>
            </a:r>
          </a:p>
          <a:p>
            <a:pPr marL="609539" marR="0" lvl="1" indent="-30477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системное мышление</a:t>
            </a:r>
          </a:p>
          <a:p>
            <a:pPr marL="609539" marR="0" lvl="1" indent="-30477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коммуникация</a:t>
            </a:r>
          </a:p>
          <a:p>
            <a:pPr marL="609539" marR="0" lvl="1" indent="-30477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рефлексия</a:t>
            </a:r>
          </a:p>
        </p:txBody>
      </p:sp>
      <p:sp>
        <p:nvSpPr>
          <p:cNvPr id="10" name="Прямоугольник 9">
            <a:extLst>
              <a:ext uri="{FF2B5EF4-FFF2-40B4-BE49-F238E27FC236}">
                <a16:creationId xmlns:a16="http://schemas.microsoft.com/office/drawing/2014/main" id="{07F662D7-5DFE-4A50-AC22-6B7454F2BE0B}"/>
              </a:ext>
            </a:extLst>
          </p:cNvPr>
          <p:cNvSpPr/>
          <p:nvPr/>
        </p:nvSpPr>
        <p:spPr>
          <a:xfrm>
            <a:off x="407225" y="6117450"/>
            <a:ext cx="10933442" cy="3794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66"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Примеры заданий по математической грамотности </a:t>
            </a:r>
            <a:r>
              <a:rPr kumimoji="0" lang="en-US" sz="18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
              </a:rPr>
              <a:t>http://www.centeroko.ru/pisa18/pisa2018_ml.html</a:t>
            </a:r>
            <a:r>
              <a:rPr kumimoji="0" lang="ru-RU" sz="18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315297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1D3F694A-3B62-427A-9469-27FC2F5EF2A9}"/>
              </a:ext>
            </a:extLst>
          </p:cNvPr>
          <p:cNvSpPr txBox="1">
            <a:spLocks/>
          </p:cNvSpPr>
          <p:nvPr/>
        </p:nvSpPr>
        <p:spPr>
          <a:xfrm>
            <a:off x="660234" y="553174"/>
            <a:ext cx="9227772" cy="899550"/>
          </a:xfrm>
          <a:prstGeom prst="rect">
            <a:avLst/>
          </a:prstGeom>
        </p:spPr>
        <p:txBody>
          <a:bodyPr vert="horz" lIns="60951" tIns="30475" rIns="60951" bIns="30475" rtlCol="0" anchor="ctr">
            <a:noAutofit/>
          </a:bodyPr>
          <a:lstStyle>
            <a:lvl1pPr algn="ctr" defTabSz="914400" rtl="0" latinLnBrk="0">
              <a:spcBef>
                <a:spcPct val="0"/>
              </a:spcBef>
              <a:buNone/>
              <a:defRPr sz="4400" kern="1200">
                <a:solidFill>
                  <a:schemeClr val="tx1"/>
                </a:solidFill>
                <a:latin typeface="+mj-lt"/>
                <a:ea typeface="+mj-ea"/>
                <a:cs typeface="+mj-cs"/>
              </a:defRPr>
            </a:lvl1pPr>
          </a:lstStyle>
          <a:p>
            <a:pPr marL="0" marR="0" lvl="0" indent="0" algn="l" defTabSz="609539" rtl="0" eaLnBrk="1" fontAlgn="auto" latinLnBrk="0" hangingPunct="1">
              <a:lnSpc>
                <a:spcPct val="100000"/>
              </a:lnSpc>
              <a:spcBef>
                <a:spcPts val="0"/>
              </a:spcBef>
              <a:spcAft>
                <a:spcPts val="0"/>
              </a:spcAft>
              <a:buClr>
                <a:prstClr val="black"/>
              </a:buClr>
              <a:buSzPts val="4800"/>
              <a:buFontTx/>
              <a:buNone/>
              <a:tabLst/>
              <a:defRPr/>
            </a:pPr>
            <a:r>
              <a:rPr kumimoji="0" lang="ru-RU" sz="2800" b="1" i="0" u="none" strike="noStrike" kern="1200" cap="none" spc="0" normalizeH="0" baseline="0" noProof="0" dirty="0">
                <a:ln>
                  <a:noFill/>
                </a:ln>
                <a:solidFill>
                  <a:srgbClr val="44546A">
                    <a:lumMod val="75000"/>
                  </a:srgbClr>
                </a:solidFill>
                <a:effectLst/>
                <a:uLnTx/>
                <a:uFillTx/>
                <a:latin typeface="Calibri" panose="020F0502020204030204"/>
                <a:ea typeface="+mj-ea"/>
                <a:cs typeface="Calibri Light" panose="020F0302020204030204" pitchFamily="34" charset="0"/>
                <a:sym typeface="Proxima Nova"/>
              </a:rPr>
              <a:t>Что понимается под естественнонаучной грамотностью?</a:t>
            </a:r>
          </a:p>
        </p:txBody>
      </p:sp>
      <p:sp>
        <p:nvSpPr>
          <p:cNvPr id="5" name="TextBox 4">
            <a:extLst>
              <a:ext uri="{FF2B5EF4-FFF2-40B4-BE49-F238E27FC236}">
                <a16:creationId xmlns:a16="http://schemas.microsoft.com/office/drawing/2014/main" id="{1F392228-50D2-4BA7-B5FD-59CC12D1FD42}"/>
              </a:ext>
            </a:extLst>
          </p:cNvPr>
          <p:cNvSpPr txBox="1"/>
          <p:nvPr/>
        </p:nvSpPr>
        <p:spPr>
          <a:xfrm>
            <a:off x="660234" y="1725623"/>
            <a:ext cx="10265813" cy="3207032"/>
          </a:xfrm>
          <a:prstGeom prst="rect">
            <a:avLst/>
          </a:prstGeom>
          <a:noFill/>
          <a:ln>
            <a:noFill/>
          </a:ln>
        </p:spPr>
        <p:txBody>
          <a:bodyPr wrap="square" rtlCol="0">
            <a:spAutoFit/>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Естественнонаучная грамотность</a:t>
            </a:r>
            <a:r>
              <a:rPr kumimoji="0" lang="ru-RU" sz="2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это способность человека </a:t>
            </a: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использовать естественнонаучные знания</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для постановки вопросов, освоения новых знаний, объяснения естественнонаучных явлений и формулирования выводов, основанных на научных доказательствах в отношении естественнонаучных проблем; понимать основные особенности естествознания как формы человеческого познания; демонстрировать осведомленность о влиянии естественных наук и технологий на материальную, интеллектуальную и культурную сферы жизни общества; проявлять активную гражданскую позицию по вопросам, связанных с естествознанием.</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TextBox 5">
            <a:extLst>
              <a:ext uri="{FF2B5EF4-FFF2-40B4-BE49-F238E27FC236}">
                <a16:creationId xmlns:a16="http://schemas.microsoft.com/office/drawing/2014/main" id="{200F8B80-208B-4241-8937-3A948A881E6B}"/>
              </a:ext>
            </a:extLst>
          </p:cNvPr>
          <p:cNvSpPr txBox="1"/>
          <p:nvPr/>
        </p:nvSpPr>
        <p:spPr>
          <a:xfrm>
            <a:off x="660235" y="5478454"/>
            <a:ext cx="7789136" cy="6665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1866"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Основные подходы к оценке естественнонаучной грамотности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
              </a:rPr>
              <a:t>http://www.centeroko.ru/pisa18/pisa2018_sl.html</a:t>
            </a:r>
            <a:r>
              <a:rPr kumimoji="0" lang="ru-RU" sz="1866"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875041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id="{7E43F87B-3667-4E42-BBEC-48252372DED1}"/>
              </a:ext>
            </a:extLst>
          </p:cNvPr>
          <p:cNvSpPr txBox="1">
            <a:spLocks/>
          </p:cNvSpPr>
          <p:nvPr/>
        </p:nvSpPr>
        <p:spPr>
          <a:xfrm>
            <a:off x="683639" y="429292"/>
            <a:ext cx="10706850" cy="721579"/>
          </a:xfrm>
          <a:prstGeom prst="rect">
            <a:avLst/>
          </a:prstGeom>
        </p:spPr>
        <p:txBody>
          <a:bodyPr vert="horz" lIns="60951" tIns="30475" rIns="60951" bIns="30475" rtlCol="0" anchor="ctr">
            <a:noAutofit/>
          </a:bodyPr>
          <a:lstStyle>
            <a:lvl1pPr algn="ctr" defTabSz="914400" rtl="0" latinLnBrk="0">
              <a:spcBef>
                <a:spcPct val="0"/>
              </a:spcBef>
              <a:buNone/>
              <a:defRPr sz="4400" kern="1200">
                <a:solidFill>
                  <a:schemeClr val="tx1"/>
                </a:solidFill>
                <a:latin typeface="+mj-lt"/>
                <a:ea typeface="+mj-ea"/>
                <a:cs typeface="+mj-cs"/>
              </a:defRPr>
            </a:lvl1pPr>
          </a:lstStyle>
          <a:p>
            <a:pPr marL="0" marR="0" lvl="0" indent="0" algn="l" defTabSz="609539" rtl="0" eaLnBrk="1" fontAlgn="auto" latinLnBrk="0" hangingPunct="1">
              <a:lnSpc>
                <a:spcPct val="100000"/>
              </a:lnSpc>
              <a:spcBef>
                <a:spcPts val="0"/>
              </a:spcBef>
              <a:spcAft>
                <a:spcPts val="0"/>
              </a:spcAft>
              <a:buClr>
                <a:prstClr val="black"/>
              </a:buClr>
              <a:buSzPts val="4800"/>
              <a:buFontTx/>
              <a:buNone/>
              <a:tabLst/>
              <a:defRPr/>
            </a:pPr>
            <a:r>
              <a:rPr kumimoji="0" lang="ru-RU" sz="2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mj-ea"/>
                <a:cs typeface="Calibri" panose="020F0502020204030204" pitchFamily="34" charset="0"/>
                <a:sym typeface="Proxima Nova"/>
              </a:rPr>
              <a:t>Каковы особенности заданий</a:t>
            </a:r>
            <a:r>
              <a:rPr kumimoji="0" lang="en-US" sz="2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mj-ea"/>
                <a:cs typeface="Calibri" panose="020F0502020204030204" pitchFamily="34" charset="0"/>
                <a:sym typeface="Proxima Nova"/>
              </a:rPr>
              <a:t> </a:t>
            </a:r>
            <a:r>
              <a:rPr kumimoji="0" lang="ru-RU" sz="2800" b="1" i="0" u="none" strike="noStrike" kern="1200" cap="none" spc="0" normalizeH="0" baseline="0" noProof="0" dirty="0">
                <a:ln>
                  <a:noFill/>
                </a:ln>
                <a:solidFill>
                  <a:srgbClr val="44546A">
                    <a:lumMod val="75000"/>
                  </a:srgbClr>
                </a:solidFill>
                <a:effectLst/>
                <a:uLnTx/>
                <a:uFillTx/>
                <a:latin typeface="Calibri" panose="020F0502020204030204" pitchFamily="34" charset="0"/>
                <a:ea typeface="+mj-ea"/>
                <a:cs typeface="Calibri" panose="020F0502020204030204" pitchFamily="34" charset="0"/>
                <a:sym typeface="Proxima Nova"/>
              </a:rPr>
              <a:t>по естественнонаучной грамотности?</a:t>
            </a:r>
          </a:p>
        </p:txBody>
      </p:sp>
      <p:sp>
        <p:nvSpPr>
          <p:cNvPr id="5" name="TextBox 4">
            <a:extLst>
              <a:ext uri="{FF2B5EF4-FFF2-40B4-BE49-F238E27FC236}">
                <a16:creationId xmlns:a16="http://schemas.microsoft.com/office/drawing/2014/main" id="{C22AA785-6648-43F4-BA84-79045158456B}"/>
              </a:ext>
            </a:extLst>
          </p:cNvPr>
          <p:cNvSpPr txBox="1"/>
          <p:nvPr/>
        </p:nvSpPr>
        <p:spPr>
          <a:xfrm>
            <a:off x="683639" y="1587766"/>
            <a:ext cx="10598631" cy="3785652"/>
          </a:xfrm>
          <a:prstGeom prst="rect">
            <a:avLst/>
          </a:prstGeom>
          <a:noFill/>
        </p:spPr>
        <p:txBody>
          <a:bodyPr wrap="square" rtlCol="0">
            <a:spAutoFit/>
          </a:bodyPr>
          <a:lstStyle/>
          <a:p>
            <a:pPr marL="0" marR="0" lvl="0" indent="0" algn="l" defTabSz="609478"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Задания по естественнонаучной грамотности: </a:t>
            </a:r>
          </a:p>
          <a:p>
            <a:pPr marL="544722" marR="0" lvl="1" indent="-304770" algn="l" defTabSz="6094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основаны на реальной жизненной ситуации, значимой для школьников информации</a:t>
            </a:r>
          </a:p>
          <a:p>
            <a:pPr marL="544722" marR="0" lvl="1" indent="-304770" algn="l" defTabSz="6094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могут описывать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экспериментальные работы исследовательского типа</a:t>
            </a:r>
            <a:r>
              <a:rPr kumimoji="0" lang="ru-RU"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содержать результаты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реальных научных экспериментов</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предполагать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анализ первичных научных данных</a:t>
            </a:r>
          </a:p>
          <a:p>
            <a:pPr marL="544722" marR="0" lvl="1" indent="-304770" algn="l" defTabSz="6094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часто имеют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междисциплинарный характер</a:t>
            </a:r>
          </a:p>
          <a:p>
            <a:pPr marL="544722" marR="0" lvl="1" indent="-304770" algn="l" defTabSz="6094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являются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комплексными</a:t>
            </a:r>
            <a:r>
              <a:rPr kumimoji="0" lang="ru-RU" sz="2000" b="1" i="0" u="none" strike="noStrike" kern="1200" cap="none" spc="0" normalizeH="0" baseline="0" noProof="0" dirty="0">
                <a:ln>
                  <a:noFill/>
                </a:ln>
                <a:solidFill>
                  <a:srgbClr val="4472C4">
                    <a:lumMod val="75000"/>
                  </a:srgbClr>
                </a:solidFill>
                <a:effectLst/>
                <a:uLnTx/>
                <a:uFillTx/>
                <a:latin typeface="Calibri" panose="020F0502020204030204" pitchFamily="34" charset="0"/>
                <a:ea typeface="+mn-ea"/>
                <a:cs typeface="Calibri" panose="020F0502020204030204" pitchFamily="34" charset="0"/>
              </a:rPr>
              <a:t>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и структурированными</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т. е. содержащими несколько взаимосвязанных вопросов, относящихся к определённому сюжету</a:t>
            </a:r>
          </a:p>
          <a:p>
            <a:pPr marL="544722" marR="0" lvl="1" indent="-304770" algn="l" defTabSz="6094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содержат как текстовую информацию, так и информацию в виде таблиц, диаграмм, графиков, рисунков</a:t>
            </a:r>
          </a:p>
          <a:p>
            <a:pPr marL="544722" marR="0" lvl="1" indent="-304770" algn="l" defTabSz="6094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могут требовать привлечения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дополнительной информации </a:t>
            </a:r>
            <a:r>
              <a:rPr kumimoji="0" lang="ru-RU"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или содержать </a:t>
            </a:r>
            <a:r>
              <a:rPr kumimoji="0" lang="ru-RU" sz="2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избыточную информацию </a:t>
            </a:r>
          </a:p>
        </p:txBody>
      </p:sp>
      <p:sp>
        <p:nvSpPr>
          <p:cNvPr id="6" name="TextBox 5">
            <a:extLst>
              <a:ext uri="{FF2B5EF4-FFF2-40B4-BE49-F238E27FC236}">
                <a16:creationId xmlns:a16="http://schemas.microsoft.com/office/drawing/2014/main" id="{ED384E26-7217-408A-B3A7-75187AD0E3DE}"/>
              </a:ext>
            </a:extLst>
          </p:cNvPr>
          <p:cNvSpPr txBox="1"/>
          <p:nvPr/>
        </p:nvSpPr>
        <p:spPr>
          <a:xfrm>
            <a:off x="683639" y="5502536"/>
            <a:ext cx="9751685" cy="953723"/>
          </a:xfrm>
          <a:prstGeom prst="rect">
            <a:avLst/>
          </a:prstGeom>
          <a:noFill/>
        </p:spPr>
        <p:txBody>
          <a:bodyPr wrap="square" rtlCol="0">
            <a:spAutoFit/>
          </a:bodyPr>
          <a:lstStyle/>
          <a:p>
            <a:pPr marL="0" marR="0" lvl="0" indent="0" algn="l" defTabSz="609478" rtl="0" eaLnBrk="1" fontAlgn="auto" latinLnBrk="0" hangingPunct="1">
              <a:lnSpc>
                <a:spcPct val="100000"/>
              </a:lnSpc>
              <a:spcBef>
                <a:spcPts val="0"/>
              </a:spcBef>
              <a:spcAft>
                <a:spcPts val="0"/>
              </a:spcAft>
              <a:buClrTx/>
              <a:buSzTx/>
              <a:buFontTx/>
              <a:buNone/>
              <a:tabLst/>
              <a:defRPr/>
            </a:pPr>
            <a:r>
              <a:rPr kumimoji="0" lang="ru-RU"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Примеры открытых заданий по естественнонаучной грамотности</a:t>
            </a: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ru-RU" sz="1800" b="0"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2"/>
              </a:rPr>
              <a:t>https://fioco.ru/%D0%BF%D1%80%D0%B8%D0%BC%D0%B5%D1%80%D1%8B-%D0%B7%D0%B0%D0%B4%D0%B0%D1%87-pisa</a:t>
            </a:r>
            <a:endParaRPr kumimoji="0" lang="ru-RU"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78828008"/>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272</TotalTime>
  <Words>5086</Words>
  <Application>Microsoft Office PowerPoint</Application>
  <PresentationFormat>Widescreen</PresentationFormat>
  <Paragraphs>522</Paragraphs>
  <Slides>47</Slides>
  <Notes>0</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Тема Office</vt:lpstr>
      <vt:lpstr>Office Theme</vt:lpstr>
      <vt:lpstr>Задания для формирования естественнонаучной   грамотности: характеристика, разработка, использование в учебном процессе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Каков алгоритм разработки комплексных заданий по ЕНГ?</vt:lpstr>
      <vt:lpstr>Несколько замечаний о разработке заданий  по формированию ЕНГ</vt:lpstr>
      <vt:lpstr>Примеры заданий для формирования/оценки естественнонаучной грамотности</vt:lpstr>
      <vt:lpstr>Физкультура или спорт?</vt:lpstr>
      <vt:lpstr>PowerPoint Presentation</vt:lpstr>
      <vt:lpstr>PowerPoint Presentation</vt:lpstr>
      <vt:lpstr>Характеристика задания 1</vt:lpstr>
      <vt:lpstr>PowerPoint Presentation</vt:lpstr>
      <vt:lpstr>Характеристика задания 2</vt:lpstr>
      <vt:lpstr>PowerPoint Presentation</vt:lpstr>
      <vt:lpstr>Характеристика задания 3</vt:lpstr>
      <vt:lpstr>PowerPoint Presentation</vt:lpstr>
      <vt:lpstr>Характеристика задания 4</vt:lpstr>
      <vt:lpstr>Как лечить болезнь пчелиных семей?</vt:lpstr>
      <vt:lpstr>PowerPoint Presentation</vt:lpstr>
      <vt:lpstr>PowerPoint Presentation</vt:lpstr>
      <vt:lpstr>Характеристика задания 1</vt:lpstr>
      <vt:lpstr>PowerPoint Presentation</vt:lpstr>
      <vt:lpstr>Характеристика задания 2</vt:lpstr>
      <vt:lpstr>PowerPoint Presentation</vt:lpstr>
      <vt:lpstr>Характеристика задания 3</vt:lpstr>
      <vt:lpstr>Как правильно питаться?</vt:lpstr>
      <vt:lpstr>PowerPoint Presentation</vt:lpstr>
      <vt:lpstr>PowerPoint Presentation</vt:lpstr>
      <vt:lpstr>Характеристика задания 6</vt:lpstr>
      <vt:lpstr>Антиоксиданты</vt:lpstr>
      <vt:lpstr>PowerPoint Presentation</vt:lpstr>
      <vt:lpstr>PowerPoint Presentation</vt:lpstr>
      <vt:lpstr>Характеристика задания 3</vt:lpstr>
      <vt:lpstr>PowerPoint Presentation</vt:lpstr>
      <vt:lpstr>Характеристика задания 4</vt:lpstr>
      <vt:lpstr>PowerPoint Presentation</vt:lpstr>
      <vt:lpstr>Вопросы…</vt:lpstr>
      <vt:lpstr>Традиционные задания…</vt:lpstr>
      <vt:lpstr>Рекомендации…</vt:lpstr>
      <vt:lpstr>Где содержится информация о международных исследованиях качества образования?  Где содержатся задания для формирования и оценки естественнонаучной грамотности?</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user</cp:lastModifiedBy>
  <cp:revision>8</cp:revision>
  <dcterms:created xsi:type="dcterms:W3CDTF">2022-10-09T22:22:19Z</dcterms:created>
  <dcterms:modified xsi:type="dcterms:W3CDTF">2022-10-17T10:36:03Z</dcterms:modified>
</cp:coreProperties>
</file>