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5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58" r:id="rId23"/>
    <p:sldId id="262" r:id="rId24"/>
    <p:sldId id="292" r:id="rId25"/>
    <p:sldId id="293" r:id="rId26"/>
    <p:sldId id="29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3AF6A-0421-40F7-88EE-328F35D7527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31C08-7BB3-42AF-91F9-D55BFE382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9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3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93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750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38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37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4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8EFB-BD47-4CA9-B4EA-1A07D7AD61F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7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2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Методический аппарат направлен на формирование умений извлекать информацию из различных источников, необходимую для решения учебных и практико-ориентированных задач, преобразовывать ее, различать изученные географические процессы и явления в геосферах, взаимосвязи между ними, давать оценку изменениям в геосферах в результате деятельности человека на примере своей местности.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9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8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32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7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5671-BE5E-446A-B026-90B0ABF56E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718F-5B4F-478B-B6EF-1F1A49E0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5671-BE5E-446A-B026-90B0ABF56E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718F-5B4F-478B-B6EF-1F1A49E0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7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5671-BE5E-446A-B026-90B0ABF56E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718F-5B4F-478B-B6EF-1F1A49E0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7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04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3C80A8F4-9BDA-4EB7-88A8-C7D4A7FA0121}"/>
              </a:ext>
            </a:extLst>
          </p:cNvPr>
          <p:cNvSpPr>
            <a:spLocks/>
          </p:cNvSpPr>
          <p:nvPr userDrawn="1"/>
        </p:nvSpPr>
        <p:spPr bwMode="auto">
          <a:xfrm>
            <a:off x="575555" y="453425"/>
            <a:ext cx="8038626" cy="5295922"/>
          </a:xfrm>
          <a:custGeom>
            <a:avLst/>
            <a:gdLst>
              <a:gd name="connsiteX0" fmla="*/ 1335358 w 10718168"/>
              <a:gd name="connsiteY0" fmla="*/ 0 h 5295922"/>
              <a:gd name="connsiteX1" fmla="*/ 1335358 w 10718168"/>
              <a:gd name="connsiteY1" fmla="*/ 1033549 h 5295922"/>
              <a:gd name="connsiteX2" fmla="*/ 3474142 w 10718168"/>
              <a:gd name="connsiteY2" fmla="*/ 1213095 h 5295922"/>
              <a:gd name="connsiteX3" fmla="*/ 3482583 w 10718168"/>
              <a:gd name="connsiteY3" fmla="*/ 1212138 h 5295922"/>
              <a:gd name="connsiteX4" fmla="*/ 3482583 w 10718168"/>
              <a:gd name="connsiteY4" fmla="*/ 1213803 h 5295922"/>
              <a:gd name="connsiteX5" fmla="*/ 3482583 w 10718168"/>
              <a:gd name="connsiteY5" fmla="*/ 1688800 h 5295922"/>
              <a:gd name="connsiteX6" fmla="*/ 10657183 w 10718168"/>
              <a:gd name="connsiteY6" fmla="*/ 1953750 h 5295922"/>
              <a:gd name="connsiteX7" fmla="*/ 10657183 w 10718168"/>
              <a:gd name="connsiteY7" fmla="*/ 2007494 h 5295922"/>
              <a:gd name="connsiteX8" fmla="*/ 10718168 w 10718168"/>
              <a:gd name="connsiteY8" fmla="*/ 1994698 h 5295922"/>
              <a:gd name="connsiteX9" fmla="*/ 10718168 w 10718168"/>
              <a:gd name="connsiteY9" fmla="*/ 3615046 h 5295922"/>
              <a:gd name="connsiteX10" fmla="*/ 10657183 w 10718168"/>
              <a:gd name="connsiteY10" fmla="*/ 3624574 h 5295922"/>
              <a:gd name="connsiteX11" fmla="*/ 10657183 w 10718168"/>
              <a:gd name="connsiteY11" fmla="*/ 3640793 h 5295922"/>
              <a:gd name="connsiteX12" fmla="*/ 10525898 w 10718168"/>
              <a:gd name="connsiteY12" fmla="*/ 3645087 h 5295922"/>
              <a:gd name="connsiteX13" fmla="*/ 10063658 w 10718168"/>
              <a:gd name="connsiteY13" fmla="*/ 3717310 h 5295922"/>
              <a:gd name="connsiteX14" fmla="*/ 10063658 w 10718168"/>
              <a:gd name="connsiteY14" fmla="*/ 4411567 h 5295922"/>
              <a:gd name="connsiteX15" fmla="*/ 10063658 w 10718168"/>
              <a:gd name="connsiteY15" fmla="*/ 4412130 h 5295922"/>
              <a:gd name="connsiteX16" fmla="*/ 10063226 w 10718168"/>
              <a:gd name="connsiteY16" fmla="*/ 4412097 h 5295922"/>
              <a:gd name="connsiteX17" fmla="*/ 9342016 w 10718168"/>
              <a:gd name="connsiteY17" fmla="*/ 5295922 h 5295922"/>
              <a:gd name="connsiteX18" fmla="*/ 9342016 w 10718168"/>
              <a:gd name="connsiteY18" fmla="*/ 4355888 h 5295922"/>
              <a:gd name="connsiteX19" fmla="*/ 7096653 w 10718168"/>
              <a:gd name="connsiteY19" fmla="*/ 4180893 h 5295922"/>
              <a:gd name="connsiteX20" fmla="*/ 7093181 w 10718168"/>
              <a:gd name="connsiteY20" fmla="*/ 4181435 h 5295922"/>
              <a:gd name="connsiteX21" fmla="*/ 7093181 w 10718168"/>
              <a:gd name="connsiteY21" fmla="*/ 4180622 h 5295922"/>
              <a:gd name="connsiteX22" fmla="*/ 7093181 w 10718168"/>
              <a:gd name="connsiteY22" fmla="*/ 3757374 h 5295922"/>
              <a:gd name="connsiteX23" fmla="*/ 27350 w 10718168"/>
              <a:gd name="connsiteY23" fmla="*/ 3988503 h 5295922"/>
              <a:gd name="connsiteX24" fmla="*/ 24588 w 10718168"/>
              <a:gd name="connsiteY24" fmla="*/ 3989397 h 5295922"/>
              <a:gd name="connsiteX25" fmla="*/ 24588 w 10718168"/>
              <a:gd name="connsiteY25" fmla="*/ 3988593 h 5295922"/>
              <a:gd name="connsiteX26" fmla="*/ 0 w 10718168"/>
              <a:gd name="connsiteY26" fmla="*/ 3989397 h 5295922"/>
              <a:gd name="connsiteX27" fmla="*/ 0 w 10718168"/>
              <a:gd name="connsiteY27" fmla="*/ 1560192 h 5295922"/>
              <a:gd name="connsiteX28" fmla="*/ 312361 w 10718168"/>
              <a:gd name="connsiteY28" fmla="*/ 1571727 h 5295922"/>
              <a:gd name="connsiteX29" fmla="*/ 646322 w 10718168"/>
              <a:gd name="connsiteY29" fmla="*/ 1533847 h 5295922"/>
              <a:gd name="connsiteX30" fmla="*/ 646322 w 10718168"/>
              <a:gd name="connsiteY30" fmla="*/ 975705 h 5295922"/>
              <a:gd name="connsiteX31" fmla="*/ 646322 w 10718168"/>
              <a:gd name="connsiteY31" fmla="*/ 975704 h 52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18168" h="5295922">
                <a:moveTo>
                  <a:pt x="1335358" y="0"/>
                </a:moveTo>
                <a:lnTo>
                  <a:pt x="1335358" y="1033549"/>
                </a:lnTo>
                <a:lnTo>
                  <a:pt x="3474142" y="1213095"/>
                </a:lnTo>
                <a:lnTo>
                  <a:pt x="3482583" y="1212138"/>
                </a:lnTo>
                <a:lnTo>
                  <a:pt x="3482583" y="1213803"/>
                </a:lnTo>
                <a:lnTo>
                  <a:pt x="3482583" y="1688800"/>
                </a:lnTo>
                <a:lnTo>
                  <a:pt x="10657183" y="1953750"/>
                </a:lnTo>
                <a:lnTo>
                  <a:pt x="10657183" y="2007494"/>
                </a:lnTo>
                <a:lnTo>
                  <a:pt x="10718168" y="1994698"/>
                </a:lnTo>
                <a:lnTo>
                  <a:pt x="10718168" y="3615046"/>
                </a:lnTo>
                <a:lnTo>
                  <a:pt x="10657183" y="3624574"/>
                </a:lnTo>
                <a:lnTo>
                  <a:pt x="10657183" y="3640793"/>
                </a:lnTo>
                <a:lnTo>
                  <a:pt x="10525898" y="3645087"/>
                </a:lnTo>
                <a:lnTo>
                  <a:pt x="10063658" y="3717310"/>
                </a:lnTo>
                <a:lnTo>
                  <a:pt x="10063658" y="4411567"/>
                </a:lnTo>
                <a:lnTo>
                  <a:pt x="10063658" y="4412130"/>
                </a:lnTo>
                <a:lnTo>
                  <a:pt x="10063226" y="4412097"/>
                </a:lnTo>
                <a:lnTo>
                  <a:pt x="9342016" y="5295922"/>
                </a:lnTo>
                <a:lnTo>
                  <a:pt x="9342016" y="4355888"/>
                </a:lnTo>
                <a:lnTo>
                  <a:pt x="7096653" y="4180893"/>
                </a:lnTo>
                <a:lnTo>
                  <a:pt x="7093181" y="4181435"/>
                </a:lnTo>
                <a:lnTo>
                  <a:pt x="7093181" y="4180622"/>
                </a:lnTo>
                <a:lnTo>
                  <a:pt x="7093181" y="3757374"/>
                </a:lnTo>
                <a:lnTo>
                  <a:pt x="27350" y="3988503"/>
                </a:lnTo>
                <a:lnTo>
                  <a:pt x="24588" y="3989397"/>
                </a:lnTo>
                <a:lnTo>
                  <a:pt x="24588" y="3988593"/>
                </a:lnTo>
                <a:lnTo>
                  <a:pt x="0" y="3989397"/>
                </a:lnTo>
                <a:lnTo>
                  <a:pt x="0" y="1560192"/>
                </a:lnTo>
                <a:lnTo>
                  <a:pt x="312361" y="1571727"/>
                </a:lnTo>
                <a:lnTo>
                  <a:pt x="646322" y="1533847"/>
                </a:lnTo>
                <a:lnTo>
                  <a:pt x="646322" y="975705"/>
                </a:lnTo>
                <a:lnTo>
                  <a:pt x="646322" y="9757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2" name="Freeform 61">
            <a:extLst>
              <a:ext uri="{FF2B5EF4-FFF2-40B4-BE49-F238E27FC236}">
                <a16:creationId xmlns="" xmlns:a16="http://schemas.microsoft.com/office/drawing/2014/main" id="{000F77C8-9C19-4E2E-905D-DEEBCDF559A4}"/>
              </a:ext>
            </a:extLst>
          </p:cNvPr>
          <p:cNvSpPr>
            <a:spLocks/>
          </p:cNvSpPr>
          <p:nvPr userDrawn="1"/>
        </p:nvSpPr>
        <p:spPr bwMode="auto">
          <a:xfrm>
            <a:off x="1040853" y="280842"/>
            <a:ext cx="566354" cy="3543880"/>
          </a:xfrm>
          <a:custGeom>
            <a:avLst/>
            <a:gdLst>
              <a:gd name="T0" fmla="*/ 859 w 859"/>
              <a:gd name="T1" fmla="*/ 0 h 4036"/>
              <a:gd name="T2" fmla="*/ 0 w 859"/>
              <a:gd name="T3" fmla="*/ 1172 h 4036"/>
              <a:gd name="T4" fmla="*/ 0 w 859"/>
              <a:gd name="T5" fmla="*/ 4036 h 4036"/>
              <a:gd name="T6" fmla="*/ 859 w 859"/>
              <a:gd name="T7" fmla="*/ 1991 h 4036"/>
              <a:gd name="T8" fmla="*/ 859 w 859"/>
              <a:gd name="T9" fmla="*/ 0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4036">
                <a:moveTo>
                  <a:pt x="859" y="0"/>
                </a:moveTo>
                <a:lnTo>
                  <a:pt x="0" y="1172"/>
                </a:lnTo>
                <a:lnTo>
                  <a:pt x="0" y="4036"/>
                </a:lnTo>
                <a:lnTo>
                  <a:pt x="859" y="1991"/>
                </a:lnTo>
                <a:lnTo>
                  <a:pt x="8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62">
            <a:extLst>
              <a:ext uri="{FF2B5EF4-FFF2-40B4-BE49-F238E27FC236}">
                <a16:creationId xmlns="" xmlns:a16="http://schemas.microsoft.com/office/drawing/2014/main" id="{F932A371-523F-4812-A143-04D920E5C259}"/>
              </a:ext>
            </a:extLst>
          </p:cNvPr>
          <p:cNvSpPr>
            <a:spLocks/>
          </p:cNvSpPr>
          <p:nvPr userDrawn="1"/>
        </p:nvSpPr>
        <p:spPr bwMode="auto">
          <a:xfrm>
            <a:off x="1040853" y="1309938"/>
            <a:ext cx="2331269" cy="2514784"/>
          </a:xfrm>
          <a:custGeom>
            <a:avLst/>
            <a:gdLst>
              <a:gd name="T0" fmla="*/ 3538 w 3538"/>
              <a:gd name="T1" fmla="*/ 286 h 2864"/>
              <a:gd name="T2" fmla="*/ 0 w 3538"/>
              <a:gd name="T3" fmla="*/ 0 h 2864"/>
              <a:gd name="T4" fmla="*/ 0 w 3538"/>
              <a:gd name="T5" fmla="*/ 2864 h 2864"/>
              <a:gd name="T6" fmla="*/ 3538 w 3538"/>
              <a:gd name="T7" fmla="*/ 2276 h 2864"/>
              <a:gd name="T8" fmla="*/ 3538 w 3538"/>
              <a:gd name="T9" fmla="*/ 286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8" h="2864">
                <a:moveTo>
                  <a:pt x="3538" y="286"/>
                </a:moveTo>
                <a:lnTo>
                  <a:pt x="0" y="0"/>
                </a:lnTo>
                <a:lnTo>
                  <a:pt x="0" y="2864"/>
                </a:lnTo>
                <a:lnTo>
                  <a:pt x="3538" y="2276"/>
                </a:lnTo>
                <a:lnTo>
                  <a:pt x="3538" y="2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63">
            <a:extLst>
              <a:ext uri="{FF2B5EF4-FFF2-40B4-BE49-F238E27FC236}">
                <a16:creationId xmlns="" xmlns:a16="http://schemas.microsoft.com/office/drawing/2014/main" id="{F78364EA-E3BB-48A2-8989-233357363D87}"/>
              </a:ext>
            </a:extLst>
          </p:cNvPr>
          <p:cNvSpPr>
            <a:spLocks/>
          </p:cNvSpPr>
          <p:nvPr userDrawn="1"/>
        </p:nvSpPr>
        <p:spPr bwMode="auto">
          <a:xfrm>
            <a:off x="529818" y="1559308"/>
            <a:ext cx="2842304" cy="2929232"/>
          </a:xfrm>
          <a:custGeom>
            <a:avLst/>
            <a:gdLst>
              <a:gd name="T0" fmla="*/ 4317 w 4317"/>
              <a:gd name="T1" fmla="*/ 0 h 3335"/>
              <a:gd name="T2" fmla="*/ 0 w 4317"/>
              <a:gd name="T3" fmla="*/ 471 h 3335"/>
              <a:gd name="T4" fmla="*/ 0 w 4317"/>
              <a:gd name="T5" fmla="*/ 3335 h 3335"/>
              <a:gd name="T6" fmla="*/ 4317 w 4317"/>
              <a:gd name="T7" fmla="*/ 1990 h 3335"/>
              <a:gd name="T8" fmla="*/ 4317 w 4317"/>
              <a:gd name="T9" fmla="*/ 0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7" h="3335">
                <a:moveTo>
                  <a:pt x="4317" y="0"/>
                </a:moveTo>
                <a:lnTo>
                  <a:pt x="0" y="471"/>
                </a:lnTo>
                <a:lnTo>
                  <a:pt x="0" y="3335"/>
                </a:lnTo>
                <a:lnTo>
                  <a:pt x="4317" y="1990"/>
                </a:lnTo>
                <a:lnTo>
                  <a:pt x="431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64">
            <a:extLst>
              <a:ext uri="{FF2B5EF4-FFF2-40B4-BE49-F238E27FC236}">
                <a16:creationId xmlns="" xmlns:a16="http://schemas.microsoft.com/office/drawing/2014/main" id="{5D93D4F7-054C-43FD-B152-525E86F3D0F6}"/>
              </a:ext>
            </a:extLst>
          </p:cNvPr>
          <p:cNvSpPr>
            <a:spLocks/>
          </p:cNvSpPr>
          <p:nvPr userDrawn="1"/>
        </p:nvSpPr>
        <p:spPr bwMode="auto">
          <a:xfrm>
            <a:off x="7555234" y="2848313"/>
            <a:ext cx="566354" cy="3104845"/>
          </a:xfrm>
          <a:custGeom>
            <a:avLst/>
            <a:gdLst>
              <a:gd name="T0" fmla="*/ 0 w 859"/>
              <a:gd name="T1" fmla="*/ 3537 h 3537"/>
              <a:gd name="T2" fmla="*/ 859 w 859"/>
              <a:gd name="T3" fmla="*/ 2448 h 3537"/>
              <a:gd name="T4" fmla="*/ 859 w 859"/>
              <a:gd name="T5" fmla="*/ 0 h 3537"/>
              <a:gd name="T6" fmla="*/ 0 w 859"/>
              <a:gd name="T7" fmla="*/ 1423 h 3537"/>
              <a:gd name="T8" fmla="*/ 0 w 859"/>
              <a:gd name="T9" fmla="*/ 353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3537">
                <a:moveTo>
                  <a:pt x="0" y="3537"/>
                </a:moveTo>
                <a:lnTo>
                  <a:pt x="859" y="2448"/>
                </a:lnTo>
                <a:lnTo>
                  <a:pt x="859" y="0"/>
                </a:lnTo>
                <a:lnTo>
                  <a:pt x="0" y="1423"/>
                </a:lnTo>
                <a:lnTo>
                  <a:pt x="0" y="35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65">
            <a:extLst>
              <a:ext uri="{FF2B5EF4-FFF2-40B4-BE49-F238E27FC236}">
                <a16:creationId xmlns="" xmlns:a16="http://schemas.microsoft.com/office/drawing/2014/main" id="{288EE74C-0E2B-44DA-8405-34C0AB8618B9}"/>
              </a:ext>
            </a:extLst>
          </p:cNvPr>
          <p:cNvSpPr>
            <a:spLocks/>
          </p:cNvSpPr>
          <p:nvPr userDrawn="1"/>
        </p:nvSpPr>
        <p:spPr bwMode="auto">
          <a:xfrm>
            <a:off x="5790319" y="2848312"/>
            <a:ext cx="2331269" cy="2149508"/>
          </a:xfrm>
          <a:custGeom>
            <a:avLst/>
            <a:gdLst>
              <a:gd name="T0" fmla="*/ 0 w 3539"/>
              <a:gd name="T1" fmla="*/ 2163 h 2448"/>
              <a:gd name="T2" fmla="*/ 3539 w 3539"/>
              <a:gd name="T3" fmla="*/ 2448 h 2448"/>
              <a:gd name="T4" fmla="*/ 3539 w 3539"/>
              <a:gd name="T5" fmla="*/ 0 h 2448"/>
              <a:gd name="T6" fmla="*/ 0 w 3539"/>
              <a:gd name="T7" fmla="*/ 408 h 2448"/>
              <a:gd name="T8" fmla="*/ 0 w 3539"/>
              <a:gd name="T9" fmla="*/ 2163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2448">
                <a:moveTo>
                  <a:pt x="0" y="2163"/>
                </a:moveTo>
                <a:lnTo>
                  <a:pt x="3539" y="2448"/>
                </a:lnTo>
                <a:lnTo>
                  <a:pt x="3539" y="0"/>
                </a:lnTo>
                <a:lnTo>
                  <a:pt x="0" y="408"/>
                </a:lnTo>
                <a:lnTo>
                  <a:pt x="0" y="2163"/>
                </a:lnTo>
                <a:close/>
              </a:path>
            </a:pathLst>
          </a:custGeom>
          <a:solidFill>
            <a:srgbClr val="F16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66">
            <a:extLst>
              <a:ext uri="{FF2B5EF4-FFF2-40B4-BE49-F238E27FC236}">
                <a16:creationId xmlns="" xmlns:a16="http://schemas.microsoft.com/office/drawing/2014/main" id="{F3D25A54-F35B-4892-AB61-FF0A90C98F54}"/>
              </a:ext>
            </a:extLst>
          </p:cNvPr>
          <p:cNvSpPr>
            <a:spLocks/>
          </p:cNvSpPr>
          <p:nvPr userDrawn="1"/>
        </p:nvSpPr>
        <p:spPr bwMode="auto">
          <a:xfrm>
            <a:off x="5790319" y="2384692"/>
            <a:ext cx="2844938" cy="2363758"/>
          </a:xfrm>
          <a:custGeom>
            <a:avLst/>
            <a:gdLst>
              <a:gd name="T0" fmla="*/ 0 w 4318"/>
              <a:gd name="T1" fmla="*/ 2691 h 2691"/>
              <a:gd name="T2" fmla="*/ 4318 w 4318"/>
              <a:gd name="T3" fmla="*/ 1994 h 2691"/>
              <a:gd name="T4" fmla="*/ 4318 w 4318"/>
              <a:gd name="T5" fmla="*/ 0 h 2691"/>
              <a:gd name="T6" fmla="*/ 0 w 4318"/>
              <a:gd name="T7" fmla="*/ 936 h 2691"/>
              <a:gd name="T8" fmla="*/ 0 w 4318"/>
              <a:gd name="T9" fmla="*/ 2691 h 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8" h="2691">
                <a:moveTo>
                  <a:pt x="0" y="2691"/>
                </a:moveTo>
                <a:lnTo>
                  <a:pt x="4318" y="1994"/>
                </a:lnTo>
                <a:lnTo>
                  <a:pt x="4318" y="0"/>
                </a:lnTo>
                <a:lnTo>
                  <a:pt x="0" y="936"/>
                </a:lnTo>
                <a:lnTo>
                  <a:pt x="0" y="2691"/>
                </a:lnTo>
                <a:close/>
              </a:path>
            </a:pathLst>
          </a:custGeom>
          <a:solidFill>
            <a:srgbClr val="913C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Freeform 67">
            <a:extLst>
              <a:ext uri="{FF2B5EF4-FFF2-40B4-BE49-F238E27FC236}">
                <a16:creationId xmlns="" xmlns:a16="http://schemas.microsoft.com/office/drawing/2014/main" id="{3C501A6C-4F3C-464E-8EA2-55CC7D29F231}"/>
              </a:ext>
            </a:extLst>
          </p:cNvPr>
          <p:cNvSpPr>
            <a:spLocks/>
          </p:cNvSpPr>
          <p:nvPr userDrawn="1"/>
        </p:nvSpPr>
        <p:spPr bwMode="auto">
          <a:xfrm>
            <a:off x="508744" y="1973755"/>
            <a:ext cx="8126513" cy="2514784"/>
          </a:xfrm>
          <a:custGeom>
            <a:avLst/>
            <a:gdLst>
              <a:gd name="T0" fmla="*/ 12341 w 12341"/>
              <a:gd name="T1" fmla="*/ 464 h 2864"/>
              <a:gd name="T2" fmla="*/ 0 w 12341"/>
              <a:gd name="T3" fmla="*/ 0 h 2864"/>
              <a:gd name="T4" fmla="*/ 0 w 12341"/>
              <a:gd name="T5" fmla="*/ 2864 h 2864"/>
              <a:gd name="T6" fmla="*/ 12341 w 12341"/>
              <a:gd name="T7" fmla="*/ 2453 h 2864"/>
              <a:gd name="T8" fmla="*/ 12341 w 12341"/>
              <a:gd name="T9" fmla="*/ 464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41" h="2864">
                <a:moveTo>
                  <a:pt x="12341" y="464"/>
                </a:moveTo>
                <a:lnTo>
                  <a:pt x="0" y="0"/>
                </a:lnTo>
                <a:lnTo>
                  <a:pt x="0" y="2864"/>
                </a:lnTo>
                <a:lnTo>
                  <a:pt x="12341" y="2453"/>
                </a:lnTo>
                <a:lnTo>
                  <a:pt x="12341" y="4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410C68-3197-4AED-836A-D5B5FA778B5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373CCA-1144-47BE-B974-D55E896FCCB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29BFED20-407D-483F-B81D-BC1AE1BDC63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143000" y="2037347"/>
            <a:ext cx="6858000" cy="2387600"/>
          </a:xfrm>
        </p:spPr>
        <p:txBody>
          <a:bodyPr anchor="ctr">
            <a:normAutofit/>
          </a:bodyPr>
          <a:lstStyle>
            <a:lvl1pPr algn="ctr">
              <a:defRPr sz="49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A75D016D-9F9C-4A90-8CA1-9CE0319B4C1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143000" y="4451218"/>
            <a:ext cx="6183306" cy="1655762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93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59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5671-BE5E-446A-B026-90B0ABF56E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718F-5B4F-478B-B6EF-1F1A49E0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5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5671-BE5E-446A-B026-90B0ABF56E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718F-5B4F-478B-B6EF-1F1A49E0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5671-BE5E-446A-B026-90B0ABF56E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718F-5B4F-478B-B6EF-1F1A49E0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3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5671-BE5E-446A-B026-90B0ABF56E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718F-5B4F-478B-B6EF-1F1A49E0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5671-BE5E-446A-B026-90B0ABF56E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718F-5B4F-478B-B6EF-1F1A49E0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4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5671-BE5E-446A-B026-90B0ABF56E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718F-5B4F-478B-B6EF-1F1A49E0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5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5671-BE5E-446A-B026-90B0ABF56E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718F-5B4F-478B-B6EF-1F1A49E0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5671-BE5E-446A-B026-90B0ABF56E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718F-5B4F-478B-B6EF-1F1A49E0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3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5671-BE5E-446A-B026-90B0ABF56E90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718F-5B4F-478B-B6EF-1F1A49E0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9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e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em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.emf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emf"/><Relationship Id="rId12" Type="http://schemas.openxmlformats.org/officeDocument/2006/relationships/image" Target="../media/image95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11" Type="http://schemas.openxmlformats.org/officeDocument/2006/relationships/image" Target="../media/image94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3.jpe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92.jpeg"/><Relationship Id="rId1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11" Type="http://schemas.openxmlformats.org/officeDocument/2006/relationships/image" Target="../media/image100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9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9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0.jpeg"/><Relationship Id="rId3" Type="http://schemas.openxmlformats.org/officeDocument/2006/relationships/image" Target="../media/image98.jpeg"/><Relationship Id="rId7" Type="http://schemas.openxmlformats.org/officeDocument/2006/relationships/image" Target="../media/image105.jpeg"/><Relationship Id="rId12" Type="http://schemas.openxmlformats.org/officeDocument/2006/relationships/image" Target="../media/image109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11" Type="http://schemas.openxmlformats.org/officeDocument/2006/relationships/image" Target="../media/image108.jpeg"/><Relationship Id="rId5" Type="http://schemas.openxmlformats.org/officeDocument/2006/relationships/image" Target="../media/image103.jpeg"/><Relationship Id="rId10" Type="http://schemas.openxmlformats.org/officeDocument/2006/relationships/image" Target="../media/image107.jpeg"/><Relationship Id="rId4" Type="http://schemas.openxmlformats.org/officeDocument/2006/relationships/image" Target="../media/image102.jpeg"/><Relationship Id="rId9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jpeg"/><Relationship Id="rId3" Type="http://schemas.openxmlformats.org/officeDocument/2006/relationships/image" Target="../media/image112.jpeg"/><Relationship Id="rId7" Type="http://schemas.openxmlformats.org/officeDocument/2006/relationships/image" Target="../media/image115.jpeg"/><Relationship Id="rId12" Type="http://schemas.openxmlformats.org/officeDocument/2006/relationships/image" Target="../media/image120.jpeg"/><Relationship Id="rId17" Type="http://schemas.openxmlformats.org/officeDocument/2006/relationships/image" Target="../media/image26.png"/><Relationship Id="rId2" Type="http://schemas.openxmlformats.org/officeDocument/2006/relationships/image" Target="../media/image111.jpe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9.jpeg"/><Relationship Id="rId5" Type="http://schemas.openxmlformats.org/officeDocument/2006/relationships/image" Target="../media/image114.jpeg"/><Relationship Id="rId15" Type="http://schemas.openxmlformats.org/officeDocument/2006/relationships/hyperlink" Target="https://uchitel.club/events/ucebniki-geografii-obnovlyonnyi-umk-sfery-geografiya-i-novyi-umk-geografiya-izdatelstva-binom-laboratoriya-znanii/" TargetMode="External"/><Relationship Id="rId10" Type="http://schemas.openxmlformats.org/officeDocument/2006/relationships/image" Target="../media/image118.jpeg"/><Relationship Id="rId4" Type="http://schemas.openxmlformats.org/officeDocument/2006/relationships/image" Target="../media/image113.jpeg"/><Relationship Id="rId9" Type="http://schemas.openxmlformats.org/officeDocument/2006/relationships/image" Target="../media/image117.png"/><Relationship Id="rId14" Type="http://schemas.openxmlformats.org/officeDocument/2006/relationships/image" Target="../media/image1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kompleks/umk-liniya-umk-o-a-klimanovoy-a-i-alekseeva-geografiya-5-9/" TargetMode="Externa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emf"/><Relationship Id="rId12" Type="http://schemas.openxmlformats.org/officeDocument/2006/relationships/image" Target="../media/image2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4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emf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ru-RU" dirty="0" smtClean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7.10.2021</a:t>
            </a:r>
            <a:endParaRPr lang="en-US" dirty="0">
              <a:solidFill>
                <a:prstClr val="white">
                  <a:lumMod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ru-RU" dirty="0" smtClean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Челябинск</a:t>
            </a:r>
            <a:endParaRPr lang="en-US" dirty="0">
              <a:solidFill>
                <a:prstClr val="white">
                  <a:lumMod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129" y="4143209"/>
            <a:ext cx="6183306" cy="1655762"/>
          </a:xfrm>
        </p:spPr>
        <p:txBody>
          <a:bodyPr/>
          <a:lstStyle/>
          <a:p>
            <a:r>
              <a:rPr lang="ru-RU" dirty="0" smtClean="0"/>
              <a:t>Карлина Л.А. учитель географии </a:t>
            </a:r>
          </a:p>
          <a:p>
            <a:r>
              <a:rPr lang="ru-RU" dirty="0" smtClean="0"/>
              <a:t>МАОУ «Гимназия № 80 г. Челябинска»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4C37F8C6-55D1-4773-AF63-2779CB0B5D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CC"/>
                </a:solidFill>
              </a:rPr>
              <a:t>Обзор УМК по учебному предмету «География»</a:t>
            </a:r>
            <a:endParaRPr lang="en-US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7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8342" r="5884" b="9939"/>
          <a:stretch/>
        </p:blipFill>
        <p:spPr bwMode="auto">
          <a:xfrm>
            <a:off x="172742" y="2109867"/>
            <a:ext cx="2743368" cy="3567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7269" r="10366" b="10055"/>
          <a:stretch/>
        </p:blipFill>
        <p:spPr bwMode="auto">
          <a:xfrm>
            <a:off x="3076845" y="2109867"/>
            <a:ext cx="2871438" cy="3567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9112" y="1058824"/>
            <a:ext cx="6911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</a:rPr>
              <a:t>СОДЕРЖАНИЕ </a:t>
            </a: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УМК «КЛАССИЧЕСКАЯ ГЕОГРАФИЯ». 7 КЛАСС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7311" r="7811" b="17935"/>
          <a:stretch/>
        </p:blipFill>
        <p:spPr bwMode="auto">
          <a:xfrm>
            <a:off x="6109018" y="2109867"/>
            <a:ext cx="2869654" cy="3567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5344" y="931958"/>
            <a:ext cx="951720" cy="329081"/>
            <a:chOff x="254665" y="195486"/>
            <a:chExt cx="951720" cy="32908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 flipV="1">
            <a:off x="548916" y="1432544"/>
            <a:ext cx="8592796" cy="192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Изображение География. 7 класс. Учебное пособ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19" y="893539"/>
            <a:ext cx="827653" cy="1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26221" r="3396" b="343"/>
          <a:stretch/>
        </p:blipFill>
        <p:spPr bwMode="auto">
          <a:xfrm>
            <a:off x="48302" y="1642016"/>
            <a:ext cx="3025214" cy="2880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9"/>
          <a:stretch/>
        </p:blipFill>
        <p:spPr bwMode="auto">
          <a:xfrm>
            <a:off x="3151226" y="1828899"/>
            <a:ext cx="3001067" cy="21580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Изображение География России. 8 класс. Учебное пособ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38" y="931958"/>
            <a:ext cx="916895" cy="123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81483" y="1060073"/>
            <a:ext cx="58704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</a:rPr>
              <a:t>СОДЕРЖАНИЕ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УМК «КЛАССИЧЕСКАЯ ГЕОГРАФИЯ» 8 КЛАСС</a:t>
            </a:r>
            <a:endParaRPr lang="ru-RU" sz="1050" b="1" dirty="0">
              <a:solidFill>
                <a:srgbClr val="181818"/>
              </a:solidFill>
              <a:latin typeface="Calibri" panose="020F0502020204030204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8"/>
          <a:stretch/>
        </p:blipFill>
        <p:spPr bwMode="auto">
          <a:xfrm>
            <a:off x="6261646" y="2499918"/>
            <a:ext cx="2882354" cy="2028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58" y="4528844"/>
            <a:ext cx="2882354" cy="1155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19"/>
          <a:stretch/>
        </p:blipFill>
        <p:spPr bwMode="auto">
          <a:xfrm>
            <a:off x="42863" y="4256888"/>
            <a:ext cx="3036094" cy="1485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72"/>
          <a:stretch/>
        </p:blipFill>
        <p:spPr bwMode="auto">
          <a:xfrm>
            <a:off x="3151259" y="3982960"/>
            <a:ext cx="3001034" cy="17382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79269" y="1444708"/>
            <a:ext cx="7623068" cy="111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75345" y="931958"/>
            <a:ext cx="924781" cy="339630"/>
            <a:chOff x="254665" y="195486"/>
            <a:chExt cx="951720" cy="32908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9" name="Овал 28"/>
          <p:cNvSpPr/>
          <p:nvPr/>
        </p:nvSpPr>
        <p:spPr>
          <a:xfrm>
            <a:off x="75344" y="1828898"/>
            <a:ext cx="2340038" cy="2642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948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330705" y="906434"/>
            <a:ext cx="7548977" cy="48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2060"/>
                </a:solidFill>
              </a:rPr>
              <a:t>КАК ИЗУЧАТЬ ФИЗИЧЕСКУЮ ГЕОГРАФИЮ РОССИИ. 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МЕТОДЫ ПОЗНАНИЯ</a:t>
            </a:r>
            <a:br>
              <a:rPr lang="ru-RU" sz="1800" b="1" dirty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9669" y="1577513"/>
            <a:ext cx="30423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345DAE"/>
                </a:solidFill>
              </a:rPr>
              <a:t>«Как изучать географию России?»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t="21428"/>
          <a:stretch/>
        </p:blipFill>
        <p:spPr>
          <a:xfrm>
            <a:off x="2675333" y="3003785"/>
            <a:ext cx="5600700" cy="1212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3205" y="1841815"/>
            <a:ext cx="5364956" cy="11644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93205" y="3951618"/>
            <a:ext cx="571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b="1" dirty="0">
              <a:solidFill>
                <a:srgbClr val="002060"/>
              </a:solidFill>
            </a:endParaRPr>
          </a:p>
          <a:p>
            <a:r>
              <a:rPr lang="ru-RU" sz="1500" b="1" dirty="0">
                <a:solidFill>
                  <a:srgbClr val="002060"/>
                </a:solidFill>
              </a:rPr>
              <a:t>Пример. Один </a:t>
            </a:r>
            <a:r>
              <a:rPr lang="ru-RU" sz="1500" b="1" dirty="0">
                <a:solidFill>
                  <a:srgbClr val="002060"/>
                </a:solidFill>
              </a:rPr>
              <a:t>из природных </a:t>
            </a:r>
            <a:r>
              <a:rPr lang="ru-RU" sz="1500" b="1" dirty="0">
                <a:solidFill>
                  <a:srgbClr val="002060"/>
                </a:solidFill>
              </a:rPr>
              <a:t>компонентов </a:t>
            </a:r>
            <a:r>
              <a:rPr lang="ru-RU" sz="1500" b="1" dirty="0">
                <a:solidFill>
                  <a:srgbClr val="002060"/>
                </a:solidFill>
              </a:rPr>
              <a:t>— почвы России.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/>
          <a:srcRect t="34615" b="15681"/>
          <a:stretch/>
        </p:blipFill>
        <p:spPr>
          <a:xfrm>
            <a:off x="2618183" y="4482533"/>
            <a:ext cx="5715000" cy="600075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flipV="1">
            <a:off x="1122207" y="1501283"/>
            <a:ext cx="8021793" cy="881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75345" y="931958"/>
            <a:ext cx="924781" cy="339630"/>
            <a:chOff x="254665" y="195486"/>
            <a:chExt cx="951720" cy="32908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5333" y="5348947"/>
            <a:ext cx="4089795" cy="2234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4569" y="3422868"/>
            <a:ext cx="1958268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350" b="1" dirty="0"/>
              <a:t>Задача курса </a:t>
            </a:r>
            <a:r>
              <a:rPr lang="ru-RU" sz="1350" dirty="0"/>
              <a:t>— представление о целостности страны в процессе усвоения знаний о всеобщей связи явлений при изучении природы и населения России, рассматриваемых в их историческом развитии.</a:t>
            </a:r>
          </a:p>
        </p:txBody>
      </p:sp>
      <p:pic>
        <p:nvPicPr>
          <p:cNvPr id="44" name="Picture 4" descr="Изображение География России. 8 класс. Учебное пособ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6" y="1849876"/>
            <a:ext cx="916895" cy="123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414356" y="1509028"/>
            <a:ext cx="31481" cy="44414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9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122207" y="1443038"/>
            <a:ext cx="8021793" cy="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75345" y="931958"/>
            <a:ext cx="924781" cy="339630"/>
            <a:chOff x="254665" y="195486"/>
            <a:chExt cx="951720" cy="32908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Заголовок 3"/>
          <p:cNvSpPr txBox="1">
            <a:spLocks/>
          </p:cNvSpPr>
          <p:nvPr/>
        </p:nvSpPr>
        <p:spPr>
          <a:xfrm>
            <a:off x="254513" y="900637"/>
            <a:ext cx="8640000" cy="4864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2060"/>
                </a:solidFill>
              </a:rPr>
              <a:t>КАК ИЗУЧАТЬ ФИЗИЧЕСКУЮ ГЕОГРАФИЮ РОССИИ. 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МЕТОДЫ ПОЗНАНИЯ</a:t>
            </a:r>
            <a:br>
              <a:rPr lang="ru-RU" sz="1800" b="1" dirty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8" y="1661145"/>
            <a:ext cx="84193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Принцип детерминизма</a:t>
            </a:r>
            <a:r>
              <a:rPr lang="ru-RU" sz="1500" dirty="0"/>
              <a:t>. Этот принцип основан на </a:t>
            </a:r>
            <a:r>
              <a:rPr lang="ru-RU" sz="1500" dirty="0"/>
              <a:t>выявлении </a:t>
            </a:r>
            <a:r>
              <a:rPr lang="ru-RU" sz="1500" dirty="0"/>
              <a:t>причинно-следственных связей.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791" y="2143164"/>
            <a:ext cx="1778794" cy="198596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86125" y="2143164"/>
            <a:ext cx="56578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Принцип противоречия</a:t>
            </a:r>
            <a:r>
              <a:rPr lang="ru-RU" sz="1500" dirty="0"/>
              <a:t>. Условия познания всех процессов </a:t>
            </a:r>
            <a:r>
              <a:rPr lang="ru-RU" sz="1500" dirty="0"/>
              <a:t>мира </a:t>
            </a:r>
            <a:r>
              <a:rPr lang="ru-RU" sz="1500" dirty="0"/>
              <a:t>понимаются как познание их в единстве </a:t>
            </a:r>
            <a:r>
              <a:rPr lang="ru-RU" sz="1500" dirty="0"/>
              <a:t>противоположностей</a:t>
            </a:r>
            <a:r>
              <a:rPr lang="ru-RU" sz="1500" dirty="0"/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86126" y="2717516"/>
            <a:ext cx="565785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Моделирование</a:t>
            </a:r>
            <a:r>
              <a:rPr lang="ru-RU" sz="1350" dirty="0">
                <a:latin typeface="ff23"/>
              </a:rPr>
              <a:t>. Благодаря  </a:t>
            </a:r>
            <a:r>
              <a:rPr lang="ru-RU" sz="1350" dirty="0">
                <a:latin typeface="ff23"/>
              </a:rPr>
              <a:t>модели формируется  обобщённый  </a:t>
            </a:r>
            <a:r>
              <a:rPr lang="ru-RU" sz="1350" dirty="0">
                <a:latin typeface="ff23"/>
              </a:rPr>
              <a:t>образ  предметов,  их  внутреннего  строения.  С  помощью моделей  </a:t>
            </a:r>
            <a:r>
              <a:rPr lang="ru-RU" sz="1350" dirty="0">
                <a:latin typeface="ff23"/>
              </a:rPr>
              <a:t> </a:t>
            </a:r>
            <a:r>
              <a:rPr lang="ru-RU" sz="1350" dirty="0">
                <a:latin typeface="ff23"/>
              </a:rPr>
              <a:t>проще  выстроить  связи,  например  </a:t>
            </a:r>
            <a:r>
              <a:rPr lang="ru-RU" sz="1350" dirty="0">
                <a:latin typeface="ff23"/>
              </a:rPr>
              <a:t>причинно-следственные</a:t>
            </a:r>
            <a:r>
              <a:rPr lang="ru-RU" sz="1350" dirty="0">
                <a:latin typeface="ff23"/>
              </a:rPr>
              <a:t>, которые не могут наблюдаться непосредственно в </a:t>
            </a:r>
            <a:r>
              <a:rPr lang="ru-RU" sz="1350" dirty="0">
                <a:latin typeface="ff23"/>
              </a:rPr>
              <a:t>природе.</a:t>
            </a:r>
          </a:p>
          <a:p>
            <a:endParaRPr lang="ru-RU" sz="1350" dirty="0">
              <a:latin typeface="ff23"/>
            </a:endParaRPr>
          </a:p>
          <a:p>
            <a:r>
              <a:rPr lang="ru-RU" sz="1350" b="1" dirty="0"/>
              <a:t> </a:t>
            </a:r>
            <a:r>
              <a:rPr lang="ru-RU" sz="1500" b="1" dirty="0"/>
              <a:t>Действия  самоконтроля</a:t>
            </a:r>
            <a:r>
              <a:rPr lang="ru-RU" sz="1500" dirty="0"/>
              <a:t>.  Важно  уметь  </a:t>
            </a:r>
            <a:r>
              <a:rPr lang="ru-RU" sz="1500" dirty="0"/>
              <a:t>дать  </a:t>
            </a:r>
            <a:r>
              <a:rPr lang="ru-RU" sz="1500" dirty="0"/>
              <a:t>оценку своей  деятельности.  Закончив  решение  какой-либо  задачи  или проблемы,  мысленно  спросите  себя:  </a:t>
            </a:r>
            <a:endParaRPr lang="ru-RU" sz="1500" dirty="0"/>
          </a:p>
          <a:p>
            <a:r>
              <a:rPr lang="ru-RU" sz="1500" dirty="0"/>
              <a:t>«</a:t>
            </a:r>
            <a:r>
              <a:rPr lang="ru-RU" sz="1500" dirty="0"/>
              <a:t>Всё  ли  мне  удалось  </a:t>
            </a:r>
            <a:r>
              <a:rPr lang="ru-RU" sz="1500" dirty="0"/>
              <a:t>выполнить</a:t>
            </a:r>
            <a:r>
              <a:rPr lang="ru-RU" sz="1500" dirty="0"/>
              <a:t>, как требовалось</a:t>
            </a:r>
            <a:r>
              <a:rPr lang="ru-RU" sz="1500" dirty="0"/>
              <a:t>?</a:t>
            </a:r>
          </a:p>
          <a:p>
            <a:r>
              <a:rPr lang="ru-RU" sz="1500" dirty="0"/>
              <a:t> </a:t>
            </a:r>
            <a:r>
              <a:rPr lang="ru-RU" sz="1500" dirty="0"/>
              <a:t>Что ещё необходимо сделать, чтобы </a:t>
            </a:r>
            <a:r>
              <a:rPr lang="ru-RU" sz="1500" dirty="0"/>
              <a:t>достигнуть </a:t>
            </a:r>
            <a:r>
              <a:rPr lang="ru-RU" sz="1500" dirty="0"/>
              <a:t>цели?»</a:t>
            </a:r>
          </a:p>
        </p:txBody>
      </p:sp>
    </p:spTree>
    <p:extLst>
      <p:ext uri="{BB962C8B-B14F-4D97-AF65-F5344CB8AC3E}">
        <p14:creationId xmlns:p14="http://schemas.microsoft.com/office/powerpoint/2010/main" val="10697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6651" r="9067" b="4722"/>
          <a:stretch/>
        </p:blipFill>
        <p:spPr bwMode="auto">
          <a:xfrm>
            <a:off x="88056" y="1750192"/>
            <a:ext cx="2790571" cy="3906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7116" r="8162" b="6289"/>
          <a:stretch/>
        </p:blipFill>
        <p:spPr bwMode="auto">
          <a:xfrm>
            <a:off x="2969465" y="1874968"/>
            <a:ext cx="3039479" cy="37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6855" y="1047993"/>
            <a:ext cx="617314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СОДЕРЖАНИЕ УМК 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«КЛАССИЧЕСКАЯ ГЕОГРАФИЯ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». 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9 КЛАСС</a:t>
            </a:r>
            <a:endParaRPr lang="ru-RU" sz="1050" b="1" dirty="0">
              <a:solidFill>
                <a:srgbClr val="181818"/>
              </a:solidFill>
              <a:latin typeface="Calibri" panose="020F050202020403020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7550" r="7554" b="11763"/>
          <a:stretch/>
        </p:blipFill>
        <p:spPr bwMode="auto">
          <a:xfrm>
            <a:off x="6099783" y="2205625"/>
            <a:ext cx="2868856" cy="3450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1122207" y="1443038"/>
            <a:ext cx="8021793" cy="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75345" y="931958"/>
            <a:ext cx="924781" cy="339630"/>
            <a:chOff x="254665" y="195486"/>
            <a:chExt cx="951720" cy="32908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6" name="Picture 5" descr="Изображение География России. 9 класс. Учебное пособ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929946"/>
            <a:ext cx="896201" cy="120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15</a:t>
            </a:fld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00125" y="1304681"/>
            <a:ext cx="8143875" cy="195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5344" y="931958"/>
            <a:ext cx="951720" cy="329081"/>
            <a:chOff x="254665" y="195486"/>
            <a:chExt cx="951720" cy="3290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765" y="1521457"/>
            <a:ext cx="3986213" cy="10773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609" y="1350057"/>
            <a:ext cx="4179094" cy="16002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0766" y="2779144"/>
            <a:ext cx="4377869" cy="7708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717" y="2825431"/>
            <a:ext cx="4243388" cy="8715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0766" y="3803018"/>
            <a:ext cx="4005514" cy="65965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713" y="4692677"/>
            <a:ext cx="4214813" cy="5786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4534" y="4664351"/>
            <a:ext cx="4121743" cy="6069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2718" y="3696968"/>
            <a:ext cx="4164806" cy="1014413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11" cstate="print"/>
          <a:srcRect t="23067" b="66010"/>
          <a:stretch/>
        </p:blipFill>
        <p:spPr bwMode="auto">
          <a:xfrm>
            <a:off x="338609" y="5283900"/>
            <a:ext cx="4106304" cy="60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536032" y="903477"/>
            <a:ext cx="357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КЛЮЧЕВЫЕ ОСОБЕННОСТИ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16</a:t>
            </a:fld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00125" y="1304681"/>
            <a:ext cx="8143875" cy="195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5344" y="931958"/>
            <a:ext cx="951720" cy="329081"/>
            <a:chOff x="254665" y="195486"/>
            <a:chExt cx="951720" cy="3290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710" y="1485475"/>
            <a:ext cx="2363246" cy="22017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1482" y="1376325"/>
            <a:ext cx="3052505" cy="2428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1555" y="1452206"/>
            <a:ext cx="2886327" cy="22837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464" y="3698902"/>
            <a:ext cx="2343150" cy="218833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72351" y="3801099"/>
            <a:ext cx="1507331" cy="20354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6238" y="3919095"/>
            <a:ext cx="1016537" cy="19875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57769" y="4034324"/>
            <a:ext cx="2578894" cy="1757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64431" y="931958"/>
            <a:ext cx="688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ИЗУЧЕНИЕ ХОЗЯЙСТВА РОССИИ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22207" y="1443038"/>
            <a:ext cx="8021793" cy="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75345" y="931958"/>
            <a:ext cx="924781" cy="339630"/>
            <a:chOff x="254665" y="195486"/>
            <a:chExt cx="951720" cy="3290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28775" y="1035844"/>
            <a:ext cx="581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КОМПЛЕКСНОЕ ИЗУЧЕНИЕ КАЖДОГО РАЙОНА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/>
          <a:srcRect l="3055"/>
          <a:stretch/>
        </p:blipFill>
        <p:spPr>
          <a:xfrm>
            <a:off x="75344" y="1481645"/>
            <a:ext cx="2771775" cy="19235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540" y="3688864"/>
            <a:ext cx="2766330" cy="22094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2465" y="1667737"/>
            <a:ext cx="1801355" cy="1793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68761" y="3446940"/>
            <a:ext cx="3407569" cy="2736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3358" y="5082483"/>
            <a:ext cx="2822972" cy="8612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34870" y="3891769"/>
            <a:ext cx="1529974" cy="13102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8626" y="1536154"/>
            <a:ext cx="3516954" cy="14524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54559" y="3260670"/>
            <a:ext cx="2778458" cy="23117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 cstate="print"/>
          <a:srcRect t="4667"/>
          <a:stretch/>
        </p:blipFill>
        <p:spPr>
          <a:xfrm>
            <a:off x="4621070" y="3866279"/>
            <a:ext cx="1173365" cy="8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858442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Номер слайда 8"/>
          <p:cNvSpPr txBox="1">
            <a:spLocks/>
          </p:cNvSpPr>
          <p:nvPr/>
        </p:nvSpPr>
        <p:spPr>
          <a:xfrm>
            <a:off x="6572250" y="573881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ru-RU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531752" y="2550619"/>
            <a:ext cx="609272" cy="566063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8531752" y="4814868"/>
            <a:ext cx="609272" cy="566063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8532440" y="4248805"/>
            <a:ext cx="609272" cy="566063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8531753" y="853809"/>
            <a:ext cx="609272" cy="566063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8532440" y="3116680"/>
            <a:ext cx="609272" cy="566063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8532440" y="5380930"/>
            <a:ext cx="609272" cy="566063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8531753" y="1984327"/>
            <a:ext cx="609272" cy="566063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8532440" y="3682742"/>
            <a:ext cx="609272" cy="566063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Rectangle 29"/>
          <p:cNvSpPr>
            <a:spLocks noChangeArrowheads="1"/>
          </p:cNvSpPr>
          <p:nvPr/>
        </p:nvSpPr>
        <p:spPr bwMode="auto">
          <a:xfrm>
            <a:off x="8531753" y="1418265"/>
            <a:ext cx="609272" cy="566063"/>
          </a:xfrm>
          <a:prstGeom prst="rect">
            <a:avLst/>
          </a:prstGeom>
          <a:solidFill>
            <a:srgbClr val="9ED44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Freeform 32"/>
          <p:cNvSpPr>
            <a:spLocks noEditPoints="1"/>
          </p:cNvSpPr>
          <p:nvPr/>
        </p:nvSpPr>
        <p:spPr bwMode="auto">
          <a:xfrm>
            <a:off x="8700607" y="2742942"/>
            <a:ext cx="271564" cy="203921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Freeform 40"/>
          <p:cNvSpPr>
            <a:spLocks noEditPoints="1"/>
          </p:cNvSpPr>
          <p:nvPr/>
        </p:nvSpPr>
        <p:spPr bwMode="auto">
          <a:xfrm>
            <a:off x="8701296" y="2165628"/>
            <a:ext cx="270186" cy="225965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Freeform 41"/>
          <p:cNvSpPr>
            <a:spLocks/>
          </p:cNvSpPr>
          <p:nvPr/>
        </p:nvSpPr>
        <p:spPr bwMode="auto">
          <a:xfrm>
            <a:off x="8700607" y="4424594"/>
            <a:ext cx="271564" cy="236988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8710946" y="1007971"/>
            <a:ext cx="250887" cy="271436"/>
            <a:chOff x="477468" y="2705515"/>
            <a:chExt cx="409903" cy="443477"/>
          </a:xfrm>
        </p:grpSpPr>
        <p:sp>
          <p:nvSpPr>
            <p:cNvPr id="70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2" name="Freeform 44"/>
          <p:cNvSpPr>
            <a:spLocks noEditPoints="1"/>
          </p:cNvSpPr>
          <p:nvPr/>
        </p:nvSpPr>
        <p:spPr bwMode="auto">
          <a:xfrm>
            <a:off x="8704742" y="4955292"/>
            <a:ext cx="263294" cy="2852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Freeform 45"/>
          <p:cNvSpPr>
            <a:spLocks noEditPoints="1"/>
          </p:cNvSpPr>
          <p:nvPr/>
        </p:nvSpPr>
        <p:spPr bwMode="auto">
          <a:xfrm>
            <a:off x="8701296" y="1582341"/>
            <a:ext cx="270186" cy="260412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" name="Freeform 46"/>
          <p:cNvSpPr>
            <a:spLocks noEditPoints="1"/>
          </p:cNvSpPr>
          <p:nvPr/>
        </p:nvSpPr>
        <p:spPr bwMode="auto">
          <a:xfrm>
            <a:off x="8741962" y="3840619"/>
            <a:ext cx="188855" cy="272813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" name="Freeform 52"/>
          <p:cNvSpPr>
            <a:spLocks noEditPoints="1"/>
          </p:cNvSpPr>
          <p:nvPr/>
        </p:nvSpPr>
        <p:spPr bwMode="auto">
          <a:xfrm>
            <a:off x="8704053" y="3274557"/>
            <a:ext cx="264672" cy="272813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" name="Freeform 53"/>
          <p:cNvSpPr>
            <a:spLocks noEditPoints="1"/>
          </p:cNvSpPr>
          <p:nvPr/>
        </p:nvSpPr>
        <p:spPr bwMode="auto">
          <a:xfrm>
            <a:off x="8695782" y="5552586"/>
            <a:ext cx="281214" cy="245254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180523" y="1003309"/>
            <a:ext cx="951720" cy="329081"/>
            <a:chOff x="254665" y="195486"/>
            <a:chExt cx="951720" cy="329081"/>
          </a:xfrm>
        </p:grpSpPr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12511" y="934466"/>
            <a:ext cx="7348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КОМПОНЕНТЫ УМК </a:t>
            </a:r>
            <a:r>
              <a:rPr lang="ru-RU" b="1" dirty="0">
                <a:solidFill>
                  <a:srgbClr val="002060"/>
                </a:solidFill>
              </a:rPr>
              <a:t>«КЛАССИЧЕСКАЯ ГЕОГРАФИЯ»  </a:t>
            </a:r>
            <a:r>
              <a:rPr lang="ru-RU" b="1" dirty="0">
                <a:solidFill>
                  <a:srgbClr val="002060"/>
                </a:solidFill>
              </a:rPr>
              <a:t>5-9 </a:t>
            </a:r>
            <a:r>
              <a:rPr lang="ru-RU" sz="1500" b="1" dirty="0">
                <a:solidFill>
                  <a:srgbClr val="002060"/>
                </a:solidFill>
              </a:rPr>
              <a:t>классы</a:t>
            </a:r>
            <a:endParaRPr lang="ru-RU" sz="1500" b="1" dirty="0">
              <a:solidFill>
                <a:srgbClr val="002060"/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0" y="2689958"/>
            <a:ext cx="1349784" cy="17308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68" y="2317003"/>
            <a:ext cx="1381142" cy="17710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23" y="2019674"/>
            <a:ext cx="1367249" cy="17532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37127" y="1627362"/>
            <a:ext cx="2193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2874" marR="542449">
              <a:spcBef>
                <a:spcPts val="533"/>
              </a:spcBef>
            </a:pPr>
            <a:r>
              <a:rPr lang="ru-RU" sz="1200" b="1" dirty="0">
                <a:latin typeface="Carlito"/>
                <a:cs typeface="Carlito"/>
              </a:rPr>
              <a:t>Ра</a:t>
            </a:r>
            <a:r>
              <a:rPr lang="ru-RU" sz="1200" b="1" spc="-4" dirty="0">
                <a:latin typeface="Carlito"/>
                <a:cs typeface="Carlito"/>
              </a:rPr>
              <a:t>бо</a:t>
            </a:r>
            <a:r>
              <a:rPr lang="ru-RU" sz="1200" b="1" dirty="0">
                <a:latin typeface="Carlito"/>
                <a:cs typeface="Carlito"/>
              </a:rPr>
              <a:t>чие  </a:t>
            </a:r>
            <a:r>
              <a:rPr lang="ru-RU" sz="1200" b="1" spc="-4" dirty="0">
                <a:latin typeface="Carlito"/>
                <a:cs typeface="Carlito"/>
              </a:rPr>
              <a:t>тетради</a:t>
            </a:r>
            <a:endParaRPr lang="ru-RU" sz="1200" b="1" dirty="0">
              <a:latin typeface="Carlito"/>
              <a:cs typeface="Carli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7349" y="4160967"/>
            <a:ext cx="15259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Скоро в продаже</a:t>
            </a:r>
            <a:endParaRPr lang="ru-RU" sz="1350" b="1" dirty="0">
              <a:solidFill>
                <a:srgbClr val="C00000"/>
              </a:solidFill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3" y="2019673"/>
            <a:ext cx="1345403" cy="1804562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60" y="2356747"/>
            <a:ext cx="1311689" cy="1759342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35" y="2663461"/>
            <a:ext cx="1299643" cy="1743183"/>
          </a:xfrm>
          <a:prstGeom prst="rect">
            <a:avLst/>
          </a:prstGeom>
        </p:spPr>
      </p:pic>
      <p:sp>
        <p:nvSpPr>
          <p:cNvPr id="99" name="object 62"/>
          <p:cNvSpPr txBox="1"/>
          <p:nvPr/>
        </p:nvSpPr>
        <p:spPr>
          <a:xfrm>
            <a:off x="4475563" y="1628126"/>
            <a:ext cx="465403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177165" marR="723265">
              <a:lnSpc>
                <a:spcPct val="100000"/>
              </a:lnSpc>
              <a:spcBef>
                <a:spcPts val="710"/>
              </a:spcBef>
              <a:defRPr sz="1600" b="1">
                <a:latin typeface="Carlito"/>
                <a:cs typeface="Carlito"/>
              </a:defRPr>
            </a:lvl1pPr>
          </a:lstStyle>
          <a:p>
            <a:r>
              <a:rPr sz="1200" dirty="0" err="1"/>
              <a:t>Методические</a:t>
            </a:r>
            <a:r>
              <a:rPr lang="ru-RU" sz="1200" dirty="0"/>
              <a:t> п</a:t>
            </a:r>
            <a:r>
              <a:rPr sz="1200" dirty="0" err="1"/>
              <a:t>особия</a:t>
            </a:r>
            <a:r>
              <a:rPr lang="ru-RU" sz="1200" dirty="0"/>
              <a:t> с рабочей программой</a:t>
            </a:r>
            <a:endParaRPr sz="1200" dirty="0"/>
          </a:p>
        </p:txBody>
      </p:sp>
      <p:sp>
        <p:nvSpPr>
          <p:cNvPr id="100" name="object 52"/>
          <p:cNvSpPr/>
          <p:nvPr/>
        </p:nvSpPr>
        <p:spPr>
          <a:xfrm>
            <a:off x="4954793" y="4607746"/>
            <a:ext cx="144018" cy="1815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1" name="object 53"/>
          <p:cNvSpPr/>
          <p:nvPr/>
        </p:nvSpPr>
        <p:spPr>
          <a:xfrm>
            <a:off x="4871308" y="4539366"/>
            <a:ext cx="310991" cy="318315"/>
          </a:xfrm>
          <a:custGeom>
            <a:avLst/>
            <a:gdLst/>
            <a:ahLst/>
            <a:cxnLst/>
            <a:rect l="l" t="t" r="r" b="b"/>
            <a:pathLst>
              <a:path w="414654" h="411479">
                <a:moveTo>
                  <a:pt x="227838" y="0"/>
                </a:moveTo>
                <a:lnTo>
                  <a:pt x="183769" y="0"/>
                </a:lnTo>
                <a:lnTo>
                  <a:pt x="166116" y="2920"/>
                </a:lnTo>
                <a:lnTo>
                  <a:pt x="126365" y="14604"/>
                </a:lnTo>
                <a:lnTo>
                  <a:pt x="89662" y="33654"/>
                </a:lnTo>
                <a:lnTo>
                  <a:pt x="60325" y="60070"/>
                </a:lnTo>
                <a:lnTo>
                  <a:pt x="33782" y="89280"/>
                </a:lnTo>
                <a:lnTo>
                  <a:pt x="25019" y="106933"/>
                </a:lnTo>
                <a:lnTo>
                  <a:pt x="14732" y="124459"/>
                </a:lnTo>
                <a:lnTo>
                  <a:pt x="8763" y="143509"/>
                </a:lnTo>
                <a:lnTo>
                  <a:pt x="4445" y="162559"/>
                </a:lnTo>
                <a:lnTo>
                  <a:pt x="0" y="183006"/>
                </a:lnTo>
                <a:lnTo>
                  <a:pt x="0" y="226948"/>
                </a:lnTo>
                <a:lnTo>
                  <a:pt x="4445" y="247522"/>
                </a:lnTo>
                <a:lnTo>
                  <a:pt x="8763" y="265048"/>
                </a:lnTo>
                <a:lnTo>
                  <a:pt x="14732" y="284098"/>
                </a:lnTo>
                <a:lnTo>
                  <a:pt x="25019" y="303148"/>
                </a:lnTo>
                <a:lnTo>
                  <a:pt x="33782" y="320674"/>
                </a:lnTo>
                <a:lnTo>
                  <a:pt x="46990" y="336803"/>
                </a:lnTo>
                <a:lnTo>
                  <a:pt x="60325" y="349973"/>
                </a:lnTo>
                <a:lnTo>
                  <a:pt x="74930" y="364616"/>
                </a:lnTo>
                <a:lnTo>
                  <a:pt x="89662" y="376339"/>
                </a:lnTo>
                <a:lnTo>
                  <a:pt x="107315" y="385127"/>
                </a:lnTo>
                <a:lnTo>
                  <a:pt x="126365" y="395376"/>
                </a:lnTo>
                <a:lnTo>
                  <a:pt x="145542" y="402691"/>
                </a:lnTo>
                <a:lnTo>
                  <a:pt x="166116" y="408546"/>
                </a:lnTo>
                <a:lnTo>
                  <a:pt x="183769" y="410019"/>
                </a:lnTo>
                <a:lnTo>
                  <a:pt x="207264" y="411479"/>
                </a:lnTo>
                <a:lnTo>
                  <a:pt x="248412" y="408546"/>
                </a:lnTo>
                <a:lnTo>
                  <a:pt x="267589" y="402691"/>
                </a:lnTo>
                <a:lnTo>
                  <a:pt x="288163" y="395376"/>
                </a:lnTo>
                <a:lnTo>
                  <a:pt x="304292" y="385127"/>
                </a:lnTo>
                <a:lnTo>
                  <a:pt x="310184" y="382193"/>
                </a:lnTo>
                <a:lnTo>
                  <a:pt x="188214" y="382193"/>
                </a:lnTo>
                <a:lnTo>
                  <a:pt x="170561" y="377799"/>
                </a:lnTo>
                <a:lnTo>
                  <a:pt x="154305" y="374865"/>
                </a:lnTo>
                <a:lnTo>
                  <a:pt x="136651" y="369011"/>
                </a:lnTo>
                <a:lnTo>
                  <a:pt x="122047" y="361695"/>
                </a:lnTo>
                <a:lnTo>
                  <a:pt x="107315" y="351447"/>
                </a:lnTo>
                <a:lnTo>
                  <a:pt x="94107" y="342658"/>
                </a:lnTo>
                <a:lnTo>
                  <a:pt x="58800" y="303148"/>
                </a:lnTo>
                <a:lnTo>
                  <a:pt x="35306" y="257682"/>
                </a:lnTo>
                <a:lnTo>
                  <a:pt x="27940" y="204977"/>
                </a:lnTo>
                <a:lnTo>
                  <a:pt x="29337" y="187451"/>
                </a:lnTo>
                <a:lnTo>
                  <a:pt x="32385" y="169925"/>
                </a:lnTo>
                <a:lnTo>
                  <a:pt x="35306" y="153796"/>
                </a:lnTo>
                <a:lnTo>
                  <a:pt x="42672" y="136143"/>
                </a:lnTo>
                <a:lnTo>
                  <a:pt x="51435" y="121538"/>
                </a:lnTo>
                <a:lnTo>
                  <a:pt x="58800" y="106933"/>
                </a:lnTo>
                <a:lnTo>
                  <a:pt x="107315" y="57149"/>
                </a:lnTo>
                <a:lnTo>
                  <a:pt x="154305" y="35178"/>
                </a:lnTo>
                <a:lnTo>
                  <a:pt x="207264" y="27812"/>
                </a:lnTo>
                <a:lnTo>
                  <a:pt x="311919" y="27812"/>
                </a:lnTo>
                <a:lnTo>
                  <a:pt x="304292" y="23367"/>
                </a:lnTo>
                <a:lnTo>
                  <a:pt x="288163" y="14604"/>
                </a:lnTo>
                <a:lnTo>
                  <a:pt x="267589" y="7365"/>
                </a:lnTo>
                <a:lnTo>
                  <a:pt x="248412" y="2920"/>
                </a:lnTo>
                <a:lnTo>
                  <a:pt x="227838" y="0"/>
                </a:lnTo>
                <a:close/>
              </a:path>
              <a:path w="414654" h="411479">
                <a:moveTo>
                  <a:pt x="311919" y="27812"/>
                </a:moveTo>
                <a:lnTo>
                  <a:pt x="207264" y="27812"/>
                </a:lnTo>
                <a:lnTo>
                  <a:pt x="223393" y="29336"/>
                </a:lnTo>
                <a:lnTo>
                  <a:pt x="242570" y="30733"/>
                </a:lnTo>
                <a:lnTo>
                  <a:pt x="260223" y="35178"/>
                </a:lnTo>
                <a:lnTo>
                  <a:pt x="274827" y="42417"/>
                </a:lnTo>
                <a:lnTo>
                  <a:pt x="291084" y="49783"/>
                </a:lnTo>
                <a:lnTo>
                  <a:pt x="304292" y="57149"/>
                </a:lnTo>
                <a:lnTo>
                  <a:pt x="320421" y="68833"/>
                </a:lnTo>
                <a:lnTo>
                  <a:pt x="330708" y="80517"/>
                </a:lnTo>
                <a:lnTo>
                  <a:pt x="343916" y="93725"/>
                </a:lnTo>
                <a:lnTo>
                  <a:pt x="370459" y="136143"/>
                </a:lnTo>
                <a:lnTo>
                  <a:pt x="379222" y="169925"/>
                </a:lnTo>
                <a:lnTo>
                  <a:pt x="383667" y="187451"/>
                </a:lnTo>
                <a:lnTo>
                  <a:pt x="383667" y="222630"/>
                </a:lnTo>
                <a:lnTo>
                  <a:pt x="379222" y="241553"/>
                </a:lnTo>
                <a:lnTo>
                  <a:pt x="376300" y="257682"/>
                </a:lnTo>
                <a:lnTo>
                  <a:pt x="354202" y="303148"/>
                </a:lnTo>
                <a:lnTo>
                  <a:pt x="330708" y="329476"/>
                </a:lnTo>
                <a:lnTo>
                  <a:pt x="320421" y="342658"/>
                </a:lnTo>
                <a:lnTo>
                  <a:pt x="304292" y="351447"/>
                </a:lnTo>
                <a:lnTo>
                  <a:pt x="291084" y="361695"/>
                </a:lnTo>
                <a:lnTo>
                  <a:pt x="274827" y="369011"/>
                </a:lnTo>
                <a:lnTo>
                  <a:pt x="260223" y="374865"/>
                </a:lnTo>
                <a:lnTo>
                  <a:pt x="242570" y="377799"/>
                </a:lnTo>
                <a:lnTo>
                  <a:pt x="223393" y="382193"/>
                </a:lnTo>
                <a:lnTo>
                  <a:pt x="310184" y="382193"/>
                </a:lnTo>
                <a:lnTo>
                  <a:pt x="321945" y="376339"/>
                </a:lnTo>
                <a:lnTo>
                  <a:pt x="338074" y="364616"/>
                </a:lnTo>
                <a:lnTo>
                  <a:pt x="354202" y="349973"/>
                </a:lnTo>
                <a:lnTo>
                  <a:pt x="367538" y="336803"/>
                </a:lnTo>
                <a:lnTo>
                  <a:pt x="377825" y="320674"/>
                </a:lnTo>
                <a:lnTo>
                  <a:pt x="389509" y="303148"/>
                </a:lnTo>
                <a:lnTo>
                  <a:pt x="404241" y="265048"/>
                </a:lnTo>
                <a:lnTo>
                  <a:pt x="410083" y="247522"/>
                </a:lnTo>
                <a:lnTo>
                  <a:pt x="411607" y="226948"/>
                </a:lnTo>
                <a:lnTo>
                  <a:pt x="414527" y="204977"/>
                </a:lnTo>
                <a:lnTo>
                  <a:pt x="411607" y="183006"/>
                </a:lnTo>
                <a:lnTo>
                  <a:pt x="410083" y="162559"/>
                </a:lnTo>
                <a:lnTo>
                  <a:pt x="404241" y="143509"/>
                </a:lnTo>
                <a:lnTo>
                  <a:pt x="389509" y="106933"/>
                </a:lnTo>
                <a:lnTo>
                  <a:pt x="367538" y="74675"/>
                </a:lnTo>
                <a:lnTo>
                  <a:pt x="321945" y="33654"/>
                </a:lnTo>
                <a:lnTo>
                  <a:pt x="311919" y="27812"/>
                </a:lnTo>
                <a:close/>
              </a:path>
            </a:pathLst>
          </a:custGeom>
          <a:solidFill>
            <a:srgbClr val="2E369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2" name="object 23"/>
          <p:cNvSpPr txBox="1"/>
          <p:nvPr/>
        </p:nvSpPr>
        <p:spPr>
          <a:xfrm>
            <a:off x="5308666" y="4531836"/>
            <a:ext cx="2879338" cy="52049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dirty="0">
                <a:solidFill>
                  <a:srgbClr val="171717"/>
                </a:solidFill>
                <a:latin typeface="Carlito"/>
                <a:cs typeface="Carlito"/>
              </a:rPr>
              <a:t>в </a:t>
            </a:r>
            <a:r>
              <a:rPr sz="1050" dirty="0">
                <a:solidFill>
                  <a:srgbClr val="171717"/>
                </a:solidFill>
                <a:latin typeface="Carlito"/>
                <a:cs typeface="Carlito"/>
              </a:rPr>
              <a:t>электронной </a:t>
            </a:r>
            <a:r>
              <a:rPr sz="1050" dirty="0" err="1">
                <a:solidFill>
                  <a:srgbClr val="171717"/>
                </a:solidFill>
                <a:latin typeface="Carlito"/>
                <a:cs typeface="Carlito"/>
              </a:rPr>
              <a:t>форме</a:t>
            </a:r>
            <a:r>
              <a:rPr sz="1050" dirty="0">
                <a:solidFill>
                  <a:srgbClr val="171717"/>
                </a:solidFill>
                <a:latin typeface="Carlito"/>
                <a:cs typeface="Carlito"/>
              </a:rPr>
              <a:t> </a:t>
            </a:r>
            <a:r>
              <a:rPr sz="1050" dirty="0" err="1">
                <a:solidFill>
                  <a:srgbClr val="171717"/>
                </a:solidFill>
                <a:latin typeface="Carlito"/>
                <a:cs typeface="Carlito"/>
              </a:rPr>
              <a:t>на</a:t>
            </a:r>
            <a:r>
              <a:rPr sz="1050" dirty="0">
                <a:solidFill>
                  <a:srgbClr val="171717"/>
                </a:solidFill>
                <a:latin typeface="Carlito"/>
                <a:cs typeface="Carlito"/>
              </a:rPr>
              <a:t> </a:t>
            </a:r>
            <a:r>
              <a:rPr sz="1050" dirty="0" err="1">
                <a:solidFill>
                  <a:srgbClr val="171717"/>
                </a:solidFill>
                <a:latin typeface="Carlito"/>
                <a:cs typeface="Carlito"/>
              </a:rPr>
              <a:t>сайте</a:t>
            </a:r>
            <a:endParaRPr lang="ru-RU" sz="1050" dirty="0">
              <a:solidFill>
                <a:srgbClr val="171717"/>
              </a:solidFill>
              <a:latin typeface="Carlito"/>
              <a:cs typeface="Carlito"/>
            </a:endParaRPr>
          </a:p>
          <a:p>
            <a:pPr marL="9525">
              <a:spcBef>
                <a:spcPts val="79"/>
              </a:spcBef>
            </a:pPr>
            <a:r>
              <a:rPr lang="ru-RU" sz="1050" dirty="0">
                <a:solidFill>
                  <a:srgbClr val="171717"/>
                </a:solidFill>
                <a:latin typeface="Carlito"/>
                <a:cs typeface="Carlito"/>
              </a:rPr>
              <a:t>доступно для скачивания с мая 2021 г.</a:t>
            </a:r>
          </a:p>
          <a:p>
            <a:pPr marL="9525">
              <a:spcBef>
                <a:spcPts val="79"/>
              </a:spcBef>
            </a:pPr>
            <a:r>
              <a:rPr sz="1050" spc="-86" dirty="0">
                <a:solidFill>
                  <a:srgbClr val="2C3493"/>
                </a:solidFill>
                <a:latin typeface="Carlito"/>
                <a:cs typeface="Carlito"/>
              </a:rPr>
              <a:t> </a:t>
            </a:r>
            <a:endParaRPr sz="900" dirty="0">
              <a:latin typeface="Carlito"/>
              <a:cs typeface="Carlito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1251752" y="1332390"/>
            <a:ext cx="728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5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858442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Номер слайда 8"/>
          <p:cNvSpPr txBox="1">
            <a:spLocks/>
          </p:cNvSpPr>
          <p:nvPr/>
        </p:nvSpPr>
        <p:spPr>
          <a:xfrm>
            <a:off x="6572250" y="573881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ru-RU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531752" y="2550619"/>
            <a:ext cx="609272" cy="566063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8531752" y="4814868"/>
            <a:ext cx="609272" cy="566063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8532440" y="4248805"/>
            <a:ext cx="609272" cy="566063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8531753" y="853809"/>
            <a:ext cx="609272" cy="566063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8532440" y="3116680"/>
            <a:ext cx="609272" cy="566063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8532440" y="5380930"/>
            <a:ext cx="609272" cy="566063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8531753" y="1984327"/>
            <a:ext cx="609272" cy="566063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8532440" y="3682742"/>
            <a:ext cx="609272" cy="566063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Rectangle 29"/>
          <p:cNvSpPr>
            <a:spLocks noChangeArrowheads="1"/>
          </p:cNvSpPr>
          <p:nvPr/>
        </p:nvSpPr>
        <p:spPr bwMode="auto">
          <a:xfrm>
            <a:off x="8531753" y="1418265"/>
            <a:ext cx="609272" cy="566063"/>
          </a:xfrm>
          <a:prstGeom prst="rect">
            <a:avLst/>
          </a:prstGeom>
          <a:solidFill>
            <a:srgbClr val="9ED44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Freeform 32"/>
          <p:cNvSpPr>
            <a:spLocks noEditPoints="1"/>
          </p:cNvSpPr>
          <p:nvPr/>
        </p:nvSpPr>
        <p:spPr bwMode="auto">
          <a:xfrm>
            <a:off x="8700607" y="2742942"/>
            <a:ext cx="271564" cy="203921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Freeform 40"/>
          <p:cNvSpPr>
            <a:spLocks noEditPoints="1"/>
          </p:cNvSpPr>
          <p:nvPr/>
        </p:nvSpPr>
        <p:spPr bwMode="auto">
          <a:xfrm>
            <a:off x="8701296" y="2165628"/>
            <a:ext cx="270186" cy="225965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Freeform 41"/>
          <p:cNvSpPr>
            <a:spLocks/>
          </p:cNvSpPr>
          <p:nvPr/>
        </p:nvSpPr>
        <p:spPr bwMode="auto">
          <a:xfrm>
            <a:off x="8700607" y="4424594"/>
            <a:ext cx="271564" cy="236988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8710946" y="1007971"/>
            <a:ext cx="250887" cy="271436"/>
            <a:chOff x="477468" y="2705515"/>
            <a:chExt cx="409903" cy="443477"/>
          </a:xfrm>
        </p:grpSpPr>
        <p:sp>
          <p:nvSpPr>
            <p:cNvPr id="70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2" name="Freeform 44"/>
          <p:cNvSpPr>
            <a:spLocks noEditPoints="1"/>
          </p:cNvSpPr>
          <p:nvPr/>
        </p:nvSpPr>
        <p:spPr bwMode="auto">
          <a:xfrm>
            <a:off x="8704742" y="4955292"/>
            <a:ext cx="263294" cy="2852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Freeform 45"/>
          <p:cNvSpPr>
            <a:spLocks noEditPoints="1"/>
          </p:cNvSpPr>
          <p:nvPr/>
        </p:nvSpPr>
        <p:spPr bwMode="auto">
          <a:xfrm>
            <a:off x="8701296" y="1582341"/>
            <a:ext cx="270186" cy="260412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" name="Freeform 46"/>
          <p:cNvSpPr>
            <a:spLocks noEditPoints="1"/>
          </p:cNvSpPr>
          <p:nvPr/>
        </p:nvSpPr>
        <p:spPr bwMode="auto">
          <a:xfrm>
            <a:off x="8741962" y="3840619"/>
            <a:ext cx="188855" cy="272813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" name="Freeform 52"/>
          <p:cNvSpPr>
            <a:spLocks noEditPoints="1"/>
          </p:cNvSpPr>
          <p:nvPr/>
        </p:nvSpPr>
        <p:spPr bwMode="auto">
          <a:xfrm>
            <a:off x="8704053" y="3274557"/>
            <a:ext cx="264672" cy="272813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" name="Freeform 53"/>
          <p:cNvSpPr>
            <a:spLocks noEditPoints="1"/>
          </p:cNvSpPr>
          <p:nvPr/>
        </p:nvSpPr>
        <p:spPr bwMode="auto">
          <a:xfrm>
            <a:off x="8695782" y="5552586"/>
            <a:ext cx="281214" cy="245254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4383226" y="2213541"/>
            <a:ext cx="688999" cy="2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03491" y="5762199"/>
            <a:ext cx="2254928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83">
              <a:defRPr/>
            </a:pPr>
            <a:r>
              <a:rPr lang="ru-RU" sz="7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© АО «Издательство «Просвещение», 20</a:t>
            </a:r>
            <a:r>
              <a:rPr lang="en-US" sz="7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21</a:t>
            </a:r>
            <a:endParaRPr lang="ru-RU" sz="75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2157634"/>
            <a:ext cx="8529638" cy="2123658"/>
          </a:xfrm>
          <a:prstGeom prst="rect">
            <a:avLst/>
          </a:prstGeom>
          <a:solidFill>
            <a:srgbClr val="D8EBF4"/>
          </a:solidFill>
        </p:spPr>
        <p:txBody>
          <a:bodyPr wrap="square">
            <a:spAutoFit/>
          </a:bodyPr>
          <a:lstStyle/>
          <a:p>
            <a:endParaRPr lang="ru-RU" sz="1200" b="1" i="1" dirty="0"/>
          </a:p>
          <a:p>
            <a:endParaRPr lang="ru-RU" sz="1200" b="1" i="1" dirty="0"/>
          </a:p>
          <a:p>
            <a:endParaRPr lang="ru-RU" sz="1200" b="1" i="1" dirty="0"/>
          </a:p>
          <a:p>
            <a:endParaRPr lang="ru-RU" sz="1200" b="1" i="1" dirty="0"/>
          </a:p>
          <a:p>
            <a:endParaRPr lang="ru-RU" sz="1200" b="1" i="1" dirty="0"/>
          </a:p>
          <a:p>
            <a:endParaRPr lang="ru-RU" sz="1200" b="1" i="1" dirty="0"/>
          </a:p>
          <a:p>
            <a:endParaRPr lang="ru-RU" sz="1200" b="1" i="1" dirty="0"/>
          </a:p>
          <a:p>
            <a:endParaRPr lang="ru-RU" sz="1200" b="1" i="1" dirty="0"/>
          </a:p>
          <a:p>
            <a:endParaRPr lang="ru-RU" sz="1200" b="1" i="1" dirty="0"/>
          </a:p>
          <a:p>
            <a:endParaRPr lang="ru-RU" sz="1200" b="1" i="1" dirty="0"/>
          </a:p>
          <a:p>
            <a:endParaRPr lang="ru-RU" sz="1200" dirty="0"/>
          </a:p>
        </p:txBody>
      </p:sp>
      <p:grpSp>
        <p:nvGrpSpPr>
          <p:cNvPr id="51" name="Группа 50"/>
          <p:cNvGrpSpPr/>
          <p:nvPr/>
        </p:nvGrpSpPr>
        <p:grpSpPr>
          <a:xfrm>
            <a:off x="96940" y="980447"/>
            <a:ext cx="1099154" cy="350878"/>
            <a:chOff x="254665" y="195486"/>
            <a:chExt cx="951720" cy="329081"/>
          </a:xfrm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6" name="object 46"/>
          <p:cNvSpPr/>
          <p:nvPr/>
        </p:nvSpPr>
        <p:spPr>
          <a:xfrm>
            <a:off x="2743923" y="2400840"/>
            <a:ext cx="1129853" cy="1422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7" name="object 39"/>
          <p:cNvSpPr txBox="1"/>
          <p:nvPr/>
        </p:nvSpPr>
        <p:spPr>
          <a:xfrm>
            <a:off x="2666502" y="3964384"/>
            <a:ext cx="1229034" cy="127920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49543">
              <a:spcBef>
                <a:spcPts val="4"/>
              </a:spcBef>
            </a:pPr>
            <a:r>
              <a:rPr sz="825" b="1" spc="-4" dirty="0">
                <a:solidFill>
                  <a:srgbClr val="FFFFFF"/>
                </a:solidFill>
                <a:latin typeface="Carlito"/>
                <a:cs typeface="Carlito"/>
              </a:rPr>
              <a:t>ФП </a:t>
            </a:r>
            <a:r>
              <a:rPr sz="825" b="1" spc="-4" dirty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sz="825" b="1" spc="15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25" b="1" spc="-8" dirty="0">
                <a:solidFill>
                  <a:srgbClr val="FFFFFF"/>
                </a:solidFill>
                <a:latin typeface="Carlito"/>
                <a:cs typeface="Carlito"/>
              </a:rPr>
              <a:t>1.</a:t>
            </a:r>
            <a:r>
              <a:rPr lang="ru-RU" sz="825" b="1" spc="-8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r>
              <a:rPr sz="825" b="1" spc="-8" dirty="0">
                <a:solidFill>
                  <a:srgbClr val="FFFFFF"/>
                </a:solidFill>
                <a:latin typeface="Carlito"/>
                <a:cs typeface="Carlito"/>
              </a:rPr>
              <a:t>.3.3.</a:t>
            </a:r>
            <a:r>
              <a:rPr lang="ru-RU" sz="825" b="1" spc="-8" dirty="0">
                <a:solidFill>
                  <a:srgbClr val="FFFFFF"/>
                </a:solidFill>
                <a:latin typeface="Carlito"/>
                <a:cs typeface="Carlito"/>
              </a:rPr>
              <a:t>2.</a:t>
            </a:r>
            <a:r>
              <a:rPr sz="825" b="1" spc="-8" dirty="0">
                <a:solidFill>
                  <a:srgbClr val="FFFFFF"/>
                </a:solidFill>
                <a:latin typeface="Carlito"/>
                <a:cs typeface="Carlito"/>
              </a:rPr>
              <a:t>1.1</a:t>
            </a:r>
            <a:endParaRPr sz="825" dirty="0">
              <a:latin typeface="Carlito"/>
              <a:cs typeface="Carlito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38032" y="1036056"/>
            <a:ext cx="737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ЛИНИЯ </a:t>
            </a:r>
            <a:r>
              <a:rPr lang="ru-RU" b="1" dirty="0">
                <a:solidFill>
                  <a:srgbClr val="002060"/>
                </a:solidFill>
              </a:rPr>
              <a:t>УМК «РОЗА ВЕТРОВ» </a:t>
            </a:r>
            <a:r>
              <a:rPr lang="ru-RU" b="1" dirty="0">
                <a:solidFill>
                  <a:srgbClr val="002060"/>
                </a:solidFill>
              </a:rPr>
              <a:t>5-9 КЛАССЫ, 10-11 КЛАССЫ </a:t>
            </a:r>
            <a:r>
              <a:rPr lang="ru-RU" sz="1200" b="1" dirty="0">
                <a:solidFill>
                  <a:srgbClr val="002060"/>
                </a:solidFill>
              </a:rPr>
              <a:t>(базовый уровень)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0" name="Подзаголовок 3"/>
          <p:cNvSpPr txBox="1">
            <a:spLocks/>
          </p:cNvSpPr>
          <p:nvPr/>
        </p:nvSpPr>
        <p:spPr>
          <a:xfrm>
            <a:off x="222533" y="4661582"/>
            <a:ext cx="1662742" cy="760686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latin typeface="Calibri" panose="020F0502020204030204" pitchFamily="34" charset="0"/>
                <a:cs typeface="Calibri" panose="020F0502020204030204" pitchFamily="34" charset="0"/>
              </a:rPr>
              <a:t>Состав УМК:</a:t>
            </a:r>
            <a:endParaRPr lang="ru-RU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учебник</a:t>
            </a: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методические пособия</a:t>
            </a: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рабочая 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ЭФУ</a:t>
            </a: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Подзаголовок 3"/>
          <p:cNvSpPr txBox="1">
            <a:spLocks/>
          </p:cNvSpPr>
          <p:nvPr/>
        </p:nvSpPr>
        <p:spPr>
          <a:xfrm>
            <a:off x="1762371" y="4860162"/>
            <a:ext cx="2297164" cy="760686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рабочие 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тетради</a:t>
            </a: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тематические и контрольные 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работы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1230955" y="1418264"/>
            <a:ext cx="728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ject 39"/>
          <p:cNvSpPr txBox="1"/>
          <p:nvPr/>
        </p:nvSpPr>
        <p:spPr>
          <a:xfrm>
            <a:off x="162410" y="3994640"/>
            <a:ext cx="2164193" cy="127920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49543">
              <a:spcBef>
                <a:spcPts val="4"/>
              </a:spcBef>
            </a:pPr>
            <a:r>
              <a:rPr lang="ru-RU" sz="825" b="1" spc="-4" dirty="0">
                <a:solidFill>
                  <a:srgbClr val="FFFFFF"/>
                </a:solidFill>
                <a:latin typeface="Carlito"/>
                <a:cs typeface="Carlito"/>
              </a:rPr>
              <a:t>ФП №  </a:t>
            </a:r>
            <a:r>
              <a:rPr lang="ru-RU" sz="825" b="1" spc="-4" dirty="0">
                <a:solidFill>
                  <a:srgbClr val="FFFFFF"/>
                </a:solidFill>
                <a:latin typeface="Carlito"/>
                <a:cs typeface="Carlito"/>
              </a:rPr>
              <a:t>1.1.2.3.4.6.1- №  </a:t>
            </a:r>
            <a:r>
              <a:rPr lang="ru-RU" sz="825" b="1" spc="-4" dirty="0">
                <a:solidFill>
                  <a:srgbClr val="FFFFFF"/>
                </a:solidFill>
                <a:latin typeface="Carlito"/>
                <a:cs typeface="Carlito"/>
              </a:rPr>
              <a:t>1.1.2.3.4.6.5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129" y="1404150"/>
            <a:ext cx="842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94790"/>
                </a:solidFill>
              </a:rPr>
              <a:t>Реализация </a:t>
            </a:r>
            <a:r>
              <a:rPr lang="ru-RU" b="1" dirty="0">
                <a:solidFill>
                  <a:srgbClr val="294790"/>
                </a:solidFill>
              </a:rPr>
              <a:t>практико-ориентированного </a:t>
            </a:r>
            <a:r>
              <a:rPr lang="ru-RU" b="1" dirty="0">
                <a:solidFill>
                  <a:srgbClr val="294790"/>
                </a:solidFill>
              </a:rPr>
              <a:t>подхода </a:t>
            </a:r>
            <a:r>
              <a:rPr lang="ru-RU" b="1" dirty="0">
                <a:solidFill>
                  <a:srgbClr val="294790"/>
                </a:solidFill>
              </a:rPr>
              <a:t>для успешного достижения </a:t>
            </a:r>
            <a:r>
              <a:rPr lang="ru-RU" b="1" dirty="0">
                <a:solidFill>
                  <a:srgbClr val="294790"/>
                </a:solidFill>
              </a:rPr>
              <a:t>образовательных </a:t>
            </a:r>
            <a:r>
              <a:rPr lang="ru-RU" b="1" dirty="0">
                <a:solidFill>
                  <a:srgbClr val="294790"/>
                </a:solidFill>
              </a:rPr>
              <a:t>результатов </a:t>
            </a:r>
            <a:endParaRPr lang="ru-RU" dirty="0">
              <a:solidFill>
                <a:srgbClr val="29479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44" y="2190403"/>
            <a:ext cx="1259988" cy="16622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" y="2265192"/>
            <a:ext cx="1279466" cy="1687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9534" y="2384998"/>
            <a:ext cx="455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/>
              <a:t>     Ключевые </a:t>
            </a:r>
            <a:r>
              <a:rPr lang="ru-RU" sz="1350" b="1" i="1" dirty="0"/>
              <a:t>преимущества обновлённых учебников</a:t>
            </a:r>
            <a:endParaRPr lang="ru-RU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методический аппарат, позволяющий адаптировать  учебный процесс для развития практических умений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формирование  всех типов универсальных учебных действий через систему практикумов, ориентированных на исследовательскую, творческую деятельность.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краеведческий подход в курсе «География России»</a:t>
            </a:r>
          </a:p>
          <a:p>
            <a:endParaRPr lang="ru-RU" sz="13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55511" y="4232667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b="1" dirty="0"/>
              <a:t>Новая редакция и новый формат учебников 5-9 классов: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350" dirty="0"/>
              <a:t> </a:t>
            </a:r>
            <a:r>
              <a:rPr lang="ru-RU" sz="1350" dirty="0"/>
              <a:t>представлена </a:t>
            </a:r>
            <a:r>
              <a:rPr lang="ru-RU" sz="1350" dirty="0"/>
              <a:t>более современная информация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350" dirty="0"/>
              <a:t> </a:t>
            </a:r>
            <a:r>
              <a:rPr lang="ru-RU" sz="1350" dirty="0"/>
              <a:t>облегчен </a:t>
            </a:r>
            <a:r>
              <a:rPr lang="ru-RU" sz="1350" dirty="0"/>
              <a:t>текст изложения материала для более  </a:t>
            </a:r>
          </a:p>
          <a:p>
            <a:r>
              <a:rPr lang="ru-RU" sz="1350" dirty="0"/>
              <a:t> </a:t>
            </a:r>
            <a:r>
              <a:rPr lang="ru-RU" sz="1350" dirty="0"/>
              <a:t>      полного </a:t>
            </a:r>
            <a:r>
              <a:rPr lang="ru-RU" sz="1350" dirty="0"/>
              <a:t>смыслового понимания учащимися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350" dirty="0"/>
              <a:t> </a:t>
            </a:r>
            <a:r>
              <a:rPr lang="ru-RU" sz="1350" dirty="0"/>
              <a:t>изменён </a:t>
            </a:r>
            <a:r>
              <a:rPr lang="ru-RU" sz="1350" dirty="0"/>
              <a:t>формат учебников 5-9-х классов </a:t>
            </a: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0" y="1883374"/>
            <a:ext cx="1022185" cy="2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315017" y="1617194"/>
            <a:ext cx="5844377" cy="401378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255">
            <a:off x="1499135" y="1965398"/>
            <a:ext cx="1659929" cy="1171715"/>
          </a:xfrm>
          <a:prstGeom prst="rect">
            <a:avLst/>
          </a:prstGeom>
          <a:ln>
            <a:noFill/>
          </a:ln>
        </p:spPr>
      </p:pic>
      <p:grpSp>
        <p:nvGrpSpPr>
          <p:cNvPr id="195148" name="Группа 195147"/>
          <p:cNvGrpSpPr/>
          <p:nvPr/>
        </p:nvGrpSpPr>
        <p:grpSpPr>
          <a:xfrm>
            <a:off x="357349" y="3701943"/>
            <a:ext cx="1662980" cy="1929034"/>
            <a:chOff x="534131" y="4275429"/>
            <a:chExt cx="1966624" cy="2089540"/>
          </a:xfrm>
        </p:grpSpPr>
        <p:sp>
          <p:nvSpPr>
            <p:cNvPr id="194863" name="Freeform 483"/>
            <p:cNvSpPr>
              <a:spLocks/>
            </p:cNvSpPr>
            <p:nvPr/>
          </p:nvSpPr>
          <p:spPr bwMode="auto">
            <a:xfrm>
              <a:off x="1590607" y="4489066"/>
              <a:ext cx="839913" cy="345330"/>
            </a:xfrm>
            <a:custGeom>
              <a:avLst/>
              <a:gdLst>
                <a:gd name="T0" fmla="*/ 0 w 1192"/>
                <a:gd name="T1" fmla="*/ 0 h 485"/>
                <a:gd name="T2" fmla="*/ 1141 w 1192"/>
                <a:gd name="T3" fmla="*/ 0 h 485"/>
                <a:gd name="T4" fmla="*/ 1192 w 1192"/>
                <a:gd name="T5" fmla="*/ 485 h 485"/>
                <a:gd name="T6" fmla="*/ 139 w 1192"/>
                <a:gd name="T7" fmla="*/ 485 h 485"/>
                <a:gd name="T8" fmla="*/ 0 w 1192"/>
                <a:gd name="T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485">
                  <a:moveTo>
                    <a:pt x="0" y="0"/>
                  </a:moveTo>
                  <a:lnTo>
                    <a:pt x="1141" y="0"/>
                  </a:lnTo>
                  <a:lnTo>
                    <a:pt x="1192" y="485"/>
                  </a:lnTo>
                  <a:lnTo>
                    <a:pt x="139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64" name="Freeform 484"/>
            <p:cNvSpPr>
              <a:spLocks/>
            </p:cNvSpPr>
            <p:nvPr/>
          </p:nvSpPr>
          <p:spPr bwMode="auto">
            <a:xfrm>
              <a:off x="1786683" y="5179726"/>
              <a:ext cx="714072" cy="348257"/>
            </a:xfrm>
            <a:custGeom>
              <a:avLst/>
              <a:gdLst>
                <a:gd name="T0" fmla="*/ 0 w 1014"/>
                <a:gd name="T1" fmla="*/ 0 h 486"/>
                <a:gd name="T2" fmla="*/ 963 w 1014"/>
                <a:gd name="T3" fmla="*/ 0 h 486"/>
                <a:gd name="T4" fmla="*/ 1014 w 1014"/>
                <a:gd name="T5" fmla="*/ 486 h 486"/>
                <a:gd name="T6" fmla="*/ 139 w 1014"/>
                <a:gd name="T7" fmla="*/ 486 h 486"/>
                <a:gd name="T8" fmla="*/ 0 w 1014"/>
                <a:gd name="T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486">
                  <a:moveTo>
                    <a:pt x="0" y="0"/>
                  </a:moveTo>
                  <a:lnTo>
                    <a:pt x="963" y="0"/>
                  </a:lnTo>
                  <a:lnTo>
                    <a:pt x="1014" y="486"/>
                  </a:lnTo>
                  <a:lnTo>
                    <a:pt x="139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65" name="Freeform 485"/>
            <p:cNvSpPr>
              <a:spLocks/>
            </p:cNvSpPr>
            <p:nvPr/>
          </p:nvSpPr>
          <p:spPr bwMode="auto">
            <a:xfrm>
              <a:off x="1690109" y="4834396"/>
              <a:ext cx="775530" cy="345330"/>
            </a:xfrm>
            <a:custGeom>
              <a:avLst/>
              <a:gdLst>
                <a:gd name="T0" fmla="*/ 0 w 1103"/>
                <a:gd name="T1" fmla="*/ 0 h 485"/>
                <a:gd name="T2" fmla="*/ 1053 w 1103"/>
                <a:gd name="T3" fmla="*/ 0 h 485"/>
                <a:gd name="T4" fmla="*/ 1103 w 1103"/>
                <a:gd name="T5" fmla="*/ 485 h 485"/>
                <a:gd name="T6" fmla="*/ 140 w 1103"/>
                <a:gd name="T7" fmla="*/ 485 h 485"/>
                <a:gd name="T8" fmla="*/ 0 w 1103"/>
                <a:gd name="T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485">
                  <a:moveTo>
                    <a:pt x="0" y="0"/>
                  </a:moveTo>
                  <a:lnTo>
                    <a:pt x="1053" y="0"/>
                  </a:lnTo>
                  <a:lnTo>
                    <a:pt x="1103" y="485"/>
                  </a:lnTo>
                  <a:lnTo>
                    <a:pt x="14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66" name="Freeform 486"/>
            <p:cNvSpPr>
              <a:spLocks/>
            </p:cNvSpPr>
            <p:nvPr/>
          </p:nvSpPr>
          <p:spPr bwMode="auto">
            <a:xfrm>
              <a:off x="1848141" y="5390436"/>
              <a:ext cx="380448" cy="137548"/>
            </a:xfrm>
            <a:custGeom>
              <a:avLst/>
              <a:gdLst>
                <a:gd name="T0" fmla="*/ 54 w 540"/>
                <a:gd name="T1" fmla="*/ 192 h 192"/>
                <a:gd name="T2" fmla="*/ 540 w 540"/>
                <a:gd name="T3" fmla="*/ 0 h 192"/>
                <a:gd name="T4" fmla="*/ 0 w 540"/>
                <a:gd name="T5" fmla="*/ 0 h 192"/>
                <a:gd name="T6" fmla="*/ 54 w 540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0" h="192">
                  <a:moveTo>
                    <a:pt x="54" y="192"/>
                  </a:moveTo>
                  <a:lnTo>
                    <a:pt x="540" y="0"/>
                  </a:lnTo>
                  <a:lnTo>
                    <a:pt x="0" y="0"/>
                  </a:lnTo>
                  <a:lnTo>
                    <a:pt x="54" y="192"/>
                  </a:lnTo>
                  <a:close/>
                </a:path>
              </a:pathLst>
            </a:custGeom>
            <a:solidFill>
              <a:srgbClr val="E3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67" name="Freeform 487"/>
            <p:cNvSpPr>
              <a:spLocks/>
            </p:cNvSpPr>
            <p:nvPr/>
          </p:nvSpPr>
          <p:spPr bwMode="auto">
            <a:xfrm>
              <a:off x="899947" y="4357372"/>
              <a:ext cx="1071108" cy="345330"/>
            </a:xfrm>
            <a:custGeom>
              <a:avLst/>
              <a:gdLst>
                <a:gd name="T0" fmla="*/ 0 w 1521"/>
                <a:gd name="T1" fmla="*/ 0 h 482"/>
                <a:gd name="T2" fmla="*/ 1337 w 1521"/>
                <a:gd name="T3" fmla="*/ 0 h 482"/>
                <a:gd name="T4" fmla="*/ 1521 w 1521"/>
                <a:gd name="T5" fmla="*/ 482 h 482"/>
                <a:gd name="T6" fmla="*/ 0 w 1521"/>
                <a:gd name="T7" fmla="*/ 482 h 482"/>
                <a:gd name="T8" fmla="*/ 0 w 1521"/>
                <a:gd name="T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1" h="482">
                  <a:moveTo>
                    <a:pt x="0" y="0"/>
                  </a:moveTo>
                  <a:lnTo>
                    <a:pt x="1337" y="0"/>
                  </a:lnTo>
                  <a:lnTo>
                    <a:pt x="1521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68" name="Freeform 488"/>
            <p:cNvSpPr>
              <a:spLocks/>
            </p:cNvSpPr>
            <p:nvPr/>
          </p:nvSpPr>
          <p:spPr bwMode="auto">
            <a:xfrm>
              <a:off x="899947" y="5045106"/>
              <a:ext cx="1328642" cy="345330"/>
            </a:xfrm>
            <a:custGeom>
              <a:avLst/>
              <a:gdLst>
                <a:gd name="T0" fmla="*/ 0 w 1887"/>
                <a:gd name="T1" fmla="*/ 0 h 483"/>
                <a:gd name="T2" fmla="*/ 1704 w 1887"/>
                <a:gd name="T3" fmla="*/ 0 h 483"/>
                <a:gd name="T4" fmla="*/ 1887 w 1887"/>
                <a:gd name="T5" fmla="*/ 483 h 483"/>
                <a:gd name="T6" fmla="*/ 0 w 1887"/>
                <a:gd name="T7" fmla="*/ 483 h 483"/>
                <a:gd name="T8" fmla="*/ 0 w 1887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7" h="483">
                  <a:moveTo>
                    <a:pt x="0" y="0"/>
                  </a:moveTo>
                  <a:lnTo>
                    <a:pt x="1704" y="0"/>
                  </a:lnTo>
                  <a:lnTo>
                    <a:pt x="1887" y="483"/>
                  </a:lnTo>
                  <a:lnTo>
                    <a:pt x="0" y="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69" name="Freeform 489"/>
            <p:cNvSpPr>
              <a:spLocks/>
            </p:cNvSpPr>
            <p:nvPr/>
          </p:nvSpPr>
          <p:spPr bwMode="auto">
            <a:xfrm>
              <a:off x="899947" y="4702702"/>
              <a:ext cx="1199875" cy="342404"/>
            </a:xfrm>
            <a:custGeom>
              <a:avLst/>
              <a:gdLst>
                <a:gd name="T0" fmla="*/ 0 w 1704"/>
                <a:gd name="T1" fmla="*/ 0 h 483"/>
                <a:gd name="T2" fmla="*/ 1521 w 1704"/>
                <a:gd name="T3" fmla="*/ 0 h 483"/>
                <a:gd name="T4" fmla="*/ 1704 w 1704"/>
                <a:gd name="T5" fmla="*/ 483 h 483"/>
                <a:gd name="T6" fmla="*/ 0 w 1704"/>
                <a:gd name="T7" fmla="*/ 483 h 483"/>
                <a:gd name="T8" fmla="*/ 0 w 1704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4" h="483">
                  <a:moveTo>
                    <a:pt x="0" y="0"/>
                  </a:moveTo>
                  <a:lnTo>
                    <a:pt x="1521" y="0"/>
                  </a:lnTo>
                  <a:lnTo>
                    <a:pt x="1704" y="483"/>
                  </a:lnTo>
                  <a:lnTo>
                    <a:pt x="0" y="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70" name="Freeform 490"/>
            <p:cNvSpPr>
              <a:spLocks/>
            </p:cNvSpPr>
            <p:nvPr/>
          </p:nvSpPr>
          <p:spPr bwMode="auto">
            <a:xfrm>
              <a:off x="858976" y="4310547"/>
              <a:ext cx="40971" cy="2013449"/>
            </a:xfrm>
            <a:custGeom>
              <a:avLst/>
              <a:gdLst>
                <a:gd name="T0" fmla="*/ 0 w 58"/>
                <a:gd name="T1" fmla="*/ 0 h 2826"/>
                <a:gd name="T2" fmla="*/ 58 w 58"/>
                <a:gd name="T3" fmla="*/ 0 h 2826"/>
                <a:gd name="T4" fmla="*/ 58 w 58"/>
                <a:gd name="T5" fmla="*/ 2826 h 2826"/>
                <a:gd name="T6" fmla="*/ 29 w 58"/>
                <a:gd name="T7" fmla="*/ 2826 h 2826"/>
                <a:gd name="T8" fmla="*/ 0 w 58"/>
                <a:gd name="T9" fmla="*/ 2826 h 2826"/>
                <a:gd name="T10" fmla="*/ 0 w 58"/>
                <a:gd name="T11" fmla="*/ 0 h 2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26">
                  <a:moveTo>
                    <a:pt x="0" y="0"/>
                  </a:moveTo>
                  <a:lnTo>
                    <a:pt x="58" y="0"/>
                  </a:lnTo>
                  <a:lnTo>
                    <a:pt x="58" y="2826"/>
                  </a:lnTo>
                  <a:cubicBezTo>
                    <a:pt x="49" y="2826"/>
                    <a:pt x="39" y="2826"/>
                    <a:pt x="29" y="2826"/>
                  </a:cubicBezTo>
                  <a:cubicBezTo>
                    <a:pt x="20" y="2826"/>
                    <a:pt x="10" y="2826"/>
                    <a:pt x="0" y="28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65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71" name="Rectangle 491"/>
            <p:cNvSpPr>
              <a:spLocks noChangeArrowheads="1"/>
            </p:cNvSpPr>
            <p:nvPr/>
          </p:nvSpPr>
          <p:spPr bwMode="auto">
            <a:xfrm>
              <a:off x="838489" y="4275429"/>
              <a:ext cx="79017" cy="35118"/>
            </a:xfrm>
            <a:prstGeom prst="rect">
              <a:avLst/>
            </a:pr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72" name="Freeform 492"/>
            <p:cNvSpPr>
              <a:spLocks/>
            </p:cNvSpPr>
            <p:nvPr/>
          </p:nvSpPr>
          <p:spPr bwMode="auto">
            <a:xfrm>
              <a:off x="858976" y="4310547"/>
              <a:ext cx="20487" cy="2013449"/>
            </a:xfrm>
            <a:custGeom>
              <a:avLst/>
              <a:gdLst>
                <a:gd name="T0" fmla="*/ 0 w 29"/>
                <a:gd name="T1" fmla="*/ 0 h 2826"/>
                <a:gd name="T2" fmla="*/ 29 w 29"/>
                <a:gd name="T3" fmla="*/ 0 h 2826"/>
                <a:gd name="T4" fmla="*/ 29 w 29"/>
                <a:gd name="T5" fmla="*/ 2826 h 2826"/>
                <a:gd name="T6" fmla="*/ 0 w 29"/>
                <a:gd name="T7" fmla="*/ 2826 h 2826"/>
                <a:gd name="T8" fmla="*/ 0 w 29"/>
                <a:gd name="T9" fmla="*/ 0 h 2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26">
                  <a:moveTo>
                    <a:pt x="0" y="0"/>
                  </a:moveTo>
                  <a:lnTo>
                    <a:pt x="29" y="0"/>
                  </a:lnTo>
                  <a:lnTo>
                    <a:pt x="29" y="2826"/>
                  </a:lnTo>
                  <a:cubicBezTo>
                    <a:pt x="20" y="2826"/>
                    <a:pt x="10" y="2826"/>
                    <a:pt x="0" y="28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73" name="Rectangle 493"/>
            <p:cNvSpPr>
              <a:spLocks noChangeArrowheads="1"/>
            </p:cNvSpPr>
            <p:nvPr/>
          </p:nvSpPr>
          <p:spPr bwMode="auto">
            <a:xfrm>
              <a:off x="838489" y="4275429"/>
              <a:ext cx="40971" cy="35118"/>
            </a:xfrm>
            <a:prstGeom prst="rect">
              <a:avLst/>
            </a:prstGeom>
            <a:solidFill>
              <a:srgbClr val="688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74" name="Rectangle 494"/>
            <p:cNvSpPr>
              <a:spLocks noChangeArrowheads="1"/>
            </p:cNvSpPr>
            <p:nvPr/>
          </p:nvSpPr>
          <p:spPr bwMode="auto">
            <a:xfrm>
              <a:off x="534131" y="6315217"/>
              <a:ext cx="687734" cy="49752"/>
            </a:xfrm>
            <a:prstGeom prst="rect">
              <a:avLst/>
            </a:prstGeom>
            <a:solidFill>
              <a:srgbClr val="2C5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272" name="Group 4"/>
          <p:cNvGrpSpPr>
            <a:grpSpLocks noChangeAspect="1"/>
          </p:cNvGrpSpPr>
          <p:nvPr/>
        </p:nvGrpSpPr>
        <p:grpSpPr bwMode="auto">
          <a:xfrm>
            <a:off x="6447420" y="3701943"/>
            <a:ext cx="2482974" cy="1919423"/>
            <a:chOff x="204" y="985"/>
            <a:chExt cx="1335" cy="1032"/>
          </a:xfrm>
        </p:grpSpPr>
        <p:sp>
          <p:nvSpPr>
            <p:cNvPr id="27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" y="985"/>
              <a:ext cx="1335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grpSp>
          <p:nvGrpSpPr>
            <p:cNvPr id="274" name="Group 205"/>
            <p:cNvGrpSpPr>
              <a:grpSpLocks/>
            </p:cNvGrpSpPr>
            <p:nvPr/>
          </p:nvGrpSpPr>
          <p:grpSpPr bwMode="auto">
            <a:xfrm>
              <a:off x="204" y="985"/>
              <a:ext cx="1293" cy="1040"/>
              <a:chOff x="204" y="985"/>
              <a:chExt cx="1293" cy="1040"/>
            </a:xfrm>
          </p:grpSpPr>
          <p:sp>
            <p:nvSpPr>
              <p:cNvPr id="332" name="Freeform 5"/>
              <p:cNvSpPr>
                <a:spLocks/>
              </p:cNvSpPr>
              <p:nvPr/>
            </p:nvSpPr>
            <p:spPr bwMode="auto">
              <a:xfrm>
                <a:off x="919" y="1437"/>
                <a:ext cx="123" cy="365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3"/>
                  </a:cxn>
                  <a:cxn ang="0">
                    <a:pos x="463" y="1576"/>
                  </a:cxn>
                  <a:cxn ang="0">
                    <a:pos x="463" y="1576"/>
                  </a:cxn>
                  <a:cxn ang="0">
                    <a:pos x="190" y="1576"/>
                  </a:cxn>
                  <a:cxn ang="0">
                    <a:pos x="0" y="1576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3">
                    <a:moveTo>
                      <a:pt x="533" y="37"/>
                    </a:moveTo>
                    <a:lnTo>
                      <a:pt x="533" y="1583"/>
                    </a:lnTo>
                    <a:cubicBezTo>
                      <a:pt x="511" y="1579"/>
                      <a:pt x="487" y="1576"/>
                      <a:pt x="463" y="1576"/>
                    </a:cubicBezTo>
                    <a:lnTo>
                      <a:pt x="463" y="1576"/>
                    </a:lnTo>
                    <a:lnTo>
                      <a:pt x="190" y="1576"/>
                    </a:lnTo>
                    <a:lnTo>
                      <a:pt x="0" y="1576"/>
                    </a:lnTo>
                    <a:lnTo>
                      <a:pt x="0" y="37"/>
                    </a:lnTo>
                    <a:cubicBezTo>
                      <a:pt x="0" y="16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6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33" name="Freeform 6"/>
              <p:cNvSpPr>
                <a:spLocks/>
              </p:cNvSpPr>
              <p:nvPr/>
            </p:nvSpPr>
            <p:spPr bwMode="auto">
              <a:xfrm>
                <a:off x="1042" y="1437"/>
                <a:ext cx="123" cy="421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4"/>
                  </a:cxn>
                  <a:cxn ang="0">
                    <a:pos x="368" y="1675"/>
                  </a:cxn>
                  <a:cxn ang="0">
                    <a:pos x="368" y="1675"/>
                  </a:cxn>
                  <a:cxn ang="0">
                    <a:pos x="280" y="1828"/>
                  </a:cxn>
                  <a:cxn ang="0">
                    <a:pos x="257" y="1828"/>
                  </a:cxn>
                  <a:cxn ang="0">
                    <a:pos x="169" y="1675"/>
                  </a:cxn>
                  <a:cxn ang="0">
                    <a:pos x="169" y="1675"/>
                  </a:cxn>
                  <a:cxn ang="0">
                    <a:pos x="0" y="1583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828">
                    <a:moveTo>
                      <a:pt x="533" y="37"/>
                    </a:moveTo>
                    <a:lnTo>
                      <a:pt x="533" y="1584"/>
                    </a:lnTo>
                    <a:cubicBezTo>
                      <a:pt x="469" y="1598"/>
                      <a:pt x="412" y="1631"/>
                      <a:pt x="368" y="1675"/>
                    </a:cubicBezTo>
                    <a:lnTo>
                      <a:pt x="368" y="1675"/>
                    </a:lnTo>
                    <a:cubicBezTo>
                      <a:pt x="326" y="1717"/>
                      <a:pt x="295" y="1770"/>
                      <a:pt x="280" y="1828"/>
                    </a:cubicBezTo>
                    <a:lnTo>
                      <a:pt x="257" y="1828"/>
                    </a:lnTo>
                    <a:cubicBezTo>
                      <a:pt x="242" y="1770"/>
                      <a:pt x="211" y="1717"/>
                      <a:pt x="169" y="1675"/>
                    </a:cubicBezTo>
                    <a:lnTo>
                      <a:pt x="169" y="1675"/>
                    </a:lnTo>
                    <a:cubicBezTo>
                      <a:pt x="124" y="1630"/>
                      <a:pt x="66" y="1597"/>
                      <a:pt x="0" y="1583"/>
                    </a:cubicBezTo>
                    <a:lnTo>
                      <a:pt x="0" y="37"/>
                    </a:lnTo>
                    <a:cubicBezTo>
                      <a:pt x="0" y="16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6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34" name="Freeform 7"/>
              <p:cNvSpPr>
                <a:spLocks/>
              </p:cNvSpPr>
              <p:nvPr/>
            </p:nvSpPr>
            <p:spPr bwMode="auto">
              <a:xfrm>
                <a:off x="1165" y="1437"/>
                <a:ext cx="122" cy="365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76"/>
                  </a:cxn>
                  <a:cxn ang="0">
                    <a:pos x="74" y="1576"/>
                  </a:cxn>
                  <a:cxn ang="0">
                    <a:pos x="74" y="1576"/>
                  </a:cxn>
                  <a:cxn ang="0">
                    <a:pos x="0" y="1584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4">
                    <a:moveTo>
                      <a:pt x="533" y="37"/>
                    </a:moveTo>
                    <a:lnTo>
                      <a:pt x="533" y="1576"/>
                    </a:lnTo>
                    <a:lnTo>
                      <a:pt x="74" y="1576"/>
                    </a:lnTo>
                    <a:lnTo>
                      <a:pt x="74" y="1576"/>
                    </a:lnTo>
                    <a:cubicBezTo>
                      <a:pt x="49" y="1576"/>
                      <a:pt x="24" y="1579"/>
                      <a:pt x="0" y="1584"/>
                    </a:cubicBezTo>
                    <a:lnTo>
                      <a:pt x="0" y="37"/>
                    </a:lnTo>
                    <a:cubicBezTo>
                      <a:pt x="0" y="16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6"/>
                      <a:pt x="533" y="37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35" name="Freeform 8"/>
              <p:cNvSpPr>
                <a:spLocks/>
              </p:cNvSpPr>
              <p:nvPr/>
            </p:nvSpPr>
            <p:spPr bwMode="auto">
              <a:xfrm>
                <a:off x="981" y="1437"/>
                <a:ext cx="61" cy="365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3"/>
                  </a:cxn>
                  <a:cxn ang="0">
                    <a:pos x="196" y="1576"/>
                  </a:cxn>
                  <a:cxn ang="0">
                    <a:pos x="19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83">
                    <a:moveTo>
                      <a:pt x="266" y="37"/>
                    </a:moveTo>
                    <a:lnTo>
                      <a:pt x="266" y="1583"/>
                    </a:lnTo>
                    <a:cubicBezTo>
                      <a:pt x="244" y="1579"/>
                      <a:pt x="220" y="1576"/>
                      <a:pt x="196" y="1576"/>
                    </a:cubicBezTo>
                    <a:lnTo>
                      <a:pt x="19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6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36" name="Freeform 9"/>
              <p:cNvSpPr>
                <a:spLocks/>
              </p:cNvSpPr>
              <p:nvPr/>
            </p:nvSpPr>
            <p:spPr bwMode="auto">
              <a:xfrm>
                <a:off x="1103" y="1437"/>
                <a:ext cx="62" cy="421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4"/>
                  </a:cxn>
                  <a:cxn ang="0">
                    <a:pos x="101" y="1675"/>
                  </a:cxn>
                  <a:cxn ang="0">
                    <a:pos x="101" y="1675"/>
                  </a:cxn>
                  <a:cxn ang="0">
                    <a:pos x="13" y="1828"/>
                  </a:cxn>
                  <a:cxn ang="0">
                    <a:pos x="0" y="1828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828">
                    <a:moveTo>
                      <a:pt x="266" y="37"/>
                    </a:moveTo>
                    <a:lnTo>
                      <a:pt x="266" y="1584"/>
                    </a:lnTo>
                    <a:cubicBezTo>
                      <a:pt x="202" y="1598"/>
                      <a:pt x="145" y="1631"/>
                      <a:pt x="101" y="1675"/>
                    </a:cubicBezTo>
                    <a:lnTo>
                      <a:pt x="101" y="1675"/>
                    </a:lnTo>
                    <a:cubicBezTo>
                      <a:pt x="59" y="1717"/>
                      <a:pt x="28" y="1770"/>
                      <a:pt x="13" y="1828"/>
                    </a:cubicBezTo>
                    <a:lnTo>
                      <a:pt x="0" y="1828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6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37" name="Freeform 10"/>
              <p:cNvSpPr>
                <a:spLocks/>
              </p:cNvSpPr>
              <p:nvPr/>
            </p:nvSpPr>
            <p:spPr bwMode="auto">
              <a:xfrm>
                <a:off x="1226" y="1437"/>
                <a:ext cx="61" cy="363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76">
                    <a:moveTo>
                      <a:pt x="266" y="37"/>
                    </a:moveTo>
                    <a:lnTo>
                      <a:pt x="26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6"/>
                      <a:pt x="266" y="37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38" name="Rectangle 11"/>
              <p:cNvSpPr>
                <a:spLocks noChangeArrowheads="1"/>
              </p:cNvSpPr>
              <p:nvPr/>
            </p:nvSpPr>
            <p:spPr bwMode="auto">
              <a:xfrm>
                <a:off x="927" y="1495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39" name="Rectangle 12"/>
              <p:cNvSpPr>
                <a:spLocks noChangeArrowheads="1"/>
              </p:cNvSpPr>
              <p:nvPr/>
            </p:nvSpPr>
            <p:spPr bwMode="auto">
              <a:xfrm>
                <a:off x="927" y="1477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40" name="Rectangle 13"/>
              <p:cNvSpPr>
                <a:spLocks noChangeArrowheads="1"/>
              </p:cNvSpPr>
              <p:nvPr/>
            </p:nvSpPr>
            <p:spPr bwMode="auto">
              <a:xfrm>
                <a:off x="1050" y="1495"/>
                <a:ext cx="107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41" name="Rectangle 14"/>
              <p:cNvSpPr>
                <a:spLocks noChangeArrowheads="1"/>
              </p:cNvSpPr>
              <p:nvPr/>
            </p:nvSpPr>
            <p:spPr bwMode="auto">
              <a:xfrm>
                <a:off x="1050" y="1477"/>
                <a:ext cx="107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42" name="Rectangle 15"/>
              <p:cNvSpPr>
                <a:spLocks noChangeArrowheads="1"/>
              </p:cNvSpPr>
              <p:nvPr/>
            </p:nvSpPr>
            <p:spPr bwMode="auto">
              <a:xfrm>
                <a:off x="1172" y="1495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43" name="Rectangle 16"/>
              <p:cNvSpPr>
                <a:spLocks noChangeArrowheads="1"/>
              </p:cNvSpPr>
              <p:nvPr/>
            </p:nvSpPr>
            <p:spPr bwMode="auto">
              <a:xfrm>
                <a:off x="1172" y="1477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44" name="Rectangle 17"/>
              <p:cNvSpPr>
                <a:spLocks noChangeArrowheads="1"/>
              </p:cNvSpPr>
              <p:nvPr/>
            </p:nvSpPr>
            <p:spPr bwMode="auto">
              <a:xfrm>
                <a:off x="981" y="1495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45" name="Rectangle 18"/>
              <p:cNvSpPr>
                <a:spLocks noChangeArrowheads="1"/>
              </p:cNvSpPr>
              <p:nvPr/>
            </p:nvSpPr>
            <p:spPr bwMode="auto">
              <a:xfrm>
                <a:off x="981" y="1477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46" name="Rectangle 19"/>
              <p:cNvSpPr>
                <a:spLocks noChangeArrowheads="1"/>
              </p:cNvSpPr>
              <p:nvPr/>
            </p:nvSpPr>
            <p:spPr bwMode="auto">
              <a:xfrm>
                <a:off x="1103" y="1495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47" name="Rectangle 20"/>
              <p:cNvSpPr>
                <a:spLocks noChangeArrowheads="1"/>
              </p:cNvSpPr>
              <p:nvPr/>
            </p:nvSpPr>
            <p:spPr bwMode="auto">
              <a:xfrm>
                <a:off x="1103" y="1477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48" name="Rectangle 21"/>
              <p:cNvSpPr>
                <a:spLocks noChangeArrowheads="1"/>
              </p:cNvSpPr>
              <p:nvPr/>
            </p:nvSpPr>
            <p:spPr bwMode="auto">
              <a:xfrm>
                <a:off x="1226" y="1495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49" name="Rectangle 22"/>
              <p:cNvSpPr>
                <a:spLocks noChangeArrowheads="1"/>
              </p:cNvSpPr>
              <p:nvPr/>
            </p:nvSpPr>
            <p:spPr bwMode="auto">
              <a:xfrm>
                <a:off x="1226" y="1477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50" name="Freeform 23"/>
              <p:cNvSpPr>
                <a:spLocks noEditPoints="1"/>
              </p:cNvSpPr>
              <p:nvPr/>
            </p:nvSpPr>
            <p:spPr bwMode="auto">
              <a:xfrm>
                <a:off x="1286" y="1432"/>
                <a:ext cx="211" cy="593"/>
              </a:xfrm>
              <a:custGeom>
                <a:avLst/>
                <a:gdLst/>
                <a:ahLst/>
                <a:cxnLst>
                  <a:cxn ang="0">
                    <a:pos x="530" y="33"/>
                  </a:cxn>
                  <a:cxn ang="0">
                    <a:pos x="777" y="1599"/>
                  </a:cxn>
                  <a:cxn ang="0">
                    <a:pos x="237" y="1599"/>
                  </a:cxn>
                  <a:cxn ang="0">
                    <a:pos x="4" y="116"/>
                  </a:cxn>
                  <a:cxn ang="0">
                    <a:pos x="34" y="74"/>
                  </a:cxn>
                  <a:cxn ang="0">
                    <a:pos x="488" y="3"/>
                  </a:cxn>
                  <a:cxn ang="0">
                    <a:pos x="530" y="33"/>
                  </a:cxn>
                  <a:cxn ang="0">
                    <a:pos x="842" y="2012"/>
                  </a:cxn>
                  <a:cxn ang="0">
                    <a:pos x="912" y="2460"/>
                  </a:cxn>
                  <a:cxn ang="0">
                    <a:pos x="882" y="2502"/>
                  </a:cxn>
                  <a:cxn ang="0">
                    <a:pos x="428" y="2573"/>
                  </a:cxn>
                  <a:cxn ang="0">
                    <a:pos x="386" y="2543"/>
                  </a:cxn>
                  <a:cxn ang="0">
                    <a:pos x="302" y="2012"/>
                  </a:cxn>
                  <a:cxn ang="0">
                    <a:pos x="842" y="2012"/>
                  </a:cxn>
                </a:cxnLst>
                <a:rect l="0" t="0" r="r" b="b"/>
                <a:pathLst>
                  <a:path w="915" h="2576">
                    <a:moveTo>
                      <a:pt x="530" y="33"/>
                    </a:moveTo>
                    <a:lnTo>
                      <a:pt x="777" y="1599"/>
                    </a:lnTo>
                    <a:lnTo>
                      <a:pt x="237" y="1599"/>
                    </a:lnTo>
                    <a:lnTo>
                      <a:pt x="4" y="116"/>
                    </a:lnTo>
                    <a:cubicBezTo>
                      <a:pt x="0" y="96"/>
                      <a:pt x="14" y="77"/>
                      <a:pt x="34" y="74"/>
                    </a:cubicBezTo>
                    <a:lnTo>
                      <a:pt x="488" y="3"/>
                    </a:lnTo>
                    <a:cubicBezTo>
                      <a:pt x="508" y="0"/>
                      <a:pt x="527" y="13"/>
                      <a:pt x="530" y="33"/>
                    </a:cubicBezTo>
                    <a:close/>
                    <a:moveTo>
                      <a:pt x="842" y="2012"/>
                    </a:moveTo>
                    <a:lnTo>
                      <a:pt x="912" y="2460"/>
                    </a:lnTo>
                    <a:cubicBezTo>
                      <a:pt x="915" y="2480"/>
                      <a:pt x="902" y="2498"/>
                      <a:pt x="882" y="2502"/>
                    </a:cubicBezTo>
                    <a:lnTo>
                      <a:pt x="428" y="2573"/>
                    </a:lnTo>
                    <a:cubicBezTo>
                      <a:pt x="408" y="2576"/>
                      <a:pt x="389" y="2563"/>
                      <a:pt x="386" y="2543"/>
                    </a:cubicBezTo>
                    <a:lnTo>
                      <a:pt x="302" y="2012"/>
                    </a:lnTo>
                    <a:lnTo>
                      <a:pt x="842" y="2012"/>
                    </a:ln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51" name="Freeform 24"/>
              <p:cNvSpPr>
                <a:spLocks noEditPoints="1"/>
              </p:cNvSpPr>
              <p:nvPr/>
            </p:nvSpPr>
            <p:spPr bwMode="auto">
              <a:xfrm>
                <a:off x="1346" y="1432"/>
                <a:ext cx="151" cy="584"/>
              </a:xfrm>
              <a:custGeom>
                <a:avLst/>
                <a:gdLst/>
                <a:ahLst/>
                <a:cxnLst>
                  <a:cxn ang="0">
                    <a:pos x="269" y="33"/>
                  </a:cxn>
                  <a:cxn ang="0">
                    <a:pos x="516" y="1599"/>
                  </a:cxn>
                  <a:cxn ang="0">
                    <a:pos x="246" y="1599"/>
                  </a:cxn>
                  <a:cxn ang="0">
                    <a:pos x="0" y="38"/>
                  </a:cxn>
                  <a:cxn ang="0">
                    <a:pos x="227" y="3"/>
                  </a:cxn>
                  <a:cxn ang="0">
                    <a:pos x="269" y="33"/>
                  </a:cxn>
                  <a:cxn ang="0">
                    <a:pos x="581" y="2012"/>
                  </a:cxn>
                  <a:cxn ang="0">
                    <a:pos x="651" y="2460"/>
                  </a:cxn>
                  <a:cxn ang="0">
                    <a:pos x="621" y="2502"/>
                  </a:cxn>
                  <a:cxn ang="0">
                    <a:pos x="394" y="2537"/>
                  </a:cxn>
                  <a:cxn ang="0">
                    <a:pos x="311" y="2012"/>
                  </a:cxn>
                  <a:cxn ang="0">
                    <a:pos x="581" y="2012"/>
                  </a:cxn>
                </a:cxnLst>
                <a:rect l="0" t="0" r="r" b="b"/>
                <a:pathLst>
                  <a:path w="654" h="2537">
                    <a:moveTo>
                      <a:pt x="269" y="33"/>
                    </a:moveTo>
                    <a:lnTo>
                      <a:pt x="516" y="1599"/>
                    </a:lnTo>
                    <a:lnTo>
                      <a:pt x="246" y="1599"/>
                    </a:lnTo>
                    <a:lnTo>
                      <a:pt x="0" y="38"/>
                    </a:lnTo>
                    <a:lnTo>
                      <a:pt x="227" y="3"/>
                    </a:lnTo>
                    <a:cubicBezTo>
                      <a:pt x="247" y="0"/>
                      <a:pt x="266" y="13"/>
                      <a:pt x="269" y="33"/>
                    </a:cubicBezTo>
                    <a:close/>
                    <a:moveTo>
                      <a:pt x="581" y="2012"/>
                    </a:moveTo>
                    <a:lnTo>
                      <a:pt x="651" y="2460"/>
                    </a:lnTo>
                    <a:cubicBezTo>
                      <a:pt x="654" y="2480"/>
                      <a:pt x="641" y="2498"/>
                      <a:pt x="621" y="2502"/>
                    </a:cubicBezTo>
                    <a:lnTo>
                      <a:pt x="394" y="2537"/>
                    </a:lnTo>
                    <a:lnTo>
                      <a:pt x="311" y="2012"/>
                    </a:lnTo>
                    <a:lnTo>
                      <a:pt x="581" y="2012"/>
                    </a:ln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52" name="Freeform 25"/>
              <p:cNvSpPr>
                <a:spLocks/>
              </p:cNvSpPr>
              <p:nvPr/>
            </p:nvSpPr>
            <p:spPr bwMode="auto">
              <a:xfrm>
                <a:off x="1369" y="1911"/>
                <a:ext cx="114" cy="65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96" y="210"/>
                  </a:cxn>
                  <a:cxn ang="0">
                    <a:pos x="33" y="283"/>
                  </a:cxn>
                  <a:cxn ang="0">
                    <a:pos x="0" y="73"/>
                  </a:cxn>
                  <a:cxn ang="0">
                    <a:pos x="463" y="0"/>
                  </a:cxn>
                </a:cxnLst>
                <a:rect l="0" t="0" r="r" b="b"/>
                <a:pathLst>
                  <a:path w="496" h="283">
                    <a:moveTo>
                      <a:pt x="463" y="0"/>
                    </a:moveTo>
                    <a:lnTo>
                      <a:pt x="496" y="210"/>
                    </a:lnTo>
                    <a:lnTo>
                      <a:pt x="33" y="283"/>
                    </a:lnTo>
                    <a:lnTo>
                      <a:pt x="0" y="73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53" name="Freeform 26"/>
              <p:cNvSpPr>
                <a:spLocks/>
              </p:cNvSpPr>
              <p:nvPr/>
            </p:nvSpPr>
            <p:spPr bwMode="auto">
              <a:xfrm>
                <a:off x="1302" y="1489"/>
                <a:ext cx="114" cy="66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5" y="210"/>
                  </a:cxn>
                  <a:cxn ang="0">
                    <a:pos x="33" y="283"/>
                  </a:cxn>
                  <a:cxn ang="0">
                    <a:pos x="0" y="73"/>
                  </a:cxn>
                  <a:cxn ang="0">
                    <a:pos x="462" y="0"/>
                  </a:cxn>
                </a:cxnLst>
                <a:rect l="0" t="0" r="r" b="b"/>
                <a:pathLst>
                  <a:path w="495" h="283">
                    <a:moveTo>
                      <a:pt x="462" y="0"/>
                    </a:moveTo>
                    <a:lnTo>
                      <a:pt x="495" y="210"/>
                    </a:lnTo>
                    <a:lnTo>
                      <a:pt x="33" y="283"/>
                    </a:lnTo>
                    <a:lnTo>
                      <a:pt x="0" y="73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54" name="Freeform 27"/>
              <p:cNvSpPr>
                <a:spLocks/>
              </p:cNvSpPr>
              <p:nvPr/>
            </p:nvSpPr>
            <p:spPr bwMode="auto">
              <a:xfrm>
                <a:off x="1366" y="1895"/>
                <a:ext cx="108" cy="27"/>
              </a:xfrm>
              <a:custGeom>
                <a:avLst/>
                <a:gdLst/>
                <a:ahLst/>
                <a:cxnLst>
                  <a:cxn ang="0">
                    <a:pos x="464" y="0"/>
                  </a:cxn>
                  <a:cxn ang="0">
                    <a:pos x="471" y="42"/>
                  </a:cxn>
                  <a:cxn ang="0">
                    <a:pos x="8" y="115"/>
                  </a:cxn>
                  <a:cxn ang="0">
                    <a:pos x="0" y="64"/>
                  </a:cxn>
                  <a:cxn ang="0">
                    <a:pos x="407" y="0"/>
                  </a:cxn>
                  <a:cxn ang="0">
                    <a:pos x="464" y="0"/>
                  </a:cxn>
                </a:cxnLst>
                <a:rect l="0" t="0" r="r" b="b"/>
                <a:pathLst>
                  <a:path w="471" h="115">
                    <a:moveTo>
                      <a:pt x="464" y="0"/>
                    </a:moveTo>
                    <a:lnTo>
                      <a:pt x="471" y="42"/>
                    </a:lnTo>
                    <a:lnTo>
                      <a:pt x="8" y="115"/>
                    </a:lnTo>
                    <a:lnTo>
                      <a:pt x="0" y="64"/>
                    </a:lnTo>
                    <a:lnTo>
                      <a:pt x="407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55" name="Freeform 28"/>
              <p:cNvSpPr>
                <a:spLocks/>
              </p:cNvSpPr>
              <p:nvPr/>
            </p:nvSpPr>
            <p:spPr bwMode="auto">
              <a:xfrm>
                <a:off x="1299" y="1471"/>
                <a:ext cx="109" cy="29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71" y="51"/>
                  </a:cxn>
                  <a:cxn ang="0">
                    <a:pos x="8" y="123"/>
                  </a:cxn>
                  <a:cxn ang="0">
                    <a:pos x="0" y="73"/>
                  </a:cxn>
                  <a:cxn ang="0">
                    <a:pos x="463" y="0"/>
                  </a:cxn>
                </a:cxnLst>
                <a:rect l="0" t="0" r="r" b="b"/>
                <a:pathLst>
                  <a:path w="471" h="123">
                    <a:moveTo>
                      <a:pt x="463" y="0"/>
                    </a:moveTo>
                    <a:lnTo>
                      <a:pt x="471" y="51"/>
                    </a:lnTo>
                    <a:lnTo>
                      <a:pt x="8" y="123"/>
                    </a:lnTo>
                    <a:lnTo>
                      <a:pt x="0" y="73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56" name="Freeform 29"/>
              <p:cNvSpPr>
                <a:spLocks/>
              </p:cNvSpPr>
              <p:nvPr/>
            </p:nvSpPr>
            <p:spPr bwMode="auto">
              <a:xfrm>
                <a:off x="1422" y="1911"/>
                <a:ext cx="61" cy="57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6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6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6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57" name="Freeform 30"/>
              <p:cNvSpPr>
                <a:spLocks/>
              </p:cNvSpPr>
              <p:nvPr/>
            </p:nvSpPr>
            <p:spPr bwMode="auto">
              <a:xfrm>
                <a:off x="1355" y="1489"/>
                <a:ext cx="61" cy="57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6"/>
                  </a:cxn>
                  <a:cxn ang="0">
                    <a:pos x="0" y="36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6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6"/>
                    </a:lnTo>
                    <a:lnTo>
                      <a:pt x="0" y="36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58" name="Freeform 31"/>
              <p:cNvSpPr>
                <a:spLocks/>
              </p:cNvSpPr>
              <p:nvPr/>
            </p:nvSpPr>
            <p:spPr bwMode="auto">
              <a:xfrm>
                <a:off x="1419" y="1895"/>
                <a:ext cx="55" cy="18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40" y="42"/>
                  </a:cxn>
                  <a:cxn ang="0">
                    <a:pos x="8" y="78"/>
                  </a:cxn>
                  <a:cxn ang="0">
                    <a:pos x="0" y="28"/>
                  </a:cxn>
                  <a:cxn ang="0">
                    <a:pos x="176" y="0"/>
                  </a:cxn>
                  <a:cxn ang="0">
                    <a:pos x="233" y="0"/>
                  </a:cxn>
                </a:cxnLst>
                <a:rect l="0" t="0" r="r" b="b"/>
                <a:pathLst>
                  <a:path w="240" h="78">
                    <a:moveTo>
                      <a:pt x="233" y="0"/>
                    </a:moveTo>
                    <a:lnTo>
                      <a:pt x="240" y="42"/>
                    </a:lnTo>
                    <a:lnTo>
                      <a:pt x="8" y="78"/>
                    </a:lnTo>
                    <a:lnTo>
                      <a:pt x="0" y="28"/>
                    </a:lnTo>
                    <a:lnTo>
                      <a:pt x="176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59" name="Freeform 32"/>
              <p:cNvSpPr>
                <a:spLocks/>
              </p:cNvSpPr>
              <p:nvPr/>
            </p:nvSpPr>
            <p:spPr bwMode="auto">
              <a:xfrm>
                <a:off x="1353" y="1471"/>
                <a:ext cx="55" cy="21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39" y="51"/>
                  </a:cxn>
                  <a:cxn ang="0">
                    <a:pos x="8" y="87"/>
                  </a:cxn>
                  <a:cxn ang="0">
                    <a:pos x="0" y="36"/>
                  </a:cxn>
                  <a:cxn ang="0">
                    <a:pos x="231" y="0"/>
                  </a:cxn>
                </a:cxnLst>
                <a:rect l="0" t="0" r="r" b="b"/>
                <a:pathLst>
                  <a:path w="239" h="87">
                    <a:moveTo>
                      <a:pt x="231" y="0"/>
                    </a:moveTo>
                    <a:lnTo>
                      <a:pt x="239" y="51"/>
                    </a:lnTo>
                    <a:lnTo>
                      <a:pt x="8" y="87"/>
                    </a:lnTo>
                    <a:lnTo>
                      <a:pt x="0" y="36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60" name="Rectangle 33"/>
              <p:cNvSpPr>
                <a:spLocks noChangeArrowheads="1"/>
              </p:cNvSpPr>
              <p:nvPr/>
            </p:nvSpPr>
            <p:spPr bwMode="auto">
              <a:xfrm>
                <a:off x="1226" y="1608"/>
                <a:ext cx="30" cy="192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61" name="Rectangle 34"/>
              <p:cNvSpPr>
                <a:spLocks noChangeArrowheads="1"/>
              </p:cNvSpPr>
              <p:nvPr/>
            </p:nvSpPr>
            <p:spPr bwMode="auto">
              <a:xfrm>
                <a:off x="1196" y="1608"/>
                <a:ext cx="30" cy="192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62" name="Freeform 35"/>
              <p:cNvSpPr>
                <a:spLocks/>
              </p:cNvSpPr>
              <p:nvPr/>
            </p:nvSpPr>
            <p:spPr bwMode="auto">
              <a:xfrm>
                <a:off x="405" y="999"/>
                <a:ext cx="188" cy="8"/>
              </a:xfrm>
              <a:custGeom>
                <a:avLst/>
                <a:gdLst/>
                <a:ahLst/>
                <a:cxnLst>
                  <a:cxn ang="0">
                    <a:pos x="818" y="0"/>
                  </a:cxn>
                  <a:cxn ang="0">
                    <a:pos x="0" y="0"/>
                  </a:cxn>
                  <a:cxn ang="0">
                    <a:pos x="14" y="35"/>
                  </a:cxn>
                  <a:cxn ang="0">
                    <a:pos x="818" y="35"/>
                  </a:cxn>
                  <a:cxn ang="0">
                    <a:pos x="818" y="0"/>
                  </a:cxn>
                </a:cxnLst>
                <a:rect l="0" t="0" r="r" b="b"/>
                <a:pathLst>
                  <a:path w="818" h="35">
                    <a:moveTo>
                      <a:pt x="818" y="0"/>
                    </a:moveTo>
                    <a:lnTo>
                      <a:pt x="0" y="0"/>
                    </a:lnTo>
                    <a:cubicBezTo>
                      <a:pt x="5" y="11"/>
                      <a:pt x="10" y="23"/>
                      <a:pt x="14" y="35"/>
                    </a:cubicBezTo>
                    <a:lnTo>
                      <a:pt x="818" y="35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63" name="Freeform 36"/>
              <p:cNvSpPr>
                <a:spLocks/>
              </p:cNvSpPr>
              <p:nvPr/>
            </p:nvSpPr>
            <p:spPr bwMode="auto">
              <a:xfrm>
                <a:off x="410" y="1015"/>
                <a:ext cx="183" cy="8"/>
              </a:xfrm>
              <a:custGeom>
                <a:avLst/>
                <a:gdLst/>
                <a:ahLst/>
                <a:cxnLst>
                  <a:cxn ang="0">
                    <a:pos x="795" y="0"/>
                  </a:cxn>
                  <a:cxn ang="0">
                    <a:pos x="0" y="0"/>
                  </a:cxn>
                  <a:cxn ang="0">
                    <a:pos x="6" y="34"/>
                  </a:cxn>
                  <a:cxn ang="0">
                    <a:pos x="795" y="34"/>
                  </a:cxn>
                  <a:cxn ang="0">
                    <a:pos x="795" y="0"/>
                  </a:cxn>
                </a:cxnLst>
                <a:rect l="0" t="0" r="r" b="b"/>
                <a:pathLst>
                  <a:path w="795" h="34">
                    <a:moveTo>
                      <a:pt x="795" y="0"/>
                    </a:moveTo>
                    <a:lnTo>
                      <a:pt x="0" y="0"/>
                    </a:lnTo>
                    <a:cubicBezTo>
                      <a:pt x="2" y="11"/>
                      <a:pt x="4" y="22"/>
                      <a:pt x="6" y="34"/>
                    </a:cubicBezTo>
                    <a:lnTo>
                      <a:pt x="795" y="34"/>
                    </a:lnTo>
                    <a:lnTo>
                      <a:pt x="795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64" name="Freeform 37"/>
              <p:cNvSpPr>
                <a:spLocks/>
              </p:cNvSpPr>
              <p:nvPr/>
            </p:nvSpPr>
            <p:spPr bwMode="auto">
              <a:xfrm>
                <a:off x="412" y="1031"/>
                <a:ext cx="181" cy="8"/>
              </a:xfrm>
              <a:custGeom>
                <a:avLst/>
                <a:gdLst/>
                <a:ahLst/>
                <a:cxnLst>
                  <a:cxn ang="0">
                    <a:pos x="785" y="0"/>
                  </a:cxn>
                  <a:cxn ang="0">
                    <a:pos x="0" y="0"/>
                  </a:cxn>
                  <a:cxn ang="0">
                    <a:pos x="3" y="35"/>
                  </a:cxn>
                  <a:cxn ang="0">
                    <a:pos x="785" y="35"/>
                  </a:cxn>
                  <a:cxn ang="0">
                    <a:pos x="785" y="0"/>
                  </a:cxn>
                </a:cxnLst>
                <a:rect l="0" t="0" r="r" b="b"/>
                <a:pathLst>
                  <a:path w="785" h="35">
                    <a:moveTo>
                      <a:pt x="785" y="0"/>
                    </a:moveTo>
                    <a:lnTo>
                      <a:pt x="0" y="0"/>
                    </a:lnTo>
                    <a:cubicBezTo>
                      <a:pt x="1" y="11"/>
                      <a:pt x="2" y="23"/>
                      <a:pt x="3" y="35"/>
                    </a:cubicBezTo>
                    <a:lnTo>
                      <a:pt x="785" y="35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65" name="Freeform 38"/>
              <p:cNvSpPr>
                <a:spLocks/>
              </p:cNvSpPr>
              <p:nvPr/>
            </p:nvSpPr>
            <p:spPr bwMode="auto">
              <a:xfrm>
                <a:off x="413" y="1046"/>
                <a:ext cx="180" cy="8"/>
              </a:xfrm>
              <a:custGeom>
                <a:avLst/>
                <a:gdLst/>
                <a:ahLst/>
                <a:cxnLst>
                  <a:cxn ang="0">
                    <a:pos x="782" y="0"/>
                  </a:cxn>
                  <a:cxn ang="0">
                    <a:pos x="1" y="0"/>
                  </a:cxn>
                  <a:cxn ang="0">
                    <a:pos x="1" y="12"/>
                  </a:cxn>
                  <a:cxn ang="0">
                    <a:pos x="0" y="35"/>
                  </a:cxn>
                  <a:cxn ang="0">
                    <a:pos x="782" y="35"/>
                  </a:cxn>
                  <a:cxn ang="0">
                    <a:pos x="782" y="0"/>
                  </a:cxn>
                </a:cxnLst>
                <a:rect l="0" t="0" r="r" b="b"/>
                <a:pathLst>
                  <a:path w="782" h="35">
                    <a:moveTo>
                      <a:pt x="782" y="0"/>
                    </a:moveTo>
                    <a:lnTo>
                      <a:pt x="1" y="0"/>
                    </a:lnTo>
                    <a:cubicBezTo>
                      <a:pt x="1" y="4"/>
                      <a:pt x="1" y="8"/>
                      <a:pt x="1" y="12"/>
                    </a:cubicBezTo>
                    <a:cubicBezTo>
                      <a:pt x="1" y="19"/>
                      <a:pt x="1" y="27"/>
                      <a:pt x="0" y="35"/>
                    </a:cubicBezTo>
                    <a:lnTo>
                      <a:pt x="782" y="35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66" name="Freeform 39"/>
              <p:cNvSpPr>
                <a:spLocks/>
              </p:cNvSpPr>
              <p:nvPr/>
            </p:nvSpPr>
            <p:spPr bwMode="auto">
              <a:xfrm>
                <a:off x="412" y="1062"/>
                <a:ext cx="181" cy="8"/>
              </a:xfrm>
              <a:custGeom>
                <a:avLst/>
                <a:gdLst/>
                <a:ahLst/>
                <a:cxnLst>
                  <a:cxn ang="0">
                    <a:pos x="786" y="0"/>
                  </a:cxn>
                  <a:cxn ang="0">
                    <a:pos x="3" y="0"/>
                  </a:cxn>
                  <a:cxn ang="0">
                    <a:pos x="0" y="35"/>
                  </a:cxn>
                  <a:cxn ang="0">
                    <a:pos x="786" y="35"/>
                  </a:cxn>
                  <a:cxn ang="0">
                    <a:pos x="786" y="0"/>
                  </a:cxn>
                </a:cxnLst>
                <a:rect l="0" t="0" r="r" b="b"/>
                <a:pathLst>
                  <a:path w="786" h="35">
                    <a:moveTo>
                      <a:pt x="786" y="0"/>
                    </a:moveTo>
                    <a:lnTo>
                      <a:pt x="3" y="0"/>
                    </a:lnTo>
                    <a:cubicBezTo>
                      <a:pt x="2" y="12"/>
                      <a:pt x="1" y="24"/>
                      <a:pt x="0" y="35"/>
                    </a:cubicBezTo>
                    <a:lnTo>
                      <a:pt x="786" y="35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67" name="Freeform 40"/>
              <p:cNvSpPr>
                <a:spLocks/>
              </p:cNvSpPr>
              <p:nvPr/>
            </p:nvSpPr>
            <p:spPr bwMode="auto">
              <a:xfrm>
                <a:off x="409" y="1078"/>
                <a:ext cx="184" cy="8"/>
              </a:xfrm>
              <a:custGeom>
                <a:avLst/>
                <a:gdLst/>
                <a:ahLst/>
                <a:cxnLst>
                  <a:cxn ang="0">
                    <a:pos x="798" y="0"/>
                  </a:cxn>
                  <a:cxn ang="0">
                    <a:pos x="7" y="0"/>
                  </a:cxn>
                  <a:cxn ang="0">
                    <a:pos x="0" y="34"/>
                  </a:cxn>
                  <a:cxn ang="0">
                    <a:pos x="798" y="34"/>
                  </a:cxn>
                  <a:cxn ang="0">
                    <a:pos x="798" y="0"/>
                  </a:cxn>
                </a:cxnLst>
                <a:rect l="0" t="0" r="r" b="b"/>
                <a:pathLst>
                  <a:path w="798" h="34">
                    <a:moveTo>
                      <a:pt x="798" y="0"/>
                    </a:moveTo>
                    <a:lnTo>
                      <a:pt x="7" y="0"/>
                    </a:lnTo>
                    <a:cubicBezTo>
                      <a:pt x="5" y="12"/>
                      <a:pt x="3" y="23"/>
                      <a:pt x="0" y="34"/>
                    </a:cubicBezTo>
                    <a:lnTo>
                      <a:pt x="798" y="34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68" name="Freeform 41"/>
              <p:cNvSpPr>
                <a:spLocks/>
              </p:cNvSpPr>
              <p:nvPr/>
            </p:nvSpPr>
            <p:spPr bwMode="auto">
              <a:xfrm>
                <a:off x="408" y="1007"/>
                <a:ext cx="185" cy="8"/>
              </a:xfrm>
              <a:custGeom>
                <a:avLst/>
                <a:gdLst/>
                <a:ahLst/>
                <a:cxnLst>
                  <a:cxn ang="0">
                    <a:pos x="804" y="0"/>
                  </a:cxn>
                  <a:cxn ang="0">
                    <a:pos x="0" y="0"/>
                  </a:cxn>
                  <a:cxn ang="0">
                    <a:pos x="9" y="35"/>
                  </a:cxn>
                  <a:cxn ang="0">
                    <a:pos x="804" y="35"/>
                  </a:cxn>
                  <a:cxn ang="0">
                    <a:pos x="804" y="0"/>
                  </a:cxn>
                </a:cxnLst>
                <a:rect l="0" t="0" r="r" b="b"/>
                <a:pathLst>
                  <a:path w="804" h="35">
                    <a:moveTo>
                      <a:pt x="804" y="0"/>
                    </a:moveTo>
                    <a:lnTo>
                      <a:pt x="0" y="0"/>
                    </a:lnTo>
                    <a:cubicBezTo>
                      <a:pt x="3" y="11"/>
                      <a:pt x="6" y="23"/>
                      <a:pt x="9" y="35"/>
                    </a:cubicBezTo>
                    <a:lnTo>
                      <a:pt x="804" y="3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69" name="Freeform 42"/>
              <p:cNvSpPr>
                <a:spLocks/>
              </p:cNvSpPr>
              <p:nvPr/>
            </p:nvSpPr>
            <p:spPr bwMode="auto">
              <a:xfrm>
                <a:off x="412" y="1023"/>
                <a:ext cx="181" cy="8"/>
              </a:xfrm>
              <a:custGeom>
                <a:avLst/>
                <a:gdLst/>
                <a:ahLst/>
                <a:cxnLst>
                  <a:cxn ang="0">
                    <a:pos x="789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4" y="35"/>
                  </a:cxn>
                  <a:cxn ang="0">
                    <a:pos x="789" y="35"/>
                  </a:cxn>
                  <a:cxn ang="0">
                    <a:pos x="789" y="0"/>
                  </a:cxn>
                </a:cxnLst>
                <a:rect l="0" t="0" r="r" b="b"/>
                <a:pathLst>
                  <a:path w="789" h="35">
                    <a:moveTo>
                      <a:pt x="789" y="0"/>
                    </a:moveTo>
                    <a:lnTo>
                      <a:pt x="0" y="0"/>
                    </a:lnTo>
                    <a:cubicBezTo>
                      <a:pt x="0" y="4"/>
                      <a:pt x="1" y="7"/>
                      <a:pt x="1" y="10"/>
                    </a:cubicBezTo>
                    <a:cubicBezTo>
                      <a:pt x="2" y="18"/>
                      <a:pt x="3" y="27"/>
                      <a:pt x="4" y="35"/>
                    </a:cubicBezTo>
                    <a:lnTo>
                      <a:pt x="789" y="35"/>
                    </a:lnTo>
                    <a:lnTo>
                      <a:pt x="789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70" name="Freeform 43"/>
              <p:cNvSpPr>
                <a:spLocks/>
              </p:cNvSpPr>
              <p:nvPr/>
            </p:nvSpPr>
            <p:spPr bwMode="auto">
              <a:xfrm>
                <a:off x="413" y="1039"/>
                <a:ext cx="180" cy="7"/>
              </a:xfrm>
              <a:custGeom>
                <a:avLst/>
                <a:gdLst/>
                <a:ahLst/>
                <a:cxnLst>
                  <a:cxn ang="0">
                    <a:pos x="782" y="0"/>
                  </a:cxn>
                  <a:cxn ang="0">
                    <a:pos x="0" y="0"/>
                  </a:cxn>
                  <a:cxn ang="0">
                    <a:pos x="1" y="34"/>
                  </a:cxn>
                  <a:cxn ang="0">
                    <a:pos x="782" y="34"/>
                  </a:cxn>
                  <a:cxn ang="0">
                    <a:pos x="782" y="0"/>
                  </a:cxn>
                </a:cxnLst>
                <a:rect l="0" t="0" r="r" b="b"/>
                <a:pathLst>
                  <a:path w="782" h="34">
                    <a:moveTo>
                      <a:pt x="782" y="0"/>
                    </a:moveTo>
                    <a:lnTo>
                      <a:pt x="0" y="0"/>
                    </a:lnTo>
                    <a:cubicBezTo>
                      <a:pt x="0" y="11"/>
                      <a:pt x="1" y="23"/>
                      <a:pt x="1" y="34"/>
                    </a:cubicBezTo>
                    <a:lnTo>
                      <a:pt x="782" y="34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71" name="Freeform 44"/>
              <p:cNvSpPr>
                <a:spLocks/>
              </p:cNvSpPr>
              <p:nvPr/>
            </p:nvSpPr>
            <p:spPr bwMode="auto">
              <a:xfrm>
                <a:off x="413" y="1054"/>
                <a:ext cx="180" cy="8"/>
              </a:xfrm>
              <a:custGeom>
                <a:avLst/>
                <a:gdLst/>
                <a:ahLst/>
                <a:cxnLst>
                  <a:cxn ang="0">
                    <a:pos x="783" y="0"/>
                  </a:cxn>
                  <a:cxn ang="0">
                    <a:pos x="1" y="0"/>
                  </a:cxn>
                  <a:cxn ang="0">
                    <a:pos x="0" y="34"/>
                  </a:cxn>
                  <a:cxn ang="0">
                    <a:pos x="783" y="34"/>
                  </a:cxn>
                  <a:cxn ang="0">
                    <a:pos x="783" y="0"/>
                  </a:cxn>
                </a:cxnLst>
                <a:rect l="0" t="0" r="r" b="b"/>
                <a:pathLst>
                  <a:path w="783" h="34">
                    <a:moveTo>
                      <a:pt x="783" y="0"/>
                    </a:moveTo>
                    <a:lnTo>
                      <a:pt x="1" y="0"/>
                    </a:lnTo>
                    <a:cubicBezTo>
                      <a:pt x="1" y="11"/>
                      <a:pt x="1" y="23"/>
                      <a:pt x="0" y="34"/>
                    </a:cubicBezTo>
                    <a:lnTo>
                      <a:pt x="783" y="34"/>
                    </a:lnTo>
                    <a:lnTo>
                      <a:pt x="783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72" name="Freeform 45"/>
              <p:cNvSpPr>
                <a:spLocks/>
              </p:cNvSpPr>
              <p:nvPr/>
            </p:nvSpPr>
            <p:spPr bwMode="auto">
              <a:xfrm>
                <a:off x="411" y="1070"/>
                <a:ext cx="182" cy="8"/>
              </a:xfrm>
              <a:custGeom>
                <a:avLst/>
                <a:gdLst/>
                <a:ahLst/>
                <a:cxnLst>
                  <a:cxn ang="0">
                    <a:pos x="791" y="0"/>
                  </a:cxn>
                  <a:cxn ang="0">
                    <a:pos x="5" y="0"/>
                  </a:cxn>
                  <a:cxn ang="0">
                    <a:pos x="3" y="13"/>
                  </a:cxn>
                  <a:cxn ang="0">
                    <a:pos x="0" y="35"/>
                  </a:cxn>
                  <a:cxn ang="0">
                    <a:pos x="791" y="35"/>
                  </a:cxn>
                  <a:cxn ang="0">
                    <a:pos x="791" y="0"/>
                  </a:cxn>
                </a:cxnLst>
                <a:rect l="0" t="0" r="r" b="b"/>
                <a:pathLst>
                  <a:path w="791" h="35">
                    <a:moveTo>
                      <a:pt x="791" y="0"/>
                    </a:moveTo>
                    <a:lnTo>
                      <a:pt x="5" y="0"/>
                    </a:lnTo>
                    <a:cubicBezTo>
                      <a:pt x="4" y="4"/>
                      <a:pt x="4" y="9"/>
                      <a:pt x="3" y="13"/>
                    </a:cubicBezTo>
                    <a:cubicBezTo>
                      <a:pt x="2" y="21"/>
                      <a:pt x="1" y="28"/>
                      <a:pt x="0" y="35"/>
                    </a:cubicBezTo>
                    <a:lnTo>
                      <a:pt x="791" y="35"/>
                    </a:lnTo>
                    <a:lnTo>
                      <a:pt x="791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73" name="Freeform 46"/>
              <p:cNvSpPr>
                <a:spLocks/>
              </p:cNvSpPr>
              <p:nvPr/>
            </p:nvSpPr>
            <p:spPr bwMode="auto">
              <a:xfrm>
                <a:off x="407" y="1086"/>
                <a:ext cx="186" cy="8"/>
              </a:xfrm>
              <a:custGeom>
                <a:avLst/>
                <a:gdLst/>
                <a:ahLst/>
                <a:cxnLst>
                  <a:cxn ang="0">
                    <a:pos x="808" y="0"/>
                  </a:cxn>
                  <a:cxn ang="0">
                    <a:pos x="10" y="0"/>
                  </a:cxn>
                  <a:cxn ang="0">
                    <a:pos x="0" y="35"/>
                  </a:cxn>
                  <a:cxn ang="0">
                    <a:pos x="808" y="35"/>
                  </a:cxn>
                  <a:cxn ang="0">
                    <a:pos x="808" y="0"/>
                  </a:cxn>
                </a:cxnLst>
                <a:rect l="0" t="0" r="r" b="b"/>
                <a:pathLst>
                  <a:path w="808" h="35">
                    <a:moveTo>
                      <a:pt x="808" y="0"/>
                    </a:moveTo>
                    <a:lnTo>
                      <a:pt x="10" y="0"/>
                    </a:lnTo>
                    <a:cubicBezTo>
                      <a:pt x="7" y="12"/>
                      <a:pt x="4" y="24"/>
                      <a:pt x="0" y="35"/>
                    </a:cubicBezTo>
                    <a:lnTo>
                      <a:pt x="808" y="35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74" name="Freeform 47"/>
              <p:cNvSpPr>
                <a:spLocks/>
              </p:cNvSpPr>
              <p:nvPr/>
            </p:nvSpPr>
            <p:spPr bwMode="auto">
              <a:xfrm>
                <a:off x="405" y="1094"/>
                <a:ext cx="188" cy="6"/>
              </a:xfrm>
              <a:custGeom>
                <a:avLst/>
                <a:gdLst/>
                <a:ahLst/>
                <a:cxnLst>
                  <a:cxn ang="0">
                    <a:pos x="818" y="0"/>
                  </a:cxn>
                  <a:cxn ang="0">
                    <a:pos x="10" y="0"/>
                  </a:cxn>
                  <a:cxn ang="0">
                    <a:pos x="0" y="23"/>
                  </a:cxn>
                  <a:cxn ang="0">
                    <a:pos x="818" y="23"/>
                  </a:cxn>
                  <a:cxn ang="0">
                    <a:pos x="818" y="0"/>
                  </a:cxn>
                </a:cxnLst>
                <a:rect l="0" t="0" r="r" b="b"/>
                <a:pathLst>
                  <a:path w="818" h="23">
                    <a:moveTo>
                      <a:pt x="818" y="0"/>
                    </a:moveTo>
                    <a:lnTo>
                      <a:pt x="10" y="0"/>
                    </a:lnTo>
                    <a:cubicBezTo>
                      <a:pt x="7" y="8"/>
                      <a:pt x="4" y="16"/>
                      <a:pt x="0" y="23"/>
                    </a:cubicBezTo>
                    <a:lnTo>
                      <a:pt x="818" y="23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79A7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75" name="Rectangle 48"/>
              <p:cNvSpPr>
                <a:spLocks noChangeArrowheads="1"/>
              </p:cNvSpPr>
              <p:nvPr/>
            </p:nvSpPr>
            <p:spPr bwMode="auto">
              <a:xfrm>
                <a:off x="593" y="999"/>
                <a:ext cx="194" cy="8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76" name="Rectangle 49"/>
              <p:cNvSpPr>
                <a:spLocks noChangeArrowheads="1"/>
              </p:cNvSpPr>
              <p:nvPr/>
            </p:nvSpPr>
            <p:spPr bwMode="auto">
              <a:xfrm>
                <a:off x="593" y="1015"/>
                <a:ext cx="194" cy="8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77" name="Rectangle 50"/>
              <p:cNvSpPr>
                <a:spLocks noChangeArrowheads="1"/>
              </p:cNvSpPr>
              <p:nvPr/>
            </p:nvSpPr>
            <p:spPr bwMode="auto">
              <a:xfrm>
                <a:off x="593" y="1031"/>
                <a:ext cx="194" cy="8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78" name="Rectangle 51"/>
              <p:cNvSpPr>
                <a:spLocks noChangeArrowheads="1"/>
              </p:cNvSpPr>
              <p:nvPr/>
            </p:nvSpPr>
            <p:spPr bwMode="auto">
              <a:xfrm>
                <a:off x="593" y="1046"/>
                <a:ext cx="194" cy="8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79" name="Rectangle 52"/>
              <p:cNvSpPr>
                <a:spLocks noChangeArrowheads="1"/>
              </p:cNvSpPr>
              <p:nvPr/>
            </p:nvSpPr>
            <p:spPr bwMode="auto">
              <a:xfrm>
                <a:off x="593" y="1062"/>
                <a:ext cx="194" cy="8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80" name="Rectangle 53"/>
              <p:cNvSpPr>
                <a:spLocks noChangeArrowheads="1"/>
              </p:cNvSpPr>
              <p:nvPr/>
            </p:nvSpPr>
            <p:spPr bwMode="auto">
              <a:xfrm>
                <a:off x="593" y="1078"/>
                <a:ext cx="194" cy="8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81" name="Rectangle 54"/>
              <p:cNvSpPr>
                <a:spLocks noChangeArrowheads="1"/>
              </p:cNvSpPr>
              <p:nvPr/>
            </p:nvSpPr>
            <p:spPr bwMode="auto">
              <a:xfrm>
                <a:off x="593" y="1007"/>
                <a:ext cx="194" cy="8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82" name="Rectangle 55"/>
              <p:cNvSpPr>
                <a:spLocks noChangeArrowheads="1"/>
              </p:cNvSpPr>
              <p:nvPr/>
            </p:nvSpPr>
            <p:spPr bwMode="auto">
              <a:xfrm>
                <a:off x="593" y="1023"/>
                <a:ext cx="194" cy="8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83" name="Rectangle 56"/>
              <p:cNvSpPr>
                <a:spLocks noChangeArrowheads="1"/>
              </p:cNvSpPr>
              <p:nvPr/>
            </p:nvSpPr>
            <p:spPr bwMode="auto">
              <a:xfrm>
                <a:off x="593" y="1039"/>
                <a:ext cx="194" cy="7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84" name="Rectangle 57"/>
              <p:cNvSpPr>
                <a:spLocks noChangeArrowheads="1"/>
              </p:cNvSpPr>
              <p:nvPr/>
            </p:nvSpPr>
            <p:spPr bwMode="auto">
              <a:xfrm>
                <a:off x="593" y="1054"/>
                <a:ext cx="194" cy="8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85" name="Rectangle 58"/>
              <p:cNvSpPr>
                <a:spLocks noChangeArrowheads="1"/>
              </p:cNvSpPr>
              <p:nvPr/>
            </p:nvSpPr>
            <p:spPr bwMode="auto">
              <a:xfrm>
                <a:off x="593" y="1070"/>
                <a:ext cx="194" cy="8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86" name="Rectangle 59"/>
              <p:cNvSpPr>
                <a:spLocks noChangeArrowheads="1"/>
              </p:cNvSpPr>
              <p:nvPr/>
            </p:nvSpPr>
            <p:spPr bwMode="auto">
              <a:xfrm>
                <a:off x="593" y="1086"/>
                <a:ext cx="194" cy="8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87" name="Rectangle 60"/>
              <p:cNvSpPr>
                <a:spLocks noChangeArrowheads="1"/>
              </p:cNvSpPr>
              <p:nvPr/>
            </p:nvSpPr>
            <p:spPr bwMode="auto">
              <a:xfrm>
                <a:off x="593" y="1094"/>
                <a:ext cx="194" cy="6"/>
              </a:xfrm>
              <a:prstGeom prst="rect">
                <a:avLst/>
              </a:prstGeom>
              <a:solidFill>
                <a:srgbClr val="6F9A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88" name="Rectangle 61"/>
              <p:cNvSpPr>
                <a:spLocks noChangeArrowheads="1"/>
              </p:cNvSpPr>
              <p:nvPr/>
            </p:nvSpPr>
            <p:spPr bwMode="auto">
              <a:xfrm>
                <a:off x="289" y="1129"/>
                <a:ext cx="245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89" name="Rectangle 62"/>
              <p:cNvSpPr>
                <a:spLocks noChangeArrowheads="1"/>
              </p:cNvSpPr>
              <p:nvPr/>
            </p:nvSpPr>
            <p:spPr bwMode="auto">
              <a:xfrm>
                <a:off x="289" y="1140"/>
                <a:ext cx="245" cy="5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90" name="Rectangle 63"/>
              <p:cNvSpPr>
                <a:spLocks noChangeArrowheads="1"/>
              </p:cNvSpPr>
              <p:nvPr/>
            </p:nvSpPr>
            <p:spPr bwMode="auto">
              <a:xfrm>
                <a:off x="289" y="1151"/>
                <a:ext cx="245" cy="5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91" name="Rectangle 64"/>
              <p:cNvSpPr>
                <a:spLocks noChangeArrowheads="1"/>
              </p:cNvSpPr>
              <p:nvPr/>
            </p:nvSpPr>
            <p:spPr bwMode="auto">
              <a:xfrm>
                <a:off x="289" y="1162"/>
                <a:ext cx="245" cy="5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92" name="Rectangle 65"/>
              <p:cNvSpPr>
                <a:spLocks noChangeArrowheads="1"/>
              </p:cNvSpPr>
              <p:nvPr/>
            </p:nvSpPr>
            <p:spPr bwMode="auto">
              <a:xfrm>
                <a:off x="289" y="1173"/>
                <a:ext cx="245" cy="5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93" name="Rectangle 66"/>
              <p:cNvSpPr>
                <a:spLocks noChangeArrowheads="1"/>
              </p:cNvSpPr>
              <p:nvPr/>
            </p:nvSpPr>
            <p:spPr bwMode="auto">
              <a:xfrm>
                <a:off x="289" y="1183"/>
                <a:ext cx="245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94" name="Rectangle 67"/>
              <p:cNvSpPr>
                <a:spLocks noChangeArrowheads="1"/>
              </p:cNvSpPr>
              <p:nvPr/>
            </p:nvSpPr>
            <p:spPr bwMode="auto">
              <a:xfrm>
                <a:off x="289" y="1135"/>
                <a:ext cx="245" cy="5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95" name="Rectangle 68"/>
              <p:cNvSpPr>
                <a:spLocks noChangeArrowheads="1"/>
              </p:cNvSpPr>
              <p:nvPr/>
            </p:nvSpPr>
            <p:spPr bwMode="auto">
              <a:xfrm>
                <a:off x="289" y="1145"/>
                <a:ext cx="245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96" name="Rectangle 69"/>
              <p:cNvSpPr>
                <a:spLocks noChangeArrowheads="1"/>
              </p:cNvSpPr>
              <p:nvPr/>
            </p:nvSpPr>
            <p:spPr bwMode="auto">
              <a:xfrm>
                <a:off x="289" y="1156"/>
                <a:ext cx="245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97" name="Rectangle 70"/>
              <p:cNvSpPr>
                <a:spLocks noChangeArrowheads="1"/>
              </p:cNvSpPr>
              <p:nvPr/>
            </p:nvSpPr>
            <p:spPr bwMode="auto">
              <a:xfrm>
                <a:off x="289" y="1167"/>
                <a:ext cx="245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98" name="Rectangle 71"/>
              <p:cNvSpPr>
                <a:spLocks noChangeArrowheads="1"/>
              </p:cNvSpPr>
              <p:nvPr/>
            </p:nvSpPr>
            <p:spPr bwMode="auto">
              <a:xfrm>
                <a:off x="289" y="1178"/>
                <a:ext cx="245" cy="5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99" name="Rectangle 72"/>
              <p:cNvSpPr>
                <a:spLocks noChangeArrowheads="1"/>
              </p:cNvSpPr>
              <p:nvPr/>
            </p:nvSpPr>
            <p:spPr bwMode="auto">
              <a:xfrm>
                <a:off x="289" y="1189"/>
                <a:ext cx="245" cy="5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0" name="Rectangle 73"/>
              <p:cNvSpPr>
                <a:spLocks noChangeArrowheads="1"/>
              </p:cNvSpPr>
              <p:nvPr/>
            </p:nvSpPr>
            <p:spPr bwMode="auto">
              <a:xfrm>
                <a:off x="289" y="1194"/>
                <a:ext cx="245" cy="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1" name="Freeform 74"/>
              <p:cNvSpPr>
                <a:spLocks/>
              </p:cNvSpPr>
              <p:nvPr/>
            </p:nvSpPr>
            <p:spPr bwMode="auto">
              <a:xfrm>
                <a:off x="534" y="1129"/>
                <a:ext cx="24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9" y="0"/>
                  </a:cxn>
                  <a:cxn ang="0">
                    <a:pos x="1052" y="23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1059" h="23">
                    <a:moveTo>
                      <a:pt x="0" y="0"/>
                    </a:moveTo>
                    <a:lnTo>
                      <a:pt x="1059" y="0"/>
                    </a:lnTo>
                    <a:cubicBezTo>
                      <a:pt x="1056" y="7"/>
                      <a:pt x="1054" y="15"/>
                      <a:pt x="1052" y="23"/>
                    </a:cubicBez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2" name="Freeform 75"/>
              <p:cNvSpPr>
                <a:spLocks/>
              </p:cNvSpPr>
              <p:nvPr/>
            </p:nvSpPr>
            <p:spPr bwMode="auto">
              <a:xfrm>
                <a:off x="534" y="1140"/>
                <a:ext cx="24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7" y="0"/>
                  </a:cxn>
                  <a:cxn ang="0">
                    <a:pos x="1043" y="23"/>
                  </a:cxn>
                  <a:cxn ang="0">
                    <a:pos x="1043" y="23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1047" h="23">
                    <a:moveTo>
                      <a:pt x="0" y="0"/>
                    </a:moveTo>
                    <a:lnTo>
                      <a:pt x="1047" y="0"/>
                    </a:lnTo>
                    <a:cubicBezTo>
                      <a:pt x="1045" y="7"/>
                      <a:pt x="1044" y="15"/>
                      <a:pt x="1043" y="23"/>
                    </a:cubicBezTo>
                    <a:lnTo>
                      <a:pt x="1043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3" name="Freeform 76"/>
              <p:cNvSpPr>
                <a:spLocks/>
              </p:cNvSpPr>
              <p:nvPr/>
            </p:nvSpPr>
            <p:spPr bwMode="auto">
              <a:xfrm>
                <a:off x="534" y="1151"/>
                <a:ext cx="24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0" y="0"/>
                  </a:cxn>
                  <a:cxn ang="0">
                    <a:pos x="1039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1040" h="24">
                    <a:moveTo>
                      <a:pt x="0" y="0"/>
                    </a:moveTo>
                    <a:lnTo>
                      <a:pt x="1040" y="0"/>
                    </a:lnTo>
                    <a:cubicBezTo>
                      <a:pt x="1040" y="8"/>
                      <a:pt x="1039" y="16"/>
                      <a:pt x="1039" y="24"/>
                    </a:cubicBez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4" name="Freeform 77"/>
              <p:cNvSpPr>
                <a:spLocks/>
              </p:cNvSpPr>
              <p:nvPr/>
            </p:nvSpPr>
            <p:spPr bwMode="auto">
              <a:xfrm>
                <a:off x="534" y="1162"/>
                <a:ext cx="23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8" y="0"/>
                  </a:cxn>
                  <a:cxn ang="0">
                    <a:pos x="1038" y="8"/>
                  </a:cxn>
                  <a:cxn ang="0">
                    <a:pos x="1038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1038" h="24">
                    <a:moveTo>
                      <a:pt x="0" y="0"/>
                    </a:moveTo>
                    <a:lnTo>
                      <a:pt x="1038" y="0"/>
                    </a:lnTo>
                    <a:lnTo>
                      <a:pt x="1038" y="8"/>
                    </a:lnTo>
                    <a:cubicBezTo>
                      <a:pt x="1038" y="13"/>
                      <a:pt x="1038" y="18"/>
                      <a:pt x="1038" y="24"/>
                    </a:cubicBez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5" name="Freeform 78"/>
              <p:cNvSpPr>
                <a:spLocks/>
              </p:cNvSpPr>
              <p:nvPr/>
            </p:nvSpPr>
            <p:spPr bwMode="auto">
              <a:xfrm>
                <a:off x="534" y="1173"/>
                <a:ext cx="24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9" y="0"/>
                  </a:cxn>
                  <a:cxn ang="0">
                    <a:pos x="1041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1041" h="24">
                    <a:moveTo>
                      <a:pt x="0" y="0"/>
                    </a:moveTo>
                    <a:lnTo>
                      <a:pt x="1039" y="0"/>
                    </a:lnTo>
                    <a:cubicBezTo>
                      <a:pt x="1040" y="8"/>
                      <a:pt x="1040" y="16"/>
                      <a:pt x="1041" y="24"/>
                    </a:cubicBez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6" name="Freeform 79"/>
              <p:cNvSpPr>
                <a:spLocks/>
              </p:cNvSpPr>
              <p:nvPr/>
            </p:nvSpPr>
            <p:spPr bwMode="auto">
              <a:xfrm>
                <a:off x="534" y="1183"/>
                <a:ext cx="24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4" y="0"/>
                  </a:cxn>
                  <a:cxn ang="0">
                    <a:pos x="1048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1048" h="24">
                    <a:moveTo>
                      <a:pt x="0" y="0"/>
                    </a:moveTo>
                    <a:lnTo>
                      <a:pt x="1044" y="0"/>
                    </a:lnTo>
                    <a:cubicBezTo>
                      <a:pt x="1045" y="8"/>
                      <a:pt x="1047" y="16"/>
                      <a:pt x="1048" y="24"/>
                    </a:cubicBez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7" name="Freeform 80"/>
              <p:cNvSpPr>
                <a:spLocks/>
              </p:cNvSpPr>
              <p:nvPr/>
            </p:nvSpPr>
            <p:spPr bwMode="auto">
              <a:xfrm>
                <a:off x="534" y="1135"/>
                <a:ext cx="24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2" y="0"/>
                  </a:cxn>
                  <a:cxn ang="0">
                    <a:pos x="1047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1052" h="24">
                    <a:moveTo>
                      <a:pt x="0" y="0"/>
                    </a:moveTo>
                    <a:lnTo>
                      <a:pt x="1052" y="0"/>
                    </a:lnTo>
                    <a:cubicBezTo>
                      <a:pt x="1050" y="8"/>
                      <a:pt x="1048" y="16"/>
                      <a:pt x="1047" y="24"/>
                    </a:cubicBez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8" name="Freeform 81"/>
              <p:cNvSpPr>
                <a:spLocks/>
              </p:cNvSpPr>
              <p:nvPr/>
            </p:nvSpPr>
            <p:spPr bwMode="auto">
              <a:xfrm>
                <a:off x="534" y="1145"/>
                <a:ext cx="24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3" y="0"/>
                  </a:cxn>
                  <a:cxn ang="0">
                    <a:pos x="1040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1043" h="24">
                    <a:moveTo>
                      <a:pt x="0" y="0"/>
                    </a:moveTo>
                    <a:lnTo>
                      <a:pt x="1043" y="0"/>
                    </a:lnTo>
                    <a:cubicBezTo>
                      <a:pt x="1042" y="8"/>
                      <a:pt x="1041" y="16"/>
                      <a:pt x="1040" y="24"/>
                    </a:cubicBez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9" name="Freeform 82"/>
              <p:cNvSpPr>
                <a:spLocks/>
              </p:cNvSpPr>
              <p:nvPr/>
            </p:nvSpPr>
            <p:spPr bwMode="auto">
              <a:xfrm>
                <a:off x="534" y="1156"/>
                <a:ext cx="23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9" y="0"/>
                  </a:cxn>
                  <a:cxn ang="0">
                    <a:pos x="1038" y="23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1039" h="23">
                    <a:moveTo>
                      <a:pt x="0" y="0"/>
                    </a:moveTo>
                    <a:lnTo>
                      <a:pt x="1039" y="0"/>
                    </a:lnTo>
                    <a:cubicBezTo>
                      <a:pt x="1038" y="7"/>
                      <a:pt x="1038" y="15"/>
                      <a:pt x="1038" y="23"/>
                    </a:cubicBez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10" name="Freeform 83"/>
              <p:cNvSpPr>
                <a:spLocks/>
              </p:cNvSpPr>
              <p:nvPr/>
            </p:nvSpPr>
            <p:spPr bwMode="auto">
              <a:xfrm>
                <a:off x="534" y="1167"/>
                <a:ext cx="23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8" y="0"/>
                  </a:cxn>
                  <a:cxn ang="0">
                    <a:pos x="1039" y="23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1039" h="23">
                    <a:moveTo>
                      <a:pt x="0" y="0"/>
                    </a:moveTo>
                    <a:lnTo>
                      <a:pt x="1038" y="0"/>
                    </a:lnTo>
                    <a:cubicBezTo>
                      <a:pt x="1038" y="8"/>
                      <a:pt x="1039" y="15"/>
                      <a:pt x="1039" y="23"/>
                    </a:cubicBez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11" name="Freeform 84"/>
              <p:cNvSpPr>
                <a:spLocks/>
              </p:cNvSpPr>
              <p:nvPr/>
            </p:nvSpPr>
            <p:spPr bwMode="auto">
              <a:xfrm>
                <a:off x="534" y="1178"/>
                <a:ext cx="24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1" y="0"/>
                  </a:cxn>
                  <a:cxn ang="0">
                    <a:pos x="1043" y="17"/>
                  </a:cxn>
                  <a:cxn ang="0">
                    <a:pos x="1044" y="23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1044" h="23">
                    <a:moveTo>
                      <a:pt x="0" y="0"/>
                    </a:moveTo>
                    <a:lnTo>
                      <a:pt x="1041" y="0"/>
                    </a:lnTo>
                    <a:cubicBezTo>
                      <a:pt x="1042" y="5"/>
                      <a:pt x="1042" y="11"/>
                      <a:pt x="1043" y="17"/>
                    </a:cubicBezTo>
                    <a:lnTo>
                      <a:pt x="1044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12" name="Freeform 85"/>
              <p:cNvSpPr>
                <a:spLocks/>
              </p:cNvSpPr>
              <p:nvPr/>
            </p:nvSpPr>
            <p:spPr bwMode="auto">
              <a:xfrm>
                <a:off x="534" y="1189"/>
                <a:ext cx="24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8" y="0"/>
                  </a:cxn>
                  <a:cxn ang="0">
                    <a:pos x="1054" y="23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1054" h="23">
                    <a:moveTo>
                      <a:pt x="0" y="0"/>
                    </a:moveTo>
                    <a:lnTo>
                      <a:pt x="1048" y="0"/>
                    </a:lnTo>
                    <a:cubicBezTo>
                      <a:pt x="1050" y="8"/>
                      <a:pt x="1052" y="16"/>
                      <a:pt x="1054" y="23"/>
                    </a:cubicBez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13" name="Freeform 86"/>
              <p:cNvSpPr>
                <a:spLocks/>
              </p:cNvSpPr>
              <p:nvPr/>
            </p:nvSpPr>
            <p:spPr bwMode="auto">
              <a:xfrm>
                <a:off x="534" y="1194"/>
                <a:ext cx="24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54" y="0"/>
                  </a:cxn>
                  <a:cxn ang="0">
                    <a:pos x="1059" y="1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059" h="16">
                    <a:moveTo>
                      <a:pt x="0" y="0"/>
                    </a:moveTo>
                    <a:lnTo>
                      <a:pt x="1054" y="0"/>
                    </a:lnTo>
                    <a:cubicBezTo>
                      <a:pt x="1056" y="6"/>
                      <a:pt x="1057" y="11"/>
                      <a:pt x="1059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14" name="Freeform 87"/>
              <p:cNvSpPr>
                <a:spLocks/>
              </p:cNvSpPr>
              <p:nvPr/>
            </p:nvSpPr>
            <p:spPr bwMode="auto">
              <a:xfrm>
                <a:off x="284" y="1113"/>
                <a:ext cx="501" cy="101"/>
              </a:xfrm>
              <a:custGeom>
                <a:avLst/>
                <a:gdLst/>
                <a:ahLst/>
                <a:cxnLst>
                  <a:cxn ang="0">
                    <a:pos x="2176" y="437"/>
                  </a:cxn>
                  <a:cxn ang="0">
                    <a:pos x="93" y="437"/>
                  </a:cxn>
                  <a:cxn ang="0">
                    <a:pos x="5" y="298"/>
                  </a:cxn>
                  <a:cxn ang="0">
                    <a:pos x="0" y="218"/>
                  </a:cxn>
                  <a:cxn ang="0">
                    <a:pos x="5" y="139"/>
                  </a:cxn>
                  <a:cxn ang="0">
                    <a:pos x="93" y="0"/>
                  </a:cxn>
                  <a:cxn ang="0">
                    <a:pos x="2176" y="0"/>
                  </a:cxn>
                  <a:cxn ang="0">
                    <a:pos x="2176" y="69"/>
                  </a:cxn>
                  <a:cxn ang="0">
                    <a:pos x="93" y="69"/>
                  </a:cxn>
                  <a:cxn ang="0">
                    <a:pos x="74" y="147"/>
                  </a:cxn>
                  <a:cxn ang="0">
                    <a:pos x="70" y="218"/>
                  </a:cxn>
                  <a:cxn ang="0">
                    <a:pos x="74" y="289"/>
                  </a:cxn>
                  <a:cxn ang="0">
                    <a:pos x="93" y="367"/>
                  </a:cxn>
                  <a:cxn ang="0">
                    <a:pos x="2176" y="367"/>
                  </a:cxn>
                  <a:cxn ang="0">
                    <a:pos x="2176" y="437"/>
                  </a:cxn>
                </a:cxnLst>
                <a:rect l="0" t="0" r="r" b="b"/>
                <a:pathLst>
                  <a:path w="2176" h="437">
                    <a:moveTo>
                      <a:pt x="2176" y="437"/>
                    </a:moveTo>
                    <a:lnTo>
                      <a:pt x="93" y="437"/>
                    </a:lnTo>
                    <a:cubicBezTo>
                      <a:pt x="44" y="437"/>
                      <a:pt x="15" y="376"/>
                      <a:pt x="5" y="298"/>
                    </a:cubicBezTo>
                    <a:cubicBezTo>
                      <a:pt x="2" y="272"/>
                      <a:pt x="0" y="245"/>
                      <a:pt x="0" y="218"/>
                    </a:cubicBezTo>
                    <a:cubicBezTo>
                      <a:pt x="0" y="192"/>
                      <a:pt x="2" y="164"/>
                      <a:pt x="5" y="139"/>
                    </a:cubicBezTo>
                    <a:cubicBezTo>
                      <a:pt x="15" y="61"/>
                      <a:pt x="44" y="0"/>
                      <a:pt x="93" y="0"/>
                    </a:cubicBezTo>
                    <a:lnTo>
                      <a:pt x="2176" y="0"/>
                    </a:lnTo>
                    <a:lnTo>
                      <a:pt x="2176" y="69"/>
                    </a:lnTo>
                    <a:lnTo>
                      <a:pt x="93" y="69"/>
                    </a:lnTo>
                    <a:cubicBezTo>
                      <a:pt x="87" y="69"/>
                      <a:pt x="79" y="103"/>
                      <a:pt x="74" y="147"/>
                    </a:cubicBezTo>
                    <a:cubicBezTo>
                      <a:pt x="71" y="169"/>
                      <a:pt x="70" y="193"/>
                      <a:pt x="70" y="218"/>
                    </a:cubicBezTo>
                    <a:cubicBezTo>
                      <a:pt x="70" y="243"/>
                      <a:pt x="71" y="267"/>
                      <a:pt x="74" y="289"/>
                    </a:cubicBezTo>
                    <a:cubicBezTo>
                      <a:pt x="79" y="333"/>
                      <a:pt x="87" y="367"/>
                      <a:pt x="93" y="367"/>
                    </a:cubicBezTo>
                    <a:lnTo>
                      <a:pt x="2176" y="367"/>
                    </a:lnTo>
                    <a:lnTo>
                      <a:pt x="2176" y="437"/>
                    </a:lnTo>
                    <a:close/>
                  </a:path>
                </a:pathLst>
              </a:custGeom>
              <a:solidFill>
                <a:srgbClr val="27D3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15" name="Freeform 88"/>
              <p:cNvSpPr>
                <a:spLocks noEditPoints="1"/>
              </p:cNvSpPr>
              <p:nvPr/>
            </p:nvSpPr>
            <p:spPr bwMode="auto">
              <a:xfrm>
                <a:off x="534" y="1113"/>
                <a:ext cx="251" cy="101"/>
              </a:xfrm>
              <a:custGeom>
                <a:avLst/>
                <a:gdLst/>
                <a:ahLst/>
                <a:cxnLst>
                  <a:cxn ang="0">
                    <a:pos x="1088" y="437"/>
                  </a:cxn>
                  <a:cxn ang="0">
                    <a:pos x="0" y="437"/>
                  </a:cxn>
                  <a:cxn ang="0">
                    <a:pos x="0" y="367"/>
                  </a:cxn>
                  <a:cxn ang="0">
                    <a:pos x="1088" y="367"/>
                  </a:cxn>
                  <a:cxn ang="0">
                    <a:pos x="1088" y="437"/>
                  </a:cxn>
                  <a:cxn ang="0">
                    <a:pos x="0" y="0"/>
                  </a:cxn>
                  <a:cxn ang="0">
                    <a:pos x="1088" y="0"/>
                  </a:cxn>
                  <a:cxn ang="0">
                    <a:pos x="1088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l="0" t="0" r="r" b="b"/>
                <a:pathLst>
                  <a:path w="1088" h="437">
                    <a:moveTo>
                      <a:pt x="1088" y="437"/>
                    </a:moveTo>
                    <a:lnTo>
                      <a:pt x="0" y="437"/>
                    </a:lnTo>
                    <a:lnTo>
                      <a:pt x="0" y="367"/>
                    </a:lnTo>
                    <a:lnTo>
                      <a:pt x="1088" y="367"/>
                    </a:lnTo>
                    <a:lnTo>
                      <a:pt x="1088" y="437"/>
                    </a:lnTo>
                    <a:close/>
                    <a:moveTo>
                      <a:pt x="0" y="0"/>
                    </a:moveTo>
                    <a:lnTo>
                      <a:pt x="1088" y="0"/>
                    </a:lnTo>
                    <a:lnTo>
                      <a:pt x="1088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16" name="Rectangle 89"/>
              <p:cNvSpPr>
                <a:spLocks noChangeArrowheads="1"/>
              </p:cNvSpPr>
              <p:nvPr/>
            </p:nvSpPr>
            <p:spPr bwMode="auto">
              <a:xfrm>
                <a:off x="264" y="1398"/>
                <a:ext cx="324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17" name="Rectangle 90"/>
              <p:cNvSpPr>
                <a:spLocks noChangeArrowheads="1"/>
              </p:cNvSpPr>
              <p:nvPr/>
            </p:nvSpPr>
            <p:spPr bwMode="auto">
              <a:xfrm>
                <a:off x="264" y="1412"/>
                <a:ext cx="324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18" name="Rectangle 91"/>
              <p:cNvSpPr>
                <a:spLocks noChangeArrowheads="1"/>
              </p:cNvSpPr>
              <p:nvPr/>
            </p:nvSpPr>
            <p:spPr bwMode="auto">
              <a:xfrm>
                <a:off x="264" y="1426"/>
                <a:ext cx="324" cy="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19" name="Rectangle 92"/>
              <p:cNvSpPr>
                <a:spLocks noChangeArrowheads="1"/>
              </p:cNvSpPr>
              <p:nvPr/>
            </p:nvSpPr>
            <p:spPr bwMode="auto">
              <a:xfrm>
                <a:off x="264" y="1441"/>
                <a:ext cx="324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20" name="Rectangle 93"/>
              <p:cNvSpPr>
                <a:spLocks noChangeArrowheads="1"/>
              </p:cNvSpPr>
              <p:nvPr/>
            </p:nvSpPr>
            <p:spPr bwMode="auto">
              <a:xfrm>
                <a:off x="264" y="1455"/>
                <a:ext cx="324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21" name="Rectangle 94"/>
              <p:cNvSpPr>
                <a:spLocks noChangeArrowheads="1"/>
              </p:cNvSpPr>
              <p:nvPr/>
            </p:nvSpPr>
            <p:spPr bwMode="auto">
              <a:xfrm>
                <a:off x="264" y="1469"/>
                <a:ext cx="324" cy="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22" name="Rectangle 95"/>
              <p:cNvSpPr>
                <a:spLocks noChangeArrowheads="1"/>
              </p:cNvSpPr>
              <p:nvPr/>
            </p:nvSpPr>
            <p:spPr bwMode="auto">
              <a:xfrm>
                <a:off x="264" y="1405"/>
                <a:ext cx="324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23" name="Rectangle 96"/>
              <p:cNvSpPr>
                <a:spLocks noChangeArrowheads="1"/>
              </p:cNvSpPr>
              <p:nvPr/>
            </p:nvSpPr>
            <p:spPr bwMode="auto">
              <a:xfrm>
                <a:off x="264" y="1419"/>
                <a:ext cx="324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24" name="Rectangle 97"/>
              <p:cNvSpPr>
                <a:spLocks noChangeArrowheads="1"/>
              </p:cNvSpPr>
              <p:nvPr/>
            </p:nvSpPr>
            <p:spPr bwMode="auto">
              <a:xfrm>
                <a:off x="264" y="1434"/>
                <a:ext cx="324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25" name="Rectangle 98"/>
              <p:cNvSpPr>
                <a:spLocks noChangeArrowheads="1"/>
              </p:cNvSpPr>
              <p:nvPr/>
            </p:nvSpPr>
            <p:spPr bwMode="auto">
              <a:xfrm>
                <a:off x="264" y="1448"/>
                <a:ext cx="324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26" name="Rectangle 99"/>
              <p:cNvSpPr>
                <a:spLocks noChangeArrowheads="1"/>
              </p:cNvSpPr>
              <p:nvPr/>
            </p:nvSpPr>
            <p:spPr bwMode="auto">
              <a:xfrm>
                <a:off x="264" y="1462"/>
                <a:ext cx="324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27" name="Rectangle 100"/>
              <p:cNvSpPr>
                <a:spLocks noChangeArrowheads="1"/>
              </p:cNvSpPr>
              <p:nvPr/>
            </p:nvSpPr>
            <p:spPr bwMode="auto">
              <a:xfrm>
                <a:off x="264" y="1477"/>
                <a:ext cx="324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28" name="Rectangle 101"/>
              <p:cNvSpPr>
                <a:spLocks noChangeArrowheads="1"/>
              </p:cNvSpPr>
              <p:nvPr/>
            </p:nvSpPr>
            <p:spPr bwMode="auto">
              <a:xfrm>
                <a:off x="264" y="1484"/>
                <a:ext cx="324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29" name="Freeform 102"/>
              <p:cNvSpPr>
                <a:spLocks/>
              </p:cNvSpPr>
              <p:nvPr/>
            </p:nvSpPr>
            <p:spPr bwMode="auto">
              <a:xfrm>
                <a:off x="588" y="1398"/>
                <a:ext cx="32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1" y="0"/>
                  </a:cxn>
                  <a:cxn ang="0">
                    <a:pos x="139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401" h="31">
                    <a:moveTo>
                      <a:pt x="0" y="0"/>
                    </a:moveTo>
                    <a:lnTo>
                      <a:pt x="1401" y="0"/>
                    </a:lnTo>
                    <a:cubicBezTo>
                      <a:pt x="1397" y="10"/>
                      <a:pt x="1394" y="20"/>
                      <a:pt x="139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30" name="Freeform 103"/>
              <p:cNvSpPr>
                <a:spLocks/>
              </p:cNvSpPr>
              <p:nvPr/>
            </p:nvSpPr>
            <p:spPr bwMode="auto">
              <a:xfrm>
                <a:off x="588" y="1412"/>
                <a:ext cx="319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4" y="0"/>
                  </a:cxn>
                  <a:cxn ang="0">
                    <a:pos x="1380" y="30"/>
                  </a:cxn>
                  <a:cxn ang="0">
                    <a:pos x="138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4" h="31">
                    <a:moveTo>
                      <a:pt x="0" y="0"/>
                    </a:moveTo>
                    <a:lnTo>
                      <a:pt x="1384" y="0"/>
                    </a:lnTo>
                    <a:cubicBezTo>
                      <a:pt x="1383" y="10"/>
                      <a:pt x="1381" y="20"/>
                      <a:pt x="1380" y="30"/>
                    </a:cubicBezTo>
                    <a:lnTo>
                      <a:pt x="138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31" name="Freeform 104"/>
              <p:cNvSpPr>
                <a:spLocks/>
              </p:cNvSpPr>
              <p:nvPr/>
            </p:nvSpPr>
            <p:spPr bwMode="auto">
              <a:xfrm>
                <a:off x="588" y="1426"/>
                <a:ext cx="317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6" y="0"/>
                  </a:cxn>
                  <a:cxn ang="0">
                    <a:pos x="1374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76" h="32">
                    <a:moveTo>
                      <a:pt x="0" y="0"/>
                    </a:moveTo>
                    <a:lnTo>
                      <a:pt x="1376" y="0"/>
                    </a:lnTo>
                    <a:cubicBezTo>
                      <a:pt x="1375" y="11"/>
                      <a:pt x="1375" y="21"/>
                      <a:pt x="1374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32" name="Freeform 105"/>
              <p:cNvSpPr>
                <a:spLocks/>
              </p:cNvSpPr>
              <p:nvPr/>
            </p:nvSpPr>
            <p:spPr bwMode="auto">
              <a:xfrm>
                <a:off x="588" y="1441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3" y="10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3" h="31">
                    <a:moveTo>
                      <a:pt x="0" y="0"/>
                    </a:moveTo>
                    <a:lnTo>
                      <a:pt x="1373" y="0"/>
                    </a:lnTo>
                    <a:lnTo>
                      <a:pt x="1373" y="10"/>
                    </a:lnTo>
                    <a:cubicBezTo>
                      <a:pt x="1373" y="17"/>
                      <a:pt x="1373" y="24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33" name="Freeform 106"/>
              <p:cNvSpPr>
                <a:spLocks/>
              </p:cNvSpPr>
              <p:nvPr/>
            </p:nvSpPr>
            <p:spPr bwMode="auto">
              <a:xfrm>
                <a:off x="588" y="1455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5" y="0"/>
                  </a:cxn>
                  <a:cxn ang="0">
                    <a:pos x="1377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7" h="31">
                    <a:moveTo>
                      <a:pt x="0" y="0"/>
                    </a:moveTo>
                    <a:lnTo>
                      <a:pt x="1375" y="0"/>
                    </a:lnTo>
                    <a:cubicBezTo>
                      <a:pt x="1375" y="11"/>
                      <a:pt x="1376" y="21"/>
                      <a:pt x="1377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34" name="Freeform 107"/>
              <p:cNvSpPr>
                <a:spLocks/>
              </p:cNvSpPr>
              <p:nvPr/>
            </p:nvSpPr>
            <p:spPr bwMode="auto">
              <a:xfrm>
                <a:off x="588" y="1469"/>
                <a:ext cx="31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1" y="0"/>
                  </a:cxn>
                  <a:cxn ang="0">
                    <a:pos x="1386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86" h="32">
                    <a:moveTo>
                      <a:pt x="0" y="0"/>
                    </a:moveTo>
                    <a:lnTo>
                      <a:pt x="1381" y="0"/>
                    </a:lnTo>
                    <a:cubicBezTo>
                      <a:pt x="1382" y="11"/>
                      <a:pt x="1384" y="22"/>
                      <a:pt x="1386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35" name="Freeform 108"/>
              <p:cNvSpPr>
                <a:spLocks/>
              </p:cNvSpPr>
              <p:nvPr/>
            </p:nvSpPr>
            <p:spPr bwMode="auto">
              <a:xfrm>
                <a:off x="588" y="1405"/>
                <a:ext cx="32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1" y="0"/>
                  </a:cxn>
                  <a:cxn ang="0">
                    <a:pos x="138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91" h="31">
                    <a:moveTo>
                      <a:pt x="0" y="0"/>
                    </a:moveTo>
                    <a:lnTo>
                      <a:pt x="1391" y="0"/>
                    </a:lnTo>
                    <a:cubicBezTo>
                      <a:pt x="1389" y="10"/>
                      <a:pt x="1386" y="20"/>
                      <a:pt x="138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36" name="Freeform 109"/>
              <p:cNvSpPr>
                <a:spLocks/>
              </p:cNvSpPr>
              <p:nvPr/>
            </p:nvSpPr>
            <p:spPr bwMode="auto">
              <a:xfrm>
                <a:off x="588" y="1419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0" y="0"/>
                  </a:cxn>
                  <a:cxn ang="0">
                    <a:pos x="137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0" h="31">
                    <a:moveTo>
                      <a:pt x="0" y="0"/>
                    </a:moveTo>
                    <a:lnTo>
                      <a:pt x="1380" y="0"/>
                    </a:lnTo>
                    <a:cubicBezTo>
                      <a:pt x="1378" y="11"/>
                      <a:pt x="1377" y="21"/>
                      <a:pt x="137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37" name="Freeform 110"/>
              <p:cNvSpPr>
                <a:spLocks/>
              </p:cNvSpPr>
              <p:nvPr/>
            </p:nvSpPr>
            <p:spPr bwMode="auto">
              <a:xfrm>
                <a:off x="588" y="1434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4" y="0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4" h="31">
                    <a:moveTo>
                      <a:pt x="0" y="0"/>
                    </a:moveTo>
                    <a:lnTo>
                      <a:pt x="1374" y="0"/>
                    </a:lnTo>
                    <a:cubicBezTo>
                      <a:pt x="1374" y="10"/>
                      <a:pt x="1373" y="20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38" name="Freeform 111"/>
              <p:cNvSpPr>
                <a:spLocks/>
              </p:cNvSpPr>
              <p:nvPr/>
            </p:nvSpPr>
            <p:spPr bwMode="auto">
              <a:xfrm>
                <a:off x="588" y="1448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5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5" h="31">
                    <a:moveTo>
                      <a:pt x="0" y="0"/>
                    </a:moveTo>
                    <a:lnTo>
                      <a:pt x="1373" y="0"/>
                    </a:lnTo>
                    <a:cubicBezTo>
                      <a:pt x="1374" y="10"/>
                      <a:pt x="1374" y="21"/>
                      <a:pt x="1375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39" name="Freeform 112"/>
              <p:cNvSpPr>
                <a:spLocks/>
              </p:cNvSpPr>
              <p:nvPr/>
            </p:nvSpPr>
            <p:spPr bwMode="auto">
              <a:xfrm>
                <a:off x="588" y="1462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80" y="23"/>
                  </a:cxn>
                  <a:cxn ang="0">
                    <a:pos x="138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1" h="31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8" y="8"/>
                      <a:pt x="1379" y="15"/>
                      <a:pt x="1380" y="23"/>
                    </a:cubicBezTo>
                    <a:lnTo>
                      <a:pt x="1381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40" name="Freeform 113"/>
              <p:cNvSpPr>
                <a:spLocks/>
              </p:cNvSpPr>
              <p:nvPr/>
            </p:nvSpPr>
            <p:spPr bwMode="auto">
              <a:xfrm>
                <a:off x="588" y="1477"/>
                <a:ext cx="32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6" y="0"/>
                  </a:cxn>
                  <a:cxn ang="0">
                    <a:pos x="139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94" h="31">
                    <a:moveTo>
                      <a:pt x="0" y="0"/>
                    </a:moveTo>
                    <a:lnTo>
                      <a:pt x="1386" y="0"/>
                    </a:lnTo>
                    <a:cubicBezTo>
                      <a:pt x="1389" y="10"/>
                      <a:pt x="1391" y="21"/>
                      <a:pt x="139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41" name="Freeform 114"/>
              <p:cNvSpPr>
                <a:spLocks/>
              </p:cNvSpPr>
              <p:nvPr/>
            </p:nvSpPr>
            <p:spPr bwMode="auto">
              <a:xfrm>
                <a:off x="588" y="1484"/>
                <a:ext cx="32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4" y="0"/>
                  </a:cxn>
                  <a:cxn ang="0">
                    <a:pos x="140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01" h="21">
                    <a:moveTo>
                      <a:pt x="0" y="0"/>
                    </a:moveTo>
                    <a:lnTo>
                      <a:pt x="1394" y="0"/>
                    </a:lnTo>
                    <a:cubicBezTo>
                      <a:pt x="1396" y="7"/>
                      <a:pt x="1398" y="14"/>
                      <a:pt x="140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42" name="Freeform 115"/>
              <p:cNvSpPr>
                <a:spLocks/>
              </p:cNvSpPr>
              <p:nvPr/>
            </p:nvSpPr>
            <p:spPr bwMode="auto">
              <a:xfrm>
                <a:off x="257" y="1376"/>
                <a:ext cx="662" cy="133"/>
              </a:xfrm>
              <a:custGeom>
                <a:avLst/>
                <a:gdLst/>
                <a:ahLst/>
                <a:cxnLst>
                  <a:cxn ang="0">
                    <a:pos x="2877" y="578"/>
                  </a:cxn>
                  <a:cxn ang="0">
                    <a:pos x="123" y="578"/>
                  </a:cxn>
                  <a:cxn ang="0">
                    <a:pos x="6" y="395"/>
                  </a:cxn>
                  <a:cxn ang="0">
                    <a:pos x="0" y="289"/>
                  </a:cxn>
                  <a:cxn ang="0">
                    <a:pos x="6" y="184"/>
                  </a:cxn>
                  <a:cxn ang="0">
                    <a:pos x="123" y="0"/>
                  </a:cxn>
                  <a:cxn ang="0">
                    <a:pos x="2877" y="0"/>
                  </a:cxn>
                  <a:cxn ang="0">
                    <a:pos x="2877" y="92"/>
                  </a:cxn>
                  <a:cxn ang="0">
                    <a:pos x="123" y="92"/>
                  </a:cxn>
                  <a:cxn ang="0">
                    <a:pos x="97" y="196"/>
                  </a:cxn>
                  <a:cxn ang="0">
                    <a:pos x="91" y="289"/>
                  </a:cxn>
                  <a:cxn ang="0">
                    <a:pos x="97" y="383"/>
                  </a:cxn>
                  <a:cxn ang="0">
                    <a:pos x="123" y="487"/>
                  </a:cxn>
                  <a:cxn ang="0">
                    <a:pos x="2877" y="487"/>
                  </a:cxn>
                  <a:cxn ang="0">
                    <a:pos x="2877" y="578"/>
                  </a:cxn>
                </a:cxnLst>
                <a:rect l="0" t="0" r="r" b="b"/>
                <a:pathLst>
                  <a:path w="2877" h="578">
                    <a:moveTo>
                      <a:pt x="2877" y="578"/>
                    </a:moveTo>
                    <a:lnTo>
                      <a:pt x="123" y="578"/>
                    </a:lnTo>
                    <a:cubicBezTo>
                      <a:pt x="57" y="578"/>
                      <a:pt x="19" y="498"/>
                      <a:pt x="6" y="395"/>
                    </a:cubicBezTo>
                    <a:cubicBezTo>
                      <a:pt x="2" y="360"/>
                      <a:pt x="0" y="324"/>
                      <a:pt x="0" y="289"/>
                    </a:cubicBezTo>
                    <a:cubicBezTo>
                      <a:pt x="0" y="254"/>
                      <a:pt x="2" y="218"/>
                      <a:pt x="6" y="184"/>
                    </a:cubicBezTo>
                    <a:cubicBezTo>
                      <a:pt x="19" y="81"/>
                      <a:pt x="57" y="0"/>
                      <a:pt x="123" y="0"/>
                    </a:cubicBezTo>
                    <a:lnTo>
                      <a:pt x="2877" y="0"/>
                    </a:lnTo>
                    <a:lnTo>
                      <a:pt x="2877" y="92"/>
                    </a:lnTo>
                    <a:lnTo>
                      <a:pt x="123" y="92"/>
                    </a:lnTo>
                    <a:cubicBezTo>
                      <a:pt x="114" y="92"/>
                      <a:pt x="104" y="137"/>
                      <a:pt x="97" y="196"/>
                    </a:cubicBezTo>
                    <a:cubicBezTo>
                      <a:pt x="93" y="224"/>
                      <a:pt x="91" y="256"/>
                      <a:pt x="91" y="289"/>
                    </a:cubicBezTo>
                    <a:cubicBezTo>
                      <a:pt x="91" y="322"/>
                      <a:pt x="93" y="355"/>
                      <a:pt x="97" y="383"/>
                    </a:cubicBezTo>
                    <a:cubicBezTo>
                      <a:pt x="104" y="441"/>
                      <a:pt x="114" y="487"/>
                      <a:pt x="123" y="487"/>
                    </a:cubicBezTo>
                    <a:lnTo>
                      <a:pt x="2877" y="487"/>
                    </a:lnTo>
                    <a:lnTo>
                      <a:pt x="2877" y="578"/>
                    </a:ln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43" name="Freeform 116"/>
              <p:cNvSpPr>
                <a:spLocks noEditPoints="1"/>
              </p:cNvSpPr>
              <p:nvPr/>
            </p:nvSpPr>
            <p:spPr bwMode="auto">
              <a:xfrm>
                <a:off x="588" y="1376"/>
                <a:ext cx="331" cy="133"/>
              </a:xfrm>
              <a:custGeom>
                <a:avLst/>
                <a:gdLst/>
                <a:ahLst/>
                <a:cxnLst>
                  <a:cxn ang="0">
                    <a:pos x="1439" y="578"/>
                  </a:cxn>
                  <a:cxn ang="0">
                    <a:pos x="0" y="578"/>
                  </a:cxn>
                  <a:cxn ang="0">
                    <a:pos x="0" y="487"/>
                  </a:cxn>
                  <a:cxn ang="0">
                    <a:pos x="1439" y="487"/>
                  </a:cxn>
                  <a:cxn ang="0">
                    <a:pos x="1439" y="578"/>
                  </a:cxn>
                  <a:cxn ang="0">
                    <a:pos x="0" y="0"/>
                  </a:cxn>
                  <a:cxn ang="0">
                    <a:pos x="1439" y="0"/>
                  </a:cxn>
                  <a:cxn ang="0">
                    <a:pos x="1439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1439" h="578">
                    <a:moveTo>
                      <a:pt x="1439" y="578"/>
                    </a:moveTo>
                    <a:lnTo>
                      <a:pt x="0" y="578"/>
                    </a:lnTo>
                    <a:lnTo>
                      <a:pt x="0" y="487"/>
                    </a:lnTo>
                    <a:lnTo>
                      <a:pt x="1439" y="487"/>
                    </a:lnTo>
                    <a:lnTo>
                      <a:pt x="1439" y="578"/>
                    </a:lnTo>
                    <a:close/>
                    <a:moveTo>
                      <a:pt x="0" y="0"/>
                    </a:moveTo>
                    <a:lnTo>
                      <a:pt x="1439" y="0"/>
                    </a:lnTo>
                    <a:lnTo>
                      <a:pt x="1439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44" name="Rectangle 117"/>
              <p:cNvSpPr>
                <a:spLocks noChangeArrowheads="1"/>
              </p:cNvSpPr>
              <p:nvPr/>
            </p:nvSpPr>
            <p:spPr bwMode="auto">
              <a:xfrm>
                <a:off x="259" y="1231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45" name="Rectangle 118"/>
              <p:cNvSpPr>
                <a:spLocks noChangeArrowheads="1"/>
              </p:cNvSpPr>
              <p:nvPr/>
            </p:nvSpPr>
            <p:spPr bwMode="auto">
              <a:xfrm>
                <a:off x="259" y="1251"/>
                <a:ext cx="240" cy="11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46" name="Rectangle 119"/>
              <p:cNvSpPr>
                <a:spLocks noChangeArrowheads="1"/>
              </p:cNvSpPr>
              <p:nvPr/>
            </p:nvSpPr>
            <p:spPr bwMode="auto">
              <a:xfrm>
                <a:off x="259" y="1272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47" name="Rectangle 120"/>
              <p:cNvSpPr>
                <a:spLocks noChangeArrowheads="1"/>
              </p:cNvSpPr>
              <p:nvPr/>
            </p:nvSpPr>
            <p:spPr bwMode="auto">
              <a:xfrm>
                <a:off x="259" y="1292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48" name="Rectangle 121"/>
              <p:cNvSpPr>
                <a:spLocks noChangeArrowheads="1"/>
              </p:cNvSpPr>
              <p:nvPr/>
            </p:nvSpPr>
            <p:spPr bwMode="auto">
              <a:xfrm>
                <a:off x="259" y="1312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49" name="Rectangle 122"/>
              <p:cNvSpPr>
                <a:spLocks noChangeArrowheads="1"/>
              </p:cNvSpPr>
              <p:nvPr/>
            </p:nvSpPr>
            <p:spPr bwMode="auto">
              <a:xfrm>
                <a:off x="259" y="1332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50" name="Rectangle 123"/>
              <p:cNvSpPr>
                <a:spLocks noChangeArrowheads="1"/>
              </p:cNvSpPr>
              <p:nvPr/>
            </p:nvSpPr>
            <p:spPr bwMode="auto">
              <a:xfrm>
                <a:off x="259" y="1241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51" name="Rectangle 124"/>
              <p:cNvSpPr>
                <a:spLocks noChangeArrowheads="1"/>
              </p:cNvSpPr>
              <p:nvPr/>
            </p:nvSpPr>
            <p:spPr bwMode="auto">
              <a:xfrm>
                <a:off x="259" y="1262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52" name="Rectangle 125"/>
              <p:cNvSpPr>
                <a:spLocks noChangeArrowheads="1"/>
              </p:cNvSpPr>
              <p:nvPr/>
            </p:nvSpPr>
            <p:spPr bwMode="auto">
              <a:xfrm>
                <a:off x="259" y="1282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53" name="Rectangle 126"/>
              <p:cNvSpPr>
                <a:spLocks noChangeArrowheads="1"/>
              </p:cNvSpPr>
              <p:nvPr/>
            </p:nvSpPr>
            <p:spPr bwMode="auto">
              <a:xfrm>
                <a:off x="259" y="1302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54" name="Rectangle 127"/>
              <p:cNvSpPr>
                <a:spLocks noChangeArrowheads="1"/>
              </p:cNvSpPr>
              <p:nvPr/>
            </p:nvSpPr>
            <p:spPr bwMode="auto">
              <a:xfrm>
                <a:off x="259" y="1322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55" name="Rectangle 128"/>
              <p:cNvSpPr>
                <a:spLocks noChangeArrowheads="1"/>
              </p:cNvSpPr>
              <p:nvPr/>
            </p:nvSpPr>
            <p:spPr bwMode="auto">
              <a:xfrm>
                <a:off x="259" y="1342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56" name="Rectangle 129"/>
              <p:cNvSpPr>
                <a:spLocks noChangeArrowheads="1"/>
              </p:cNvSpPr>
              <p:nvPr/>
            </p:nvSpPr>
            <p:spPr bwMode="auto">
              <a:xfrm>
                <a:off x="259" y="1352"/>
                <a:ext cx="240" cy="7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57" name="Freeform 130"/>
              <p:cNvSpPr>
                <a:spLocks/>
              </p:cNvSpPr>
              <p:nvPr/>
            </p:nvSpPr>
            <p:spPr bwMode="auto">
              <a:xfrm>
                <a:off x="499" y="1231"/>
                <a:ext cx="23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1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41" h="44">
                    <a:moveTo>
                      <a:pt x="0" y="0"/>
                    </a:moveTo>
                    <a:lnTo>
                      <a:pt x="1041" y="0"/>
                    </a:lnTo>
                    <a:cubicBezTo>
                      <a:pt x="1034" y="13"/>
                      <a:pt x="1028" y="28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58" name="Freeform 131"/>
              <p:cNvSpPr>
                <a:spLocks/>
              </p:cNvSpPr>
              <p:nvPr/>
            </p:nvSpPr>
            <p:spPr bwMode="auto">
              <a:xfrm>
                <a:off x="499" y="1251"/>
                <a:ext cx="232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07" y="14"/>
                      <a:pt x="1004" y="28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59" name="Freeform 132"/>
              <p:cNvSpPr>
                <a:spLocks/>
              </p:cNvSpPr>
              <p:nvPr/>
            </p:nvSpPr>
            <p:spPr bwMode="auto">
              <a:xfrm>
                <a:off x="499" y="1272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5" y="15"/>
                      <a:pt x="994" y="30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60" name="Freeform 133"/>
              <p:cNvSpPr>
                <a:spLocks/>
              </p:cNvSpPr>
              <p:nvPr/>
            </p:nvSpPr>
            <p:spPr bwMode="auto">
              <a:xfrm>
                <a:off x="499" y="1292"/>
                <a:ext cx="22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1" y="22"/>
                  </a:cxn>
                  <a:cxn ang="0">
                    <a:pos x="99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1" h="44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7"/>
                      <a:pt x="991" y="15"/>
                      <a:pt x="991" y="22"/>
                    </a:cubicBezTo>
                    <a:cubicBezTo>
                      <a:pt x="991" y="29"/>
                      <a:pt x="991" y="37"/>
                      <a:pt x="991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61" name="Freeform 134"/>
              <p:cNvSpPr>
                <a:spLocks/>
              </p:cNvSpPr>
              <p:nvPr/>
            </p:nvSpPr>
            <p:spPr bwMode="auto">
              <a:xfrm>
                <a:off x="499" y="1312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4" y="15"/>
                      <a:pt x="995" y="29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62" name="Freeform 135"/>
              <p:cNvSpPr>
                <a:spLocks/>
              </p:cNvSpPr>
              <p:nvPr/>
            </p:nvSpPr>
            <p:spPr bwMode="auto">
              <a:xfrm>
                <a:off x="499" y="1332"/>
                <a:ext cx="23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4" y="15"/>
                      <a:pt x="1007" y="29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63" name="Freeform 136"/>
              <p:cNvSpPr>
                <a:spLocks/>
              </p:cNvSpPr>
              <p:nvPr/>
            </p:nvSpPr>
            <p:spPr bwMode="auto">
              <a:xfrm>
                <a:off x="499" y="1241"/>
                <a:ext cx="235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18" y="14"/>
                      <a:pt x="1014" y="28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64" name="Freeform 137"/>
              <p:cNvSpPr>
                <a:spLocks/>
              </p:cNvSpPr>
              <p:nvPr/>
            </p:nvSpPr>
            <p:spPr bwMode="auto">
              <a:xfrm>
                <a:off x="499" y="1262"/>
                <a:ext cx="23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999" y="19"/>
                  </a:cxn>
                  <a:cxn ang="0">
                    <a:pos x="996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1002" h="43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1" y="6"/>
                      <a:pt x="1000" y="13"/>
                      <a:pt x="999" y="19"/>
                    </a:cubicBezTo>
                    <a:cubicBezTo>
                      <a:pt x="998" y="27"/>
                      <a:pt x="997" y="35"/>
                      <a:pt x="996" y="43"/>
                    </a:cubicBez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65" name="Freeform 138"/>
              <p:cNvSpPr>
                <a:spLocks/>
              </p:cNvSpPr>
              <p:nvPr/>
            </p:nvSpPr>
            <p:spPr bwMode="auto">
              <a:xfrm>
                <a:off x="499" y="1282"/>
                <a:ext cx="22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2" y="15"/>
                      <a:pt x="991" y="29"/>
                      <a:pt x="991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66" name="Freeform 139"/>
              <p:cNvSpPr>
                <a:spLocks/>
              </p:cNvSpPr>
              <p:nvPr/>
            </p:nvSpPr>
            <p:spPr bwMode="auto">
              <a:xfrm>
                <a:off x="499" y="1302"/>
                <a:ext cx="22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15"/>
                      <a:pt x="992" y="29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67" name="Freeform 140"/>
              <p:cNvSpPr>
                <a:spLocks/>
              </p:cNvSpPr>
              <p:nvPr/>
            </p:nvSpPr>
            <p:spPr bwMode="auto">
              <a:xfrm>
                <a:off x="499" y="1322"/>
                <a:ext cx="23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9" y="24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7" y="8"/>
                      <a:pt x="998" y="16"/>
                      <a:pt x="999" y="24"/>
                    </a:cubicBezTo>
                    <a:cubicBezTo>
                      <a:pt x="1000" y="31"/>
                      <a:pt x="1001" y="37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68" name="Freeform 141"/>
              <p:cNvSpPr>
                <a:spLocks/>
              </p:cNvSpPr>
              <p:nvPr/>
            </p:nvSpPr>
            <p:spPr bwMode="auto">
              <a:xfrm>
                <a:off x="499" y="1342"/>
                <a:ext cx="235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23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1023" h="43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14" y="15"/>
                      <a:pt x="1018" y="30"/>
                      <a:pt x="1023" y="43"/>
                    </a:cubicBez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69" name="Freeform 142"/>
              <p:cNvSpPr>
                <a:spLocks/>
              </p:cNvSpPr>
              <p:nvPr/>
            </p:nvSpPr>
            <p:spPr bwMode="auto">
              <a:xfrm>
                <a:off x="499" y="1352"/>
                <a:ext cx="23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34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034" h="30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26" y="11"/>
                      <a:pt x="1030" y="21"/>
                      <a:pt x="1034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70" name="Freeform 143"/>
              <p:cNvSpPr>
                <a:spLocks/>
              </p:cNvSpPr>
              <p:nvPr/>
            </p:nvSpPr>
            <p:spPr bwMode="auto">
              <a:xfrm>
                <a:off x="244" y="1214"/>
                <a:ext cx="510" cy="162"/>
              </a:xfrm>
              <a:custGeom>
                <a:avLst/>
                <a:gdLst/>
                <a:ahLst/>
                <a:cxnLst>
                  <a:cxn ang="0">
                    <a:pos x="2216" y="706"/>
                  </a:cxn>
                  <a:cxn ang="0">
                    <a:pos x="138" y="706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19"/>
                  </a:cxn>
                  <a:cxn ang="0">
                    <a:pos x="138" y="0"/>
                  </a:cxn>
                  <a:cxn ang="0">
                    <a:pos x="2216" y="0"/>
                  </a:cxn>
                  <a:cxn ang="0">
                    <a:pos x="2216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7"/>
                  </a:cxn>
                  <a:cxn ang="0">
                    <a:pos x="138" y="631"/>
                  </a:cxn>
                  <a:cxn ang="0">
                    <a:pos x="2216" y="631"/>
                  </a:cxn>
                  <a:cxn ang="0">
                    <a:pos x="2216" y="706"/>
                  </a:cxn>
                </a:cxnLst>
                <a:rect l="0" t="0" r="r" b="b"/>
                <a:pathLst>
                  <a:path w="2216" h="706">
                    <a:moveTo>
                      <a:pt x="2216" y="706"/>
                    </a:moveTo>
                    <a:lnTo>
                      <a:pt x="138" y="706"/>
                    </a:lnTo>
                    <a:cubicBezTo>
                      <a:pt x="67" y="706"/>
                      <a:pt x="24" y="610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2"/>
                      <a:pt x="8" y="219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2216" y="0"/>
                    </a:lnTo>
                    <a:lnTo>
                      <a:pt x="2216" y="75"/>
                    </a:lnTo>
                    <a:lnTo>
                      <a:pt x="138" y="75"/>
                    </a:lnTo>
                    <a:cubicBezTo>
                      <a:pt x="113" y="75"/>
                      <a:pt x="94" y="142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6"/>
                      <a:pt x="78" y="439"/>
                      <a:pt x="83" y="477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2216" y="631"/>
                    </a:lnTo>
                    <a:lnTo>
                      <a:pt x="2216" y="706"/>
                    </a:ln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71" name="Freeform 144"/>
              <p:cNvSpPr>
                <a:spLocks/>
              </p:cNvSpPr>
              <p:nvPr/>
            </p:nvSpPr>
            <p:spPr bwMode="auto">
              <a:xfrm>
                <a:off x="244" y="1214"/>
                <a:ext cx="255" cy="162"/>
              </a:xfrm>
              <a:custGeom>
                <a:avLst/>
                <a:gdLst/>
                <a:ahLst/>
                <a:cxnLst>
                  <a:cxn ang="0">
                    <a:pos x="1108" y="706"/>
                  </a:cxn>
                  <a:cxn ang="0">
                    <a:pos x="138" y="706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19"/>
                  </a:cxn>
                  <a:cxn ang="0">
                    <a:pos x="138" y="0"/>
                  </a:cxn>
                  <a:cxn ang="0">
                    <a:pos x="1108" y="0"/>
                  </a:cxn>
                  <a:cxn ang="0">
                    <a:pos x="1108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7"/>
                  </a:cxn>
                  <a:cxn ang="0">
                    <a:pos x="138" y="631"/>
                  </a:cxn>
                  <a:cxn ang="0">
                    <a:pos x="1108" y="631"/>
                  </a:cxn>
                  <a:cxn ang="0">
                    <a:pos x="1108" y="706"/>
                  </a:cxn>
                </a:cxnLst>
                <a:rect l="0" t="0" r="r" b="b"/>
                <a:pathLst>
                  <a:path w="1108" h="706">
                    <a:moveTo>
                      <a:pt x="1108" y="706"/>
                    </a:moveTo>
                    <a:lnTo>
                      <a:pt x="138" y="706"/>
                    </a:lnTo>
                    <a:cubicBezTo>
                      <a:pt x="67" y="706"/>
                      <a:pt x="24" y="610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2"/>
                      <a:pt x="8" y="219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1108" y="0"/>
                    </a:lnTo>
                    <a:lnTo>
                      <a:pt x="1108" y="75"/>
                    </a:lnTo>
                    <a:lnTo>
                      <a:pt x="138" y="75"/>
                    </a:lnTo>
                    <a:cubicBezTo>
                      <a:pt x="113" y="75"/>
                      <a:pt x="94" y="142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6"/>
                      <a:pt x="78" y="439"/>
                      <a:pt x="83" y="477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1108" y="631"/>
                    </a:lnTo>
                    <a:lnTo>
                      <a:pt x="1108" y="706"/>
                    </a:ln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72" name="Freeform 145"/>
              <p:cNvSpPr>
                <a:spLocks/>
              </p:cNvSpPr>
              <p:nvPr/>
            </p:nvSpPr>
            <p:spPr bwMode="auto">
              <a:xfrm>
                <a:off x="396" y="985"/>
                <a:ext cx="402" cy="128"/>
              </a:xfrm>
              <a:custGeom>
                <a:avLst/>
                <a:gdLst/>
                <a:ahLst/>
                <a:cxnLst>
                  <a:cxn ang="0">
                    <a:pos x="0" y="558"/>
                  </a:cxn>
                  <a:cxn ang="0">
                    <a:pos x="1639" y="558"/>
                  </a:cxn>
                  <a:cxn ang="0">
                    <a:pos x="1742" y="384"/>
                  </a:cxn>
                  <a:cxn ang="0">
                    <a:pos x="1748" y="279"/>
                  </a:cxn>
                  <a:cxn ang="0">
                    <a:pos x="1742" y="173"/>
                  </a:cxn>
                  <a:cxn ang="0">
                    <a:pos x="1639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639" y="59"/>
                  </a:cxn>
                  <a:cxn ang="0">
                    <a:pos x="1683" y="181"/>
                  </a:cxn>
                  <a:cxn ang="0">
                    <a:pos x="1689" y="279"/>
                  </a:cxn>
                  <a:cxn ang="0">
                    <a:pos x="1683" y="377"/>
                  </a:cxn>
                  <a:cxn ang="0">
                    <a:pos x="1639" y="498"/>
                  </a:cxn>
                  <a:cxn ang="0">
                    <a:pos x="0" y="498"/>
                  </a:cxn>
                  <a:cxn ang="0">
                    <a:pos x="0" y="558"/>
                  </a:cxn>
                </a:cxnLst>
                <a:rect l="0" t="0" r="r" b="b"/>
                <a:pathLst>
                  <a:path w="1748" h="558">
                    <a:moveTo>
                      <a:pt x="0" y="558"/>
                    </a:moveTo>
                    <a:lnTo>
                      <a:pt x="1639" y="558"/>
                    </a:lnTo>
                    <a:cubicBezTo>
                      <a:pt x="1696" y="558"/>
                      <a:pt x="1729" y="482"/>
                      <a:pt x="1742" y="384"/>
                    </a:cubicBezTo>
                    <a:cubicBezTo>
                      <a:pt x="1746" y="350"/>
                      <a:pt x="1748" y="314"/>
                      <a:pt x="1748" y="279"/>
                    </a:cubicBezTo>
                    <a:cubicBezTo>
                      <a:pt x="1748" y="243"/>
                      <a:pt x="1746" y="207"/>
                      <a:pt x="1742" y="173"/>
                    </a:cubicBezTo>
                    <a:cubicBezTo>
                      <a:pt x="1729" y="76"/>
                      <a:pt x="1696" y="0"/>
                      <a:pt x="1639" y="0"/>
                    </a:cubicBezTo>
                    <a:lnTo>
                      <a:pt x="0" y="0"/>
                    </a:lnTo>
                    <a:lnTo>
                      <a:pt x="0" y="59"/>
                    </a:lnTo>
                    <a:lnTo>
                      <a:pt x="1639" y="59"/>
                    </a:lnTo>
                    <a:cubicBezTo>
                      <a:pt x="1659" y="59"/>
                      <a:pt x="1674" y="113"/>
                      <a:pt x="1683" y="181"/>
                    </a:cubicBezTo>
                    <a:cubicBezTo>
                      <a:pt x="1687" y="211"/>
                      <a:pt x="1689" y="245"/>
                      <a:pt x="1689" y="279"/>
                    </a:cubicBezTo>
                    <a:cubicBezTo>
                      <a:pt x="1689" y="313"/>
                      <a:pt x="1687" y="347"/>
                      <a:pt x="1683" y="377"/>
                    </a:cubicBezTo>
                    <a:cubicBezTo>
                      <a:pt x="1674" y="445"/>
                      <a:pt x="1659" y="498"/>
                      <a:pt x="1639" y="498"/>
                    </a:cubicBezTo>
                    <a:lnTo>
                      <a:pt x="0" y="498"/>
                    </a:lnTo>
                    <a:lnTo>
                      <a:pt x="0" y="558"/>
                    </a:ln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73" name="Freeform 146"/>
              <p:cNvSpPr>
                <a:spLocks/>
              </p:cNvSpPr>
              <p:nvPr/>
            </p:nvSpPr>
            <p:spPr bwMode="auto">
              <a:xfrm>
                <a:off x="593" y="985"/>
                <a:ext cx="205" cy="128"/>
              </a:xfrm>
              <a:custGeom>
                <a:avLst/>
                <a:gdLst/>
                <a:ahLst/>
                <a:cxnLst>
                  <a:cxn ang="0">
                    <a:pos x="0" y="558"/>
                  </a:cxn>
                  <a:cxn ang="0">
                    <a:pos x="782" y="558"/>
                  </a:cxn>
                  <a:cxn ang="0">
                    <a:pos x="885" y="384"/>
                  </a:cxn>
                  <a:cxn ang="0">
                    <a:pos x="891" y="279"/>
                  </a:cxn>
                  <a:cxn ang="0">
                    <a:pos x="885" y="173"/>
                  </a:cxn>
                  <a:cxn ang="0">
                    <a:pos x="782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782" y="59"/>
                  </a:cxn>
                  <a:cxn ang="0">
                    <a:pos x="826" y="181"/>
                  </a:cxn>
                  <a:cxn ang="0">
                    <a:pos x="832" y="279"/>
                  </a:cxn>
                  <a:cxn ang="0">
                    <a:pos x="826" y="377"/>
                  </a:cxn>
                  <a:cxn ang="0">
                    <a:pos x="782" y="498"/>
                  </a:cxn>
                  <a:cxn ang="0">
                    <a:pos x="0" y="498"/>
                  </a:cxn>
                  <a:cxn ang="0">
                    <a:pos x="0" y="558"/>
                  </a:cxn>
                </a:cxnLst>
                <a:rect l="0" t="0" r="r" b="b"/>
                <a:pathLst>
                  <a:path w="891" h="558">
                    <a:moveTo>
                      <a:pt x="0" y="558"/>
                    </a:moveTo>
                    <a:lnTo>
                      <a:pt x="782" y="558"/>
                    </a:lnTo>
                    <a:cubicBezTo>
                      <a:pt x="839" y="558"/>
                      <a:pt x="872" y="482"/>
                      <a:pt x="885" y="384"/>
                    </a:cubicBezTo>
                    <a:cubicBezTo>
                      <a:pt x="889" y="350"/>
                      <a:pt x="891" y="314"/>
                      <a:pt x="891" y="279"/>
                    </a:cubicBezTo>
                    <a:cubicBezTo>
                      <a:pt x="891" y="243"/>
                      <a:pt x="889" y="207"/>
                      <a:pt x="885" y="173"/>
                    </a:cubicBezTo>
                    <a:cubicBezTo>
                      <a:pt x="872" y="76"/>
                      <a:pt x="839" y="0"/>
                      <a:pt x="782" y="0"/>
                    </a:cubicBezTo>
                    <a:lnTo>
                      <a:pt x="0" y="0"/>
                    </a:lnTo>
                    <a:lnTo>
                      <a:pt x="0" y="59"/>
                    </a:lnTo>
                    <a:lnTo>
                      <a:pt x="782" y="59"/>
                    </a:lnTo>
                    <a:cubicBezTo>
                      <a:pt x="802" y="59"/>
                      <a:pt x="817" y="113"/>
                      <a:pt x="826" y="181"/>
                    </a:cubicBezTo>
                    <a:cubicBezTo>
                      <a:pt x="830" y="211"/>
                      <a:pt x="832" y="245"/>
                      <a:pt x="832" y="279"/>
                    </a:cubicBezTo>
                    <a:cubicBezTo>
                      <a:pt x="832" y="313"/>
                      <a:pt x="830" y="347"/>
                      <a:pt x="826" y="377"/>
                    </a:cubicBezTo>
                    <a:cubicBezTo>
                      <a:pt x="817" y="445"/>
                      <a:pt x="802" y="498"/>
                      <a:pt x="782" y="498"/>
                    </a:cubicBezTo>
                    <a:lnTo>
                      <a:pt x="0" y="498"/>
                    </a:lnTo>
                    <a:lnTo>
                      <a:pt x="0" y="558"/>
                    </a:ln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74" name="Freeform 147"/>
              <p:cNvSpPr>
                <a:spLocks/>
              </p:cNvSpPr>
              <p:nvPr/>
            </p:nvSpPr>
            <p:spPr bwMode="auto">
              <a:xfrm>
                <a:off x="277" y="1755"/>
                <a:ext cx="582" cy="12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7"/>
                  </a:cxn>
                  <a:cxn ang="0">
                    <a:pos x="2529" y="197"/>
                  </a:cxn>
                  <a:cxn ang="0">
                    <a:pos x="1711" y="197"/>
                  </a:cxn>
                  <a:cxn ang="0">
                    <a:pos x="1711" y="224"/>
                  </a:cxn>
                  <a:cxn ang="0">
                    <a:pos x="1711" y="250"/>
                  </a:cxn>
                  <a:cxn ang="0">
                    <a:pos x="1711" y="277"/>
                  </a:cxn>
                  <a:cxn ang="0">
                    <a:pos x="1711" y="304"/>
                  </a:cxn>
                  <a:cxn ang="0">
                    <a:pos x="1711" y="331"/>
                  </a:cxn>
                  <a:cxn ang="0">
                    <a:pos x="1711" y="357"/>
                  </a:cxn>
                  <a:cxn ang="0">
                    <a:pos x="1711" y="384"/>
                  </a:cxn>
                  <a:cxn ang="0">
                    <a:pos x="1711" y="411"/>
                  </a:cxn>
                  <a:cxn ang="0">
                    <a:pos x="1711" y="438"/>
                  </a:cxn>
                  <a:cxn ang="0">
                    <a:pos x="1711" y="464"/>
                  </a:cxn>
                  <a:cxn ang="0">
                    <a:pos x="1711" y="491"/>
                  </a:cxn>
                  <a:cxn ang="0">
                    <a:pos x="1711" y="518"/>
                  </a:cxn>
                  <a:cxn ang="0">
                    <a:pos x="1711" y="533"/>
                  </a:cxn>
                  <a:cxn ang="0">
                    <a:pos x="1657" y="533"/>
                  </a:cxn>
                  <a:cxn ang="0">
                    <a:pos x="36" y="533"/>
                  </a:cxn>
                  <a:cxn ang="0">
                    <a:pos x="0" y="497"/>
                  </a:cxn>
                  <a:cxn ang="0">
                    <a:pos x="0" y="37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7"/>
                      <a:pt x="2529" y="37"/>
                    </a:cubicBezTo>
                    <a:lnTo>
                      <a:pt x="2529" y="197"/>
                    </a:lnTo>
                    <a:lnTo>
                      <a:pt x="1711" y="197"/>
                    </a:lnTo>
                    <a:lnTo>
                      <a:pt x="1711" y="224"/>
                    </a:lnTo>
                    <a:lnTo>
                      <a:pt x="1711" y="250"/>
                    </a:lnTo>
                    <a:lnTo>
                      <a:pt x="1711" y="277"/>
                    </a:lnTo>
                    <a:lnTo>
                      <a:pt x="1711" y="304"/>
                    </a:lnTo>
                    <a:lnTo>
                      <a:pt x="1711" y="331"/>
                    </a:lnTo>
                    <a:lnTo>
                      <a:pt x="1711" y="357"/>
                    </a:lnTo>
                    <a:lnTo>
                      <a:pt x="1711" y="384"/>
                    </a:lnTo>
                    <a:lnTo>
                      <a:pt x="1711" y="411"/>
                    </a:lnTo>
                    <a:lnTo>
                      <a:pt x="1711" y="438"/>
                    </a:lnTo>
                    <a:lnTo>
                      <a:pt x="1711" y="464"/>
                    </a:lnTo>
                    <a:lnTo>
                      <a:pt x="1711" y="491"/>
                    </a:lnTo>
                    <a:lnTo>
                      <a:pt x="1711" y="518"/>
                    </a:lnTo>
                    <a:lnTo>
                      <a:pt x="1711" y="533"/>
                    </a:lnTo>
                    <a:lnTo>
                      <a:pt x="1657" y="533"/>
                    </a:lnTo>
                    <a:lnTo>
                      <a:pt x="36" y="533"/>
                    </a:lnTo>
                    <a:cubicBezTo>
                      <a:pt x="16" y="533"/>
                      <a:pt x="0" y="517"/>
                      <a:pt x="0" y="497"/>
                    </a:cubicBezTo>
                    <a:lnTo>
                      <a:pt x="0" y="37"/>
                    </a:lnTo>
                    <a:cubicBezTo>
                      <a:pt x="0" y="17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75" name="Freeform 148"/>
              <p:cNvSpPr>
                <a:spLocks/>
              </p:cNvSpPr>
              <p:nvPr/>
            </p:nvSpPr>
            <p:spPr bwMode="auto">
              <a:xfrm>
                <a:off x="277" y="1755"/>
                <a:ext cx="291" cy="12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7"/>
                  </a:cxn>
                  <a:cxn ang="0">
                    <a:pos x="0" y="37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7"/>
                      <a:pt x="0" y="497"/>
                    </a:cubicBezTo>
                    <a:lnTo>
                      <a:pt x="0" y="37"/>
                    </a:lnTo>
                    <a:cubicBezTo>
                      <a:pt x="0" y="17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76" name="Rectangle 149"/>
              <p:cNvSpPr>
                <a:spLocks noChangeArrowheads="1"/>
              </p:cNvSpPr>
              <p:nvPr/>
            </p:nvSpPr>
            <p:spPr bwMode="auto">
              <a:xfrm>
                <a:off x="761" y="1762"/>
                <a:ext cx="49" cy="3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77" name="Rectangle 150"/>
              <p:cNvSpPr>
                <a:spLocks noChangeArrowheads="1"/>
              </p:cNvSpPr>
              <p:nvPr/>
            </p:nvSpPr>
            <p:spPr bwMode="auto">
              <a:xfrm>
                <a:off x="335" y="1762"/>
                <a:ext cx="48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78" name="Rectangle 151"/>
              <p:cNvSpPr>
                <a:spLocks noChangeArrowheads="1"/>
              </p:cNvSpPr>
              <p:nvPr/>
            </p:nvSpPr>
            <p:spPr bwMode="auto">
              <a:xfrm>
                <a:off x="743" y="1762"/>
                <a:ext cx="12" cy="3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79" name="Rectangle 152"/>
              <p:cNvSpPr>
                <a:spLocks noChangeArrowheads="1"/>
              </p:cNvSpPr>
              <p:nvPr/>
            </p:nvSpPr>
            <p:spPr bwMode="auto">
              <a:xfrm>
                <a:off x="317" y="1762"/>
                <a:ext cx="11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80" name="Freeform 153"/>
              <p:cNvSpPr>
                <a:spLocks/>
              </p:cNvSpPr>
              <p:nvPr/>
            </p:nvSpPr>
            <p:spPr bwMode="auto">
              <a:xfrm>
                <a:off x="242" y="1632"/>
                <a:ext cx="582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494" y="0"/>
                  </a:cxn>
                  <a:cxn ang="0">
                    <a:pos x="2530" y="37"/>
                  </a:cxn>
                  <a:cxn ang="0">
                    <a:pos x="2530" y="497"/>
                  </a:cxn>
                  <a:cxn ang="0">
                    <a:pos x="2494" y="533"/>
                  </a:cxn>
                  <a:cxn ang="0">
                    <a:pos x="37" y="533"/>
                  </a:cxn>
                  <a:cxn ang="0">
                    <a:pos x="0" y="497"/>
                  </a:cxn>
                  <a:cxn ang="0">
                    <a:pos x="0" y="37"/>
                  </a:cxn>
                  <a:cxn ang="0">
                    <a:pos x="37" y="0"/>
                  </a:cxn>
                </a:cxnLst>
                <a:rect l="0" t="0" r="r" b="b"/>
                <a:pathLst>
                  <a:path w="2530" h="533">
                    <a:moveTo>
                      <a:pt x="37" y="0"/>
                    </a:moveTo>
                    <a:lnTo>
                      <a:pt x="2494" y="0"/>
                    </a:lnTo>
                    <a:cubicBezTo>
                      <a:pt x="2514" y="0"/>
                      <a:pt x="2530" y="17"/>
                      <a:pt x="2530" y="37"/>
                    </a:cubicBezTo>
                    <a:lnTo>
                      <a:pt x="2530" y="497"/>
                    </a:lnTo>
                    <a:cubicBezTo>
                      <a:pt x="2530" y="517"/>
                      <a:pt x="2514" y="533"/>
                      <a:pt x="2494" y="533"/>
                    </a:cubicBezTo>
                    <a:lnTo>
                      <a:pt x="37" y="533"/>
                    </a:lnTo>
                    <a:cubicBezTo>
                      <a:pt x="17" y="533"/>
                      <a:pt x="0" y="517"/>
                      <a:pt x="0" y="497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81" name="Freeform 154"/>
              <p:cNvSpPr>
                <a:spLocks/>
              </p:cNvSpPr>
              <p:nvPr/>
            </p:nvSpPr>
            <p:spPr bwMode="auto">
              <a:xfrm>
                <a:off x="242" y="1632"/>
                <a:ext cx="291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265" y="0"/>
                  </a:cxn>
                  <a:cxn ang="0">
                    <a:pos x="1265" y="533"/>
                  </a:cxn>
                  <a:cxn ang="0">
                    <a:pos x="37" y="533"/>
                  </a:cxn>
                  <a:cxn ang="0">
                    <a:pos x="0" y="497"/>
                  </a:cxn>
                  <a:cxn ang="0">
                    <a:pos x="0" y="37"/>
                  </a:cxn>
                  <a:cxn ang="0">
                    <a:pos x="37" y="0"/>
                  </a:cxn>
                </a:cxnLst>
                <a:rect l="0" t="0" r="r" b="b"/>
                <a:pathLst>
                  <a:path w="1265" h="533">
                    <a:moveTo>
                      <a:pt x="37" y="0"/>
                    </a:moveTo>
                    <a:lnTo>
                      <a:pt x="1265" y="0"/>
                    </a:lnTo>
                    <a:lnTo>
                      <a:pt x="1265" y="533"/>
                    </a:lnTo>
                    <a:lnTo>
                      <a:pt x="37" y="533"/>
                    </a:lnTo>
                    <a:cubicBezTo>
                      <a:pt x="17" y="533"/>
                      <a:pt x="0" y="517"/>
                      <a:pt x="0" y="497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82" name="Rectangle 155"/>
              <p:cNvSpPr>
                <a:spLocks noChangeArrowheads="1"/>
              </p:cNvSpPr>
              <p:nvPr/>
            </p:nvSpPr>
            <p:spPr bwMode="auto">
              <a:xfrm>
                <a:off x="726" y="1640"/>
                <a:ext cx="49" cy="107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83" name="Rectangle 156"/>
              <p:cNvSpPr>
                <a:spLocks noChangeArrowheads="1"/>
              </p:cNvSpPr>
              <p:nvPr/>
            </p:nvSpPr>
            <p:spPr bwMode="auto">
              <a:xfrm>
                <a:off x="299" y="1640"/>
                <a:ext cx="50" cy="107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84" name="Rectangle 157"/>
              <p:cNvSpPr>
                <a:spLocks noChangeArrowheads="1"/>
              </p:cNvSpPr>
              <p:nvPr/>
            </p:nvSpPr>
            <p:spPr bwMode="auto">
              <a:xfrm>
                <a:off x="708" y="1640"/>
                <a:ext cx="12" cy="107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85" name="Rectangle 158"/>
              <p:cNvSpPr>
                <a:spLocks noChangeArrowheads="1"/>
              </p:cNvSpPr>
              <p:nvPr/>
            </p:nvSpPr>
            <p:spPr bwMode="auto">
              <a:xfrm>
                <a:off x="281" y="1640"/>
                <a:ext cx="12" cy="107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86" name="Freeform 159"/>
              <p:cNvSpPr>
                <a:spLocks/>
              </p:cNvSpPr>
              <p:nvPr/>
            </p:nvSpPr>
            <p:spPr bwMode="auto">
              <a:xfrm>
                <a:off x="277" y="1509"/>
                <a:ext cx="582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7"/>
                  </a:cxn>
                  <a:cxn ang="0">
                    <a:pos x="2529" y="497"/>
                  </a:cxn>
                  <a:cxn ang="0">
                    <a:pos x="2493" y="533"/>
                  </a:cxn>
                  <a:cxn ang="0">
                    <a:pos x="36" y="533"/>
                  </a:cxn>
                  <a:cxn ang="0">
                    <a:pos x="0" y="497"/>
                  </a:cxn>
                  <a:cxn ang="0">
                    <a:pos x="0" y="37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7"/>
                      <a:pt x="2529" y="37"/>
                    </a:cubicBezTo>
                    <a:lnTo>
                      <a:pt x="2529" y="497"/>
                    </a:lnTo>
                    <a:cubicBezTo>
                      <a:pt x="2529" y="517"/>
                      <a:pt x="2513" y="533"/>
                      <a:pt x="2493" y="533"/>
                    </a:cubicBezTo>
                    <a:lnTo>
                      <a:pt x="36" y="533"/>
                    </a:lnTo>
                    <a:cubicBezTo>
                      <a:pt x="16" y="533"/>
                      <a:pt x="0" y="517"/>
                      <a:pt x="0" y="497"/>
                    </a:cubicBezTo>
                    <a:lnTo>
                      <a:pt x="0" y="37"/>
                    </a:lnTo>
                    <a:cubicBezTo>
                      <a:pt x="0" y="17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87" name="Freeform 160"/>
              <p:cNvSpPr>
                <a:spLocks/>
              </p:cNvSpPr>
              <p:nvPr/>
            </p:nvSpPr>
            <p:spPr bwMode="auto">
              <a:xfrm>
                <a:off x="277" y="1509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7"/>
                  </a:cxn>
                  <a:cxn ang="0">
                    <a:pos x="0" y="37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7"/>
                      <a:pt x="0" y="497"/>
                    </a:cubicBezTo>
                    <a:lnTo>
                      <a:pt x="0" y="37"/>
                    </a:lnTo>
                    <a:cubicBezTo>
                      <a:pt x="0" y="17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88" name="Rectangle 161"/>
              <p:cNvSpPr>
                <a:spLocks noChangeArrowheads="1"/>
              </p:cNvSpPr>
              <p:nvPr/>
            </p:nvSpPr>
            <p:spPr bwMode="auto">
              <a:xfrm>
                <a:off x="761" y="1517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89" name="Rectangle 162"/>
              <p:cNvSpPr>
                <a:spLocks noChangeArrowheads="1"/>
              </p:cNvSpPr>
              <p:nvPr/>
            </p:nvSpPr>
            <p:spPr bwMode="auto">
              <a:xfrm>
                <a:off x="335" y="1517"/>
                <a:ext cx="48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90" name="Rectangle 163"/>
              <p:cNvSpPr>
                <a:spLocks noChangeArrowheads="1"/>
              </p:cNvSpPr>
              <p:nvPr/>
            </p:nvSpPr>
            <p:spPr bwMode="auto">
              <a:xfrm>
                <a:off x="743" y="1517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91" name="Rectangle 164"/>
              <p:cNvSpPr>
                <a:spLocks noChangeArrowheads="1"/>
              </p:cNvSpPr>
              <p:nvPr/>
            </p:nvSpPr>
            <p:spPr bwMode="auto">
              <a:xfrm>
                <a:off x="317" y="1517"/>
                <a:ext cx="11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92" name="Freeform 165"/>
              <p:cNvSpPr>
                <a:spLocks/>
              </p:cNvSpPr>
              <p:nvPr/>
            </p:nvSpPr>
            <p:spPr bwMode="auto">
              <a:xfrm>
                <a:off x="204" y="1877"/>
                <a:ext cx="498" cy="14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975" y="0"/>
                  </a:cxn>
                  <a:cxn ang="0">
                    <a:pos x="1975" y="74"/>
                  </a:cxn>
                  <a:cxn ang="0">
                    <a:pos x="2029" y="74"/>
                  </a:cxn>
                  <a:cxn ang="0">
                    <a:pos x="2163" y="74"/>
                  </a:cxn>
                  <a:cxn ang="0">
                    <a:pos x="2048" y="255"/>
                  </a:cxn>
                  <a:cxn ang="0">
                    <a:pos x="2042" y="358"/>
                  </a:cxn>
                  <a:cxn ang="0">
                    <a:pos x="2048" y="462"/>
                  </a:cxn>
                  <a:cxn ang="0">
                    <a:pos x="2107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2163" h="617">
                    <a:moveTo>
                      <a:pt x="42" y="0"/>
                    </a:moveTo>
                    <a:lnTo>
                      <a:pt x="1975" y="0"/>
                    </a:lnTo>
                    <a:lnTo>
                      <a:pt x="1975" y="74"/>
                    </a:lnTo>
                    <a:lnTo>
                      <a:pt x="2029" y="74"/>
                    </a:lnTo>
                    <a:lnTo>
                      <a:pt x="2163" y="74"/>
                    </a:lnTo>
                    <a:cubicBezTo>
                      <a:pt x="2098" y="74"/>
                      <a:pt x="2061" y="154"/>
                      <a:pt x="2048" y="255"/>
                    </a:cubicBezTo>
                    <a:cubicBezTo>
                      <a:pt x="2044" y="289"/>
                      <a:pt x="2042" y="324"/>
                      <a:pt x="2042" y="358"/>
                    </a:cubicBezTo>
                    <a:cubicBezTo>
                      <a:pt x="2042" y="393"/>
                      <a:pt x="2044" y="428"/>
                      <a:pt x="2048" y="462"/>
                    </a:cubicBezTo>
                    <a:cubicBezTo>
                      <a:pt x="2057" y="529"/>
                      <a:pt x="2076" y="586"/>
                      <a:pt x="2107" y="617"/>
                    </a:cubicBez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93" name="Freeform 166"/>
              <p:cNvSpPr>
                <a:spLocks/>
              </p:cNvSpPr>
              <p:nvPr/>
            </p:nvSpPr>
            <p:spPr bwMode="auto">
              <a:xfrm>
                <a:off x="204" y="1877"/>
                <a:ext cx="337" cy="14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465" y="0"/>
                  </a:cxn>
                  <a:cxn ang="0">
                    <a:pos x="1465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1465" h="617">
                    <a:moveTo>
                      <a:pt x="42" y="0"/>
                    </a:moveTo>
                    <a:lnTo>
                      <a:pt x="1465" y="0"/>
                    </a:lnTo>
                    <a:lnTo>
                      <a:pt x="1465" y="617"/>
                    </a:ln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94" name="Rectangle 167"/>
              <p:cNvSpPr>
                <a:spLocks noChangeArrowheads="1"/>
              </p:cNvSpPr>
              <p:nvPr/>
            </p:nvSpPr>
            <p:spPr bwMode="auto">
              <a:xfrm>
                <a:off x="271" y="1886"/>
                <a:ext cx="56" cy="125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95" name="Rectangle 168"/>
              <p:cNvSpPr>
                <a:spLocks noChangeArrowheads="1"/>
              </p:cNvSpPr>
              <p:nvPr/>
            </p:nvSpPr>
            <p:spPr bwMode="auto">
              <a:xfrm>
                <a:off x="250" y="1886"/>
                <a:ext cx="13" cy="125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96" name="Freeform 169"/>
              <p:cNvSpPr>
                <a:spLocks/>
              </p:cNvSpPr>
              <p:nvPr/>
            </p:nvSpPr>
            <p:spPr bwMode="auto">
              <a:xfrm>
                <a:off x="541" y="1914"/>
                <a:ext cx="140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6" y="0"/>
                  </a:cxn>
                  <a:cxn ang="0">
                    <a:pos x="583" y="95"/>
                  </a:cxn>
                  <a:cxn ang="0">
                    <a:pos x="577" y="198"/>
                  </a:cxn>
                  <a:cxn ang="0">
                    <a:pos x="583" y="298"/>
                  </a:cxn>
                  <a:cxn ang="0">
                    <a:pos x="0" y="298"/>
                  </a:cxn>
                  <a:cxn ang="0">
                    <a:pos x="0" y="0"/>
                  </a:cxn>
                </a:cxnLst>
                <a:rect l="0" t="0" r="r" b="b"/>
                <a:pathLst>
                  <a:path w="606" h="298">
                    <a:moveTo>
                      <a:pt x="0" y="0"/>
                    </a:moveTo>
                    <a:lnTo>
                      <a:pt x="606" y="0"/>
                    </a:lnTo>
                    <a:cubicBezTo>
                      <a:pt x="595" y="27"/>
                      <a:pt x="588" y="60"/>
                      <a:pt x="583" y="95"/>
                    </a:cubicBezTo>
                    <a:cubicBezTo>
                      <a:pt x="579" y="129"/>
                      <a:pt x="577" y="164"/>
                      <a:pt x="577" y="198"/>
                    </a:cubicBezTo>
                    <a:cubicBezTo>
                      <a:pt x="577" y="232"/>
                      <a:pt x="579" y="266"/>
                      <a:pt x="583" y="298"/>
                    </a:cubicBezTo>
                    <a:lnTo>
                      <a:pt x="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97" name="Rectangle 170"/>
              <p:cNvSpPr>
                <a:spLocks noChangeArrowheads="1"/>
              </p:cNvSpPr>
              <p:nvPr/>
            </p:nvSpPr>
            <p:spPr bwMode="auto">
              <a:xfrm>
                <a:off x="365" y="1914"/>
                <a:ext cx="176" cy="6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98" name="Rectangle 171"/>
              <p:cNvSpPr>
                <a:spLocks noChangeArrowheads="1"/>
              </p:cNvSpPr>
              <p:nvPr/>
            </p:nvSpPr>
            <p:spPr bwMode="auto">
              <a:xfrm>
                <a:off x="568" y="1546"/>
                <a:ext cx="127" cy="50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99" name="Rectangle 172"/>
              <p:cNvSpPr>
                <a:spLocks noChangeArrowheads="1"/>
              </p:cNvSpPr>
              <p:nvPr/>
            </p:nvSpPr>
            <p:spPr bwMode="auto">
              <a:xfrm>
                <a:off x="442" y="1546"/>
                <a:ext cx="126" cy="5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0" name="Rectangle 173"/>
              <p:cNvSpPr>
                <a:spLocks noChangeArrowheads="1"/>
              </p:cNvSpPr>
              <p:nvPr/>
            </p:nvSpPr>
            <p:spPr bwMode="auto">
              <a:xfrm>
                <a:off x="533" y="1669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1" name="Rectangle 174"/>
              <p:cNvSpPr>
                <a:spLocks noChangeArrowheads="1"/>
              </p:cNvSpPr>
              <p:nvPr/>
            </p:nvSpPr>
            <p:spPr bwMode="auto">
              <a:xfrm>
                <a:off x="407" y="1669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2" name="Rectangle 175"/>
              <p:cNvSpPr>
                <a:spLocks noChangeArrowheads="1"/>
              </p:cNvSpPr>
              <p:nvPr/>
            </p:nvSpPr>
            <p:spPr bwMode="auto">
              <a:xfrm>
                <a:off x="681" y="1915"/>
                <a:ext cx="318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3" name="Rectangle 176"/>
              <p:cNvSpPr>
                <a:spLocks noChangeArrowheads="1"/>
              </p:cNvSpPr>
              <p:nvPr/>
            </p:nvSpPr>
            <p:spPr bwMode="auto">
              <a:xfrm>
                <a:off x="681" y="1929"/>
                <a:ext cx="318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4" name="Rectangle 177"/>
              <p:cNvSpPr>
                <a:spLocks noChangeArrowheads="1"/>
              </p:cNvSpPr>
              <p:nvPr/>
            </p:nvSpPr>
            <p:spPr bwMode="auto">
              <a:xfrm>
                <a:off x="681" y="1943"/>
                <a:ext cx="318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5" name="Rectangle 178"/>
              <p:cNvSpPr>
                <a:spLocks noChangeArrowheads="1"/>
              </p:cNvSpPr>
              <p:nvPr/>
            </p:nvSpPr>
            <p:spPr bwMode="auto">
              <a:xfrm>
                <a:off x="681" y="1958"/>
                <a:ext cx="318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6" name="Rectangle 179"/>
              <p:cNvSpPr>
                <a:spLocks noChangeArrowheads="1"/>
              </p:cNvSpPr>
              <p:nvPr/>
            </p:nvSpPr>
            <p:spPr bwMode="auto">
              <a:xfrm>
                <a:off x="681" y="1972"/>
                <a:ext cx="318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7" name="Rectangle 180"/>
              <p:cNvSpPr>
                <a:spLocks noChangeArrowheads="1"/>
              </p:cNvSpPr>
              <p:nvPr/>
            </p:nvSpPr>
            <p:spPr bwMode="auto">
              <a:xfrm>
                <a:off x="681" y="1986"/>
                <a:ext cx="318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8" name="Rectangle 181"/>
              <p:cNvSpPr>
                <a:spLocks noChangeArrowheads="1"/>
              </p:cNvSpPr>
              <p:nvPr/>
            </p:nvSpPr>
            <p:spPr bwMode="auto">
              <a:xfrm>
                <a:off x="681" y="1922"/>
                <a:ext cx="318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9" name="Rectangle 182"/>
              <p:cNvSpPr>
                <a:spLocks noChangeArrowheads="1"/>
              </p:cNvSpPr>
              <p:nvPr/>
            </p:nvSpPr>
            <p:spPr bwMode="auto">
              <a:xfrm>
                <a:off x="681" y="1936"/>
                <a:ext cx="318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0" name="Rectangle 183"/>
              <p:cNvSpPr>
                <a:spLocks noChangeArrowheads="1"/>
              </p:cNvSpPr>
              <p:nvPr/>
            </p:nvSpPr>
            <p:spPr bwMode="auto">
              <a:xfrm>
                <a:off x="681" y="1950"/>
                <a:ext cx="318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1" name="Rectangle 184"/>
              <p:cNvSpPr>
                <a:spLocks noChangeArrowheads="1"/>
              </p:cNvSpPr>
              <p:nvPr/>
            </p:nvSpPr>
            <p:spPr bwMode="auto">
              <a:xfrm>
                <a:off x="681" y="1965"/>
                <a:ext cx="318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2" name="Rectangle 185"/>
              <p:cNvSpPr>
                <a:spLocks noChangeArrowheads="1"/>
              </p:cNvSpPr>
              <p:nvPr/>
            </p:nvSpPr>
            <p:spPr bwMode="auto">
              <a:xfrm>
                <a:off x="681" y="1979"/>
                <a:ext cx="318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3" name="Rectangle 186"/>
              <p:cNvSpPr>
                <a:spLocks noChangeArrowheads="1"/>
              </p:cNvSpPr>
              <p:nvPr/>
            </p:nvSpPr>
            <p:spPr bwMode="auto">
              <a:xfrm>
                <a:off x="681" y="1993"/>
                <a:ext cx="318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4" name="Rectangle 187"/>
              <p:cNvSpPr>
                <a:spLocks noChangeArrowheads="1"/>
              </p:cNvSpPr>
              <p:nvPr/>
            </p:nvSpPr>
            <p:spPr bwMode="auto">
              <a:xfrm>
                <a:off x="681" y="2000"/>
                <a:ext cx="318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5" name="Freeform 188"/>
              <p:cNvSpPr>
                <a:spLocks/>
              </p:cNvSpPr>
              <p:nvPr/>
            </p:nvSpPr>
            <p:spPr bwMode="auto">
              <a:xfrm>
                <a:off x="999" y="1915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68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7" h="31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4" y="10"/>
                      <a:pt x="1370" y="20"/>
                      <a:pt x="1368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6" name="Freeform 189"/>
              <p:cNvSpPr>
                <a:spLocks/>
              </p:cNvSpPr>
              <p:nvPr/>
            </p:nvSpPr>
            <p:spPr bwMode="auto">
              <a:xfrm>
                <a:off x="999" y="1929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1" y="0"/>
                  </a:cxn>
                  <a:cxn ang="0">
                    <a:pos x="1356" y="29"/>
                  </a:cxn>
                  <a:cxn ang="0">
                    <a:pos x="1356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61" h="30">
                    <a:moveTo>
                      <a:pt x="0" y="0"/>
                    </a:moveTo>
                    <a:lnTo>
                      <a:pt x="1361" y="0"/>
                    </a:lnTo>
                    <a:cubicBezTo>
                      <a:pt x="1359" y="9"/>
                      <a:pt x="1358" y="19"/>
                      <a:pt x="1356" y="29"/>
                    </a:cubicBezTo>
                    <a:lnTo>
                      <a:pt x="1356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7" name="Freeform 190"/>
              <p:cNvSpPr>
                <a:spLocks/>
              </p:cNvSpPr>
              <p:nvPr/>
            </p:nvSpPr>
            <p:spPr bwMode="auto">
              <a:xfrm>
                <a:off x="999" y="1943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3" y="0"/>
                  </a:cxn>
                  <a:cxn ang="0">
                    <a:pos x="1351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3" h="30">
                    <a:moveTo>
                      <a:pt x="0" y="0"/>
                    </a:moveTo>
                    <a:lnTo>
                      <a:pt x="1353" y="0"/>
                    </a:lnTo>
                    <a:cubicBezTo>
                      <a:pt x="1352" y="10"/>
                      <a:pt x="1351" y="20"/>
                      <a:pt x="135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8" name="Freeform 191"/>
              <p:cNvSpPr>
                <a:spLocks/>
              </p:cNvSpPr>
              <p:nvPr/>
            </p:nvSpPr>
            <p:spPr bwMode="auto">
              <a:xfrm>
                <a:off x="999" y="1958"/>
                <a:ext cx="3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0" y="10"/>
                  </a:cxn>
                  <a:cxn ang="0">
                    <a:pos x="135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0" h="31">
                    <a:moveTo>
                      <a:pt x="0" y="0"/>
                    </a:moveTo>
                    <a:lnTo>
                      <a:pt x="1350" y="0"/>
                    </a:lnTo>
                    <a:lnTo>
                      <a:pt x="1350" y="10"/>
                    </a:lnTo>
                    <a:cubicBezTo>
                      <a:pt x="1350" y="17"/>
                      <a:pt x="1350" y="24"/>
                      <a:pt x="135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9" name="Freeform 192"/>
              <p:cNvSpPr>
                <a:spLocks/>
              </p:cNvSpPr>
              <p:nvPr/>
            </p:nvSpPr>
            <p:spPr bwMode="auto">
              <a:xfrm>
                <a:off x="999" y="1972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4" h="31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2" y="11"/>
                      <a:pt x="1353" y="21"/>
                      <a:pt x="135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0" name="Freeform 193"/>
              <p:cNvSpPr>
                <a:spLocks/>
              </p:cNvSpPr>
              <p:nvPr/>
            </p:nvSpPr>
            <p:spPr bwMode="auto">
              <a:xfrm>
                <a:off x="999" y="1986"/>
                <a:ext cx="31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8" y="0"/>
                  </a:cxn>
                  <a:cxn ang="0">
                    <a:pos x="136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63" h="30">
                    <a:moveTo>
                      <a:pt x="0" y="0"/>
                    </a:moveTo>
                    <a:lnTo>
                      <a:pt x="1358" y="0"/>
                    </a:lnTo>
                    <a:cubicBezTo>
                      <a:pt x="1359" y="10"/>
                      <a:pt x="1361" y="20"/>
                      <a:pt x="136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1" name="Freeform 194"/>
              <p:cNvSpPr>
                <a:spLocks/>
              </p:cNvSpPr>
              <p:nvPr/>
            </p:nvSpPr>
            <p:spPr bwMode="auto">
              <a:xfrm>
                <a:off x="999" y="1922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8" y="0"/>
                  </a:cxn>
                  <a:cxn ang="0">
                    <a:pos x="136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8" h="31">
                    <a:moveTo>
                      <a:pt x="0" y="0"/>
                    </a:moveTo>
                    <a:lnTo>
                      <a:pt x="1368" y="0"/>
                    </a:lnTo>
                    <a:cubicBezTo>
                      <a:pt x="1365" y="10"/>
                      <a:pt x="1363" y="20"/>
                      <a:pt x="136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2" name="Freeform 195"/>
              <p:cNvSpPr>
                <a:spLocks/>
              </p:cNvSpPr>
              <p:nvPr/>
            </p:nvSpPr>
            <p:spPr bwMode="auto">
              <a:xfrm>
                <a:off x="999" y="1936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6" y="0"/>
                  </a:cxn>
                  <a:cxn ang="0">
                    <a:pos x="135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6" h="31">
                    <a:moveTo>
                      <a:pt x="0" y="0"/>
                    </a:moveTo>
                    <a:lnTo>
                      <a:pt x="1356" y="0"/>
                    </a:lnTo>
                    <a:cubicBezTo>
                      <a:pt x="1355" y="10"/>
                      <a:pt x="1354" y="21"/>
                      <a:pt x="135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3" name="Freeform 196"/>
              <p:cNvSpPr>
                <a:spLocks/>
              </p:cNvSpPr>
              <p:nvPr/>
            </p:nvSpPr>
            <p:spPr bwMode="auto">
              <a:xfrm>
                <a:off x="999" y="1950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0" y="11"/>
                      <a:pt x="1350" y="21"/>
                      <a:pt x="135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4" name="Freeform 197"/>
              <p:cNvSpPr>
                <a:spLocks/>
              </p:cNvSpPr>
              <p:nvPr/>
            </p:nvSpPr>
            <p:spPr bwMode="auto">
              <a:xfrm>
                <a:off x="999" y="1965"/>
                <a:ext cx="3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1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1" h="30">
                    <a:moveTo>
                      <a:pt x="0" y="0"/>
                    </a:moveTo>
                    <a:lnTo>
                      <a:pt x="1350" y="0"/>
                    </a:lnTo>
                    <a:cubicBezTo>
                      <a:pt x="1350" y="10"/>
                      <a:pt x="1351" y="20"/>
                      <a:pt x="135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5" name="Freeform 198"/>
              <p:cNvSpPr>
                <a:spLocks/>
              </p:cNvSpPr>
              <p:nvPr/>
            </p:nvSpPr>
            <p:spPr bwMode="auto">
              <a:xfrm>
                <a:off x="999" y="1979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4" y="0"/>
                  </a:cxn>
                  <a:cxn ang="0">
                    <a:pos x="1356" y="22"/>
                  </a:cxn>
                  <a:cxn ang="0">
                    <a:pos x="1358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8" h="31">
                    <a:moveTo>
                      <a:pt x="0" y="0"/>
                    </a:moveTo>
                    <a:lnTo>
                      <a:pt x="1354" y="0"/>
                    </a:lnTo>
                    <a:cubicBezTo>
                      <a:pt x="1355" y="7"/>
                      <a:pt x="1355" y="15"/>
                      <a:pt x="1356" y="22"/>
                    </a:cubicBezTo>
                    <a:lnTo>
                      <a:pt x="1358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6" name="Freeform 199"/>
              <p:cNvSpPr>
                <a:spLocks/>
              </p:cNvSpPr>
              <p:nvPr/>
            </p:nvSpPr>
            <p:spPr bwMode="auto">
              <a:xfrm>
                <a:off x="999" y="1993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3" y="0"/>
                  </a:cxn>
                  <a:cxn ang="0">
                    <a:pos x="137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0" h="31">
                    <a:moveTo>
                      <a:pt x="0" y="0"/>
                    </a:moveTo>
                    <a:lnTo>
                      <a:pt x="1363" y="0"/>
                    </a:lnTo>
                    <a:cubicBezTo>
                      <a:pt x="1365" y="11"/>
                      <a:pt x="1368" y="21"/>
                      <a:pt x="137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7" name="Freeform 200"/>
              <p:cNvSpPr>
                <a:spLocks/>
              </p:cNvSpPr>
              <p:nvPr/>
            </p:nvSpPr>
            <p:spPr bwMode="auto">
              <a:xfrm>
                <a:off x="999" y="2000"/>
                <a:ext cx="31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0" y="0"/>
                  </a:cxn>
                  <a:cxn ang="0">
                    <a:pos x="1377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77" h="21">
                    <a:moveTo>
                      <a:pt x="0" y="0"/>
                    </a:moveTo>
                    <a:lnTo>
                      <a:pt x="1370" y="0"/>
                    </a:lnTo>
                    <a:cubicBezTo>
                      <a:pt x="1373" y="7"/>
                      <a:pt x="1375" y="14"/>
                      <a:pt x="137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8" name="Freeform 201"/>
              <p:cNvSpPr>
                <a:spLocks/>
              </p:cNvSpPr>
              <p:nvPr/>
            </p:nvSpPr>
            <p:spPr bwMode="auto">
              <a:xfrm>
                <a:off x="674" y="1894"/>
                <a:ext cx="651" cy="131"/>
              </a:xfrm>
              <a:custGeom>
                <a:avLst/>
                <a:gdLst/>
                <a:ahLst/>
                <a:cxnLst>
                  <a:cxn ang="0">
                    <a:pos x="2829" y="569"/>
                  </a:cxn>
                  <a:cxn ang="0">
                    <a:pos x="121" y="569"/>
                  </a:cxn>
                  <a:cxn ang="0">
                    <a:pos x="6" y="388"/>
                  </a:cxn>
                  <a:cxn ang="0">
                    <a:pos x="0" y="284"/>
                  </a:cxn>
                  <a:cxn ang="0">
                    <a:pos x="6" y="181"/>
                  </a:cxn>
                  <a:cxn ang="0">
                    <a:pos x="121" y="0"/>
                  </a:cxn>
                  <a:cxn ang="0">
                    <a:pos x="2829" y="0"/>
                  </a:cxn>
                  <a:cxn ang="0">
                    <a:pos x="2829" y="90"/>
                  </a:cxn>
                  <a:cxn ang="0">
                    <a:pos x="121" y="90"/>
                  </a:cxn>
                  <a:cxn ang="0">
                    <a:pos x="95" y="192"/>
                  </a:cxn>
                  <a:cxn ang="0">
                    <a:pos x="90" y="284"/>
                  </a:cxn>
                  <a:cxn ang="0">
                    <a:pos x="95" y="377"/>
                  </a:cxn>
                  <a:cxn ang="0">
                    <a:pos x="121" y="479"/>
                  </a:cxn>
                  <a:cxn ang="0">
                    <a:pos x="2829" y="479"/>
                  </a:cxn>
                  <a:cxn ang="0">
                    <a:pos x="2829" y="569"/>
                  </a:cxn>
                </a:cxnLst>
                <a:rect l="0" t="0" r="r" b="b"/>
                <a:pathLst>
                  <a:path w="2829" h="569">
                    <a:moveTo>
                      <a:pt x="2829" y="569"/>
                    </a:moveTo>
                    <a:lnTo>
                      <a:pt x="121" y="569"/>
                    </a:lnTo>
                    <a:cubicBezTo>
                      <a:pt x="56" y="569"/>
                      <a:pt x="19" y="489"/>
                      <a:pt x="6" y="388"/>
                    </a:cubicBezTo>
                    <a:cubicBezTo>
                      <a:pt x="2" y="354"/>
                      <a:pt x="0" y="319"/>
                      <a:pt x="0" y="284"/>
                    </a:cubicBezTo>
                    <a:cubicBezTo>
                      <a:pt x="0" y="250"/>
                      <a:pt x="2" y="215"/>
                      <a:pt x="6" y="181"/>
                    </a:cubicBezTo>
                    <a:cubicBezTo>
                      <a:pt x="19" y="80"/>
                      <a:pt x="56" y="0"/>
                      <a:pt x="121" y="0"/>
                    </a:cubicBezTo>
                    <a:lnTo>
                      <a:pt x="2829" y="0"/>
                    </a:lnTo>
                    <a:lnTo>
                      <a:pt x="2829" y="90"/>
                    </a:lnTo>
                    <a:lnTo>
                      <a:pt x="121" y="90"/>
                    </a:lnTo>
                    <a:cubicBezTo>
                      <a:pt x="112" y="90"/>
                      <a:pt x="102" y="135"/>
                      <a:pt x="95" y="192"/>
                    </a:cubicBezTo>
                    <a:cubicBezTo>
                      <a:pt x="91" y="220"/>
                      <a:pt x="90" y="252"/>
                      <a:pt x="90" y="284"/>
                    </a:cubicBezTo>
                    <a:cubicBezTo>
                      <a:pt x="90" y="317"/>
                      <a:pt x="91" y="349"/>
                      <a:pt x="95" y="377"/>
                    </a:cubicBezTo>
                    <a:cubicBezTo>
                      <a:pt x="102" y="434"/>
                      <a:pt x="112" y="479"/>
                      <a:pt x="121" y="479"/>
                    </a:cubicBezTo>
                    <a:lnTo>
                      <a:pt x="2829" y="479"/>
                    </a:lnTo>
                    <a:lnTo>
                      <a:pt x="2829" y="569"/>
                    </a:lnTo>
                    <a:close/>
                  </a:path>
                </a:pathLst>
              </a:custGeom>
              <a:solidFill>
                <a:srgbClr val="27D3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9" name="Freeform 202"/>
              <p:cNvSpPr>
                <a:spLocks noEditPoints="1"/>
              </p:cNvSpPr>
              <p:nvPr/>
            </p:nvSpPr>
            <p:spPr bwMode="auto">
              <a:xfrm>
                <a:off x="999" y="1894"/>
                <a:ext cx="326" cy="131"/>
              </a:xfrm>
              <a:custGeom>
                <a:avLst/>
                <a:gdLst/>
                <a:ahLst/>
                <a:cxnLst>
                  <a:cxn ang="0">
                    <a:pos x="1415" y="569"/>
                  </a:cxn>
                  <a:cxn ang="0">
                    <a:pos x="0" y="569"/>
                  </a:cxn>
                  <a:cxn ang="0">
                    <a:pos x="0" y="479"/>
                  </a:cxn>
                  <a:cxn ang="0">
                    <a:pos x="1415" y="479"/>
                  </a:cxn>
                  <a:cxn ang="0">
                    <a:pos x="1415" y="569"/>
                  </a:cxn>
                  <a:cxn ang="0">
                    <a:pos x="0" y="0"/>
                  </a:cxn>
                  <a:cxn ang="0">
                    <a:pos x="1415" y="0"/>
                  </a:cxn>
                  <a:cxn ang="0">
                    <a:pos x="1415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415" h="569">
                    <a:moveTo>
                      <a:pt x="1415" y="569"/>
                    </a:moveTo>
                    <a:lnTo>
                      <a:pt x="0" y="569"/>
                    </a:lnTo>
                    <a:lnTo>
                      <a:pt x="0" y="479"/>
                    </a:lnTo>
                    <a:lnTo>
                      <a:pt x="1415" y="479"/>
                    </a:lnTo>
                    <a:lnTo>
                      <a:pt x="1415" y="569"/>
                    </a:lnTo>
                    <a:close/>
                    <a:moveTo>
                      <a:pt x="0" y="0"/>
                    </a:moveTo>
                    <a:lnTo>
                      <a:pt x="1415" y="0"/>
                    </a:lnTo>
                    <a:lnTo>
                      <a:pt x="141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0" name="Rectangle 203"/>
              <p:cNvSpPr>
                <a:spLocks noChangeArrowheads="1"/>
              </p:cNvSpPr>
              <p:nvPr/>
            </p:nvSpPr>
            <p:spPr bwMode="auto">
              <a:xfrm>
                <a:off x="1006" y="1858"/>
                <a:ext cx="236" cy="15"/>
              </a:xfrm>
              <a:prstGeom prst="rect">
                <a:avLst/>
              </a:prstGeom>
              <a:solidFill>
                <a:srgbClr val="AAC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1" name="Rectangle 204"/>
              <p:cNvSpPr>
                <a:spLocks noChangeArrowheads="1"/>
              </p:cNvSpPr>
              <p:nvPr/>
            </p:nvSpPr>
            <p:spPr bwMode="auto">
              <a:xfrm>
                <a:off x="991" y="1873"/>
                <a:ext cx="265" cy="1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  <p:sp>
          <p:nvSpPr>
            <p:cNvPr id="275" name="Rectangle 206"/>
            <p:cNvSpPr>
              <a:spLocks noChangeArrowheads="1"/>
            </p:cNvSpPr>
            <p:nvPr/>
          </p:nvSpPr>
          <p:spPr bwMode="auto">
            <a:xfrm>
              <a:off x="1104" y="1878"/>
              <a:ext cx="445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6" name="Rectangle 207"/>
            <p:cNvSpPr>
              <a:spLocks noChangeArrowheads="1"/>
            </p:cNvSpPr>
            <p:nvPr/>
          </p:nvSpPr>
          <p:spPr bwMode="auto">
            <a:xfrm>
              <a:off x="671" y="1800"/>
              <a:ext cx="355" cy="6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7" name="Rectangle 208"/>
            <p:cNvSpPr>
              <a:spLocks noChangeArrowheads="1"/>
            </p:cNvSpPr>
            <p:nvPr/>
          </p:nvSpPr>
          <p:spPr bwMode="auto">
            <a:xfrm>
              <a:off x="671" y="1812"/>
              <a:ext cx="355" cy="7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8" name="Rectangle 209"/>
            <p:cNvSpPr>
              <a:spLocks noChangeArrowheads="1"/>
            </p:cNvSpPr>
            <p:nvPr/>
          </p:nvSpPr>
          <p:spPr bwMode="auto">
            <a:xfrm>
              <a:off x="671" y="1825"/>
              <a:ext cx="355" cy="6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9" name="Rectangle 210"/>
            <p:cNvSpPr>
              <a:spLocks noChangeArrowheads="1"/>
            </p:cNvSpPr>
            <p:nvPr/>
          </p:nvSpPr>
          <p:spPr bwMode="auto">
            <a:xfrm>
              <a:off x="671" y="1837"/>
              <a:ext cx="355" cy="6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0" name="Rectangle 211"/>
            <p:cNvSpPr>
              <a:spLocks noChangeArrowheads="1"/>
            </p:cNvSpPr>
            <p:nvPr/>
          </p:nvSpPr>
          <p:spPr bwMode="auto">
            <a:xfrm>
              <a:off x="671" y="1849"/>
              <a:ext cx="355" cy="7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1" name="Rectangle 212"/>
            <p:cNvSpPr>
              <a:spLocks noChangeArrowheads="1"/>
            </p:cNvSpPr>
            <p:nvPr/>
          </p:nvSpPr>
          <p:spPr bwMode="auto">
            <a:xfrm>
              <a:off x="671" y="1862"/>
              <a:ext cx="355" cy="6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2" name="Rectangle 213"/>
            <p:cNvSpPr>
              <a:spLocks noChangeArrowheads="1"/>
            </p:cNvSpPr>
            <p:nvPr/>
          </p:nvSpPr>
          <p:spPr bwMode="auto">
            <a:xfrm>
              <a:off x="671" y="1806"/>
              <a:ext cx="355" cy="6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3" name="Rectangle 214"/>
            <p:cNvSpPr>
              <a:spLocks noChangeArrowheads="1"/>
            </p:cNvSpPr>
            <p:nvPr/>
          </p:nvSpPr>
          <p:spPr bwMode="auto">
            <a:xfrm>
              <a:off x="671" y="1819"/>
              <a:ext cx="355" cy="6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4" name="Rectangle 215"/>
            <p:cNvSpPr>
              <a:spLocks noChangeArrowheads="1"/>
            </p:cNvSpPr>
            <p:nvPr/>
          </p:nvSpPr>
          <p:spPr bwMode="auto">
            <a:xfrm>
              <a:off x="671" y="1831"/>
              <a:ext cx="355" cy="6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5" name="Rectangle 216"/>
            <p:cNvSpPr>
              <a:spLocks noChangeArrowheads="1"/>
            </p:cNvSpPr>
            <p:nvPr/>
          </p:nvSpPr>
          <p:spPr bwMode="auto">
            <a:xfrm>
              <a:off x="671" y="1843"/>
              <a:ext cx="355" cy="6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6" name="Rectangle 217"/>
            <p:cNvSpPr>
              <a:spLocks noChangeArrowheads="1"/>
            </p:cNvSpPr>
            <p:nvPr/>
          </p:nvSpPr>
          <p:spPr bwMode="auto">
            <a:xfrm>
              <a:off x="671" y="1856"/>
              <a:ext cx="355" cy="6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7" name="Rectangle 218"/>
            <p:cNvSpPr>
              <a:spLocks noChangeArrowheads="1"/>
            </p:cNvSpPr>
            <p:nvPr/>
          </p:nvSpPr>
          <p:spPr bwMode="auto">
            <a:xfrm>
              <a:off x="671" y="1868"/>
              <a:ext cx="355" cy="6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8" name="Rectangle 219"/>
            <p:cNvSpPr>
              <a:spLocks noChangeArrowheads="1"/>
            </p:cNvSpPr>
            <p:nvPr/>
          </p:nvSpPr>
          <p:spPr bwMode="auto">
            <a:xfrm>
              <a:off x="671" y="1874"/>
              <a:ext cx="355" cy="4"/>
            </a:xfrm>
            <a:prstGeom prst="rect">
              <a:avLst/>
            </a:prstGeom>
            <a:solidFill>
              <a:srgbClr val="79A7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9" name="Freeform 220"/>
            <p:cNvSpPr>
              <a:spLocks/>
            </p:cNvSpPr>
            <p:nvPr/>
          </p:nvSpPr>
          <p:spPr bwMode="auto">
            <a:xfrm>
              <a:off x="1026" y="1800"/>
              <a:ext cx="78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9" y="99"/>
                </a:cxn>
                <a:cxn ang="0">
                  <a:pos x="239" y="99"/>
                </a:cxn>
                <a:cxn ang="0">
                  <a:pos x="338" y="339"/>
                </a:cxn>
                <a:cxn ang="0">
                  <a:pos x="247" y="339"/>
                </a:cxn>
                <a:cxn ang="0">
                  <a:pos x="175" y="164"/>
                </a:cxn>
                <a:cxn ang="0">
                  <a:pos x="175" y="164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0"/>
                </a:cxn>
              </a:cxnLst>
              <a:rect l="0" t="0" r="r" b="b"/>
              <a:pathLst>
                <a:path w="338" h="339">
                  <a:moveTo>
                    <a:pt x="0" y="0"/>
                  </a:moveTo>
                  <a:cubicBezTo>
                    <a:pt x="93" y="0"/>
                    <a:pt x="178" y="38"/>
                    <a:pt x="239" y="99"/>
                  </a:cubicBezTo>
                  <a:lnTo>
                    <a:pt x="239" y="99"/>
                  </a:lnTo>
                  <a:cubicBezTo>
                    <a:pt x="301" y="161"/>
                    <a:pt x="338" y="245"/>
                    <a:pt x="338" y="339"/>
                  </a:cubicBezTo>
                  <a:lnTo>
                    <a:pt x="247" y="339"/>
                  </a:lnTo>
                  <a:cubicBezTo>
                    <a:pt x="247" y="270"/>
                    <a:pt x="219" y="209"/>
                    <a:pt x="175" y="164"/>
                  </a:cubicBezTo>
                  <a:lnTo>
                    <a:pt x="175" y="164"/>
                  </a:lnTo>
                  <a:cubicBezTo>
                    <a:pt x="130" y="119"/>
                    <a:pt x="68" y="91"/>
                    <a:pt x="0" y="91"/>
                  </a:cubicBez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0" name="Freeform 221"/>
            <p:cNvSpPr>
              <a:spLocks/>
            </p:cNvSpPr>
            <p:nvPr/>
          </p:nvSpPr>
          <p:spPr bwMode="auto">
            <a:xfrm>
              <a:off x="1026" y="1806"/>
              <a:ext cx="72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0" y="91"/>
                </a:cxn>
                <a:cxn ang="0">
                  <a:pos x="220" y="91"/>
                </a:cxn>
                <a:cxn ang="0">
                  <a:pos x="312" y="312"/>
                </a:cxn>
                <a:cxn ang="0">
                  <a:pos x="228" y="312"/>
                </a:cxn>
                <a:cxn ang="0">
                  <a:pos x="161" y="151"/>
                </a:cxn>
                <a:cxn ang="0">
                  <a:pos x="161" y="15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0"/>
                </a:cxn>
              </a:cxnLst>
              <a:rect l="0" t="0" r="r" b="b"/>
              <a:pathLst>
                <a:path w="312" h="312">
                  <a:moveTo>
                    <a:pt x="0" y="0"/>
                  </a:moveTo>
                  <a:cubicBezTo>
                    <a:pt x="86" y="0"/>
                    <a:pt x="164" y="35"/>
                    <a:pt x="220" y="91"/>
                  </a:cubicBezTo>
                  <a:lnTo>
                    <a:pt x="220" y="91"/>
                  </a:lnTo>
                  <a:cubicBezTo>
                    <a:pt x="277" y="148"/>
                    <a:pt x="312" y="226"/>
                    <a:pt x="312" y="312"/>
                  </a:cubicBezTo>
                  <a:lnTo>
                    <a:pt x="228" y="312"/>
                  </a:lnTo>
                  <a:cubicBezTo>
                    <a:pt x="228" y="249"/>
                    <a:pt x="202" y="192"/>
                    <a:pt x="161" y="151"/>
                  </a:cubicBezTo>
                  <a:lnTo>
                    <a:pt x="161" y="151"/>
                  </a:lnTo>
                  <a:cubicBezTo>
                    <a:pt x="120" y="109"/>
                    <a:pt x="63" y="84"/>
                    <a:pt x="0" y="84"/>
                  </a:cubicBez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1" name="Freeform 222"/>
            <p:cNvSpPr>
              <a:spLocks/>
            </p:cNvSpPr>
            <p:nvPr/>
          </p:nvSpPr>
          <p:spPr bwMode="auto">
            <a:xfrm>
              <a:off x="1026" y="1813"/>
              <a:ext cx="65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83"/>
                </a:cxn>
                <a:cxn ang="0">
                  <a:pos x="201" y="83"/>
                </a:cxn>
                <a:cxn ang="0">
                  <a:pos x="285" y="285"/>
                </a:cxn>
                <a:cxn ang="0">
                  <a:pos x="208" y="285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0"/>
                </a:cxn>
              </a:cxnLst>
              <a:rect l="0" t="0" r="r" b="b"/>
              <a:pathLst>
                <a:path w="285" h="285">
                  <a:moveTo>
                    <a:pt x="0" y="0"/>
                  </a:moveTo>
                  <a:cubicBezTo>
                    <a:pt x="78" y="0"/>
                    <a:pt x="150" y="31"/>
                    <a:pt x="201" y="83"/>
                  </a:cubicBezTo>
                  <a:lnTo>
                    <a:pt x="201" y="83"/>
                  </a:lnTo>
                  <a:cubicBezTo>
                    <a:pt x="253" y="135"/>
                    <a:pt x="285" y="206"/>
                    <a:pt x="285" y="285"/>
                  </a:cubicBezTo>
                  <a:lnTo>
                    <a:pt x="208" y="285"/>
                  </a:lnTo>
                  <a:cubicBezTo>
                    <a:pt x="208" y="227"/>
                    <a:pt x="185" y="175"/>
                    <a:pt x="147" y="137"/>
                  </a:cubicBezTo>
                  <a:lnTo>
                    <a:pt x="147" y="137"/>
                  </a:lnTo>
                  <a:cubicBezTo>
                    <a:pt x="109" y="100"/>
                    <a:pt x="57" y="76"/>
                    <a:pt x="0" y="76"/>
                  </a:cubicBez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2" name="Freeform 223"/>
            <p:cNvSpPr>
              <a:spLocks/>
            </p:cNvSpPr>
            <p:nvPr/>
          </p:nvSpPr>
          <p:spPr bwMode="auto">
            <a:xfrm>
              <a:off x="1026" y="1819"/>
              <a:ext cx="59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76"/>
                </a:cxn>
                <a:cxn ang="0">
                  <a:pos x="182" y="76"/>
                </a:cxn>
                <a:cxn ang="0">
                  <a:pos x="258" y="259"/>
                </a:cxn>
                <a:cxn ang="0">
                  <a:pos x="188" y="259"/>
                </a:cxn>
                <a:cxn ang="0">
                  <a:pos x="133" y="125"/>
                </a:cxn>
                <a:cxn ang="0">
                  <a:pos x="133" y="125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0"/>
                </a:cxn>
              </a:cxnLst>
              <a:rect l="0" t="0" r="r" b="b"/>
              <a:pathLst>
                <a:path w="258" h="259">
                  <a:moveTo>
                    <a:pt x="0" y="0"/>
                  </a:moveTo>
                  <a:cubicBezTo>
                    <a:pt x="71" y="0"/>
                    <a:pt x="136" y="29"/>
                    <a:pt x="182" y="76"/>
                  </a:cubicBezTo>
                  <a:lnTo>
                    <a:pt x="182" y="76"/>
                  </a:lnTo>
                  <a:cubicBezTo>
                    <a:pt x="229" y="123"/>
                    <a:pt x="258" y="187"/>
                    <a:pt x="258" y="259"/>
                  </a:cubicBezTo>
                  <a:lnTo>
                    <a:pt x="188" y="259"/>
                  </a:lnTo>
                  <a:cubicBezTo>
                    <a:pt x="188" y="207"/>
                    <a:pt x="167" y="159"/>
                    <a:pt x="133" y="125"/>
                  </a:cubicBezTo>
                  <a:lnTo>
                    <a:pt x="133" y="125"/>
                  </a:lnTo>
                  <a:cubicBezTo>
                    <a:pt x="99" y="91"/>
                    <a:pt x="52" y="70"/>
                    <a:pt x="0" y="70"/>
                  </a:cubicBez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3" name="Freeform 224"/>
            <p:cNvSpPr>
              <a:spLocks/>
            </p:cNvSpPr>
            <p:nvPr/>
          </p:nvSpPr>
          <p:spPr bwMode="auto">
            <a:xfrm>
              <a:off x="1026" y="1825"/>
              <a:ext cx="53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4" y="68"/>
                </a:cxn>
                <a:cxn ang="0">
                  <a:pos x="164" y="68"/>
                </a:cxn>
                <a:cxn ang="0">
                  <a:pos x="231" y="232"/>
                </a:cxn>
                <a:cxn ang="0">
                  <a:pos x="169" y="232"/>
                </a:cxn>
                <a:cxn ang="0">
                  <a:pos x="119" y="112"/>
                </a:cxn>
                <a:cxn ang="0">
                  <a:pos x="119" y="112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0"/>
                </a:cxn>
              </a:cxnLst>
              <a:rect l="0" t="0" r="r" b="b"/>
              <a:pathLst>
                <a:path w="231" h="232">
                  <a:moveTo>
                    <a:pt x="0" y="0"/>
                  </a:moveTo>
                  <a:cubicBezTo>
                    <a:pt x="64" y="0"/>
                    <a:pt x="122" y="26"/>
                    <a:pt x="164" y="68"/>
                  </a:cubicBezTo>
                  <a:lnTo>
                    <a:pt x="164" y="68"/>
                  </a:lnTo>
                  <a:cubicBezTo>
                    <a:pt x="205" y="110"/>
                    <a:pt x="231" y="168"/>
                    <a:pt x="231" y="232"/>
                  </a:cubicBezTo>
                  <a:lnTo>
                    <a:pt x="169" y="232"/>
                  </a:lnTo>
                  <a:cubicBezTo>
                    <a:pt x="169" y="185"/>
                    <a:pt x="150" y="143"/>
                    <a:pt x="119" y="112"/>
                  </a:cubicBezTo>
                  <a:lnTo>
                    <a:pt x="119" y="112"/>
                  </a:lnTo>
                  <a:cubicBezTo>
                    <a:pt x="89" y="81"/>
                    <a:pt x="46" y="63"/>
                    <a:pt x="0" y="63"/>
                  </a:cubicBez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4" name="Freeform 225"/>
            <p:cNvSpPr>
              <a:spLocks/>
            </p:cNvSpPr>
            <p:nvPr/>
          </p:nvSpPr>
          <p:spPr bwMode="auto">
            <a:xfrm>
              <a:off x="1026" y="1831"/>
              <a:ext cx="47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205" y="205"/>
                </a:cxn>
                <a:cxn ang="0">
                  <a:pos x="149" y="205"/>
                </a:cxn>
                <a:cxn ang="0">
                  <a:pos x="106" y="99"/>
                </a:cxn>
                <a:cxn ang="0">
                  <a:pos x="105" y="99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0"/>
                </a:cxn>
              </a:cxnLst>
              <a:rect l="0" t="0" r="r" b="b"/>
              <a:pathLst>
                <a:path w="205" h="205">
                  <a:moveTo>
                    <a:pt x="0" y="0"/>
                  </a:moveTo>
                  <a:cubicBezTo>
                    <a:pt x="56" y="0"/>
                    <a:pt x="107" y="23"/>
                    <a:pt x="145" y="60"/>
                  </a:cubicBezTo>
                  <a:lnTo>
                    <a:pt x="145" y="60"/>
                  </a:lnTo>
                  <a:cubicBezTo>
                    <a:pt x="182" y="97"/>
                    <a:pt x="205" y="148"/>
                    <a:pt x="205" y="205"/>
                  </a:cubicBezTo>
                  <a:lnTo>
                    <a:pt x="149" y="205"/>
                  </a:lnTo>
                  <a:cubicBezTo>
                    <a:pt x="149" y="163"/>
                    <a:pt x="133" y="126"/>
                    <a:pt x="106" y="99"/>
                  </a:cubicBezTo>
                  <a:lnTo>
                    <a:pt x="105" y="99"/>
                  </a:lnTo>
                  <a:cubicBezTo>
                    <a:pt x="78" y="72"/>
                    <a:pt x="41" y="55"/>
                    <a:pt x="0" y="55"/>
                  </a:cubicBez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5" name="Freeform 226"/>
            <p:cNvSpPr>
              <a:spLocks/>
            </p:cNvSpPr>
            <p:nvPr/>
          </p:nvSpPr>
          <p:spPr bwMode="auto">
            <a:xfrm>
              <a:off x="1026" y="1837"/>
              <a:ext cx="4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52"/>
                </a:cxn>
                <a:cxn ang="0">
                  <a:pos x="126" y="52"/>
                </a:cxn>
                <a:cxn ang="0">
                  <a:pos x="178" y="178"/>
                </a:cxn>
                <a:cxn ang="0">
                  <a:pos x="130" y="178"/>
                </a:cxn>
                <a:cxn ang="0">
                  <a:pos x="92" y="86"/>
                </a:cxn>
                <a:cxn ang="0">
                  <a:pos x="92" y="8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178" h="178">
                  <a:moveTo>
                    <a:pt x="0" y="0"/>
                  </a:moveTo>
                  <a:cubicBezTo>
                    <a:pt x="49" y="0"/>
                    <a:pt x="93" y="19"/>
                    <a:pt x="126" y="52"/>
                  </a:cubicBezTo>
                  <a:lnTo>
                    <a:pt x="126" y="52"/>
                  </a:lnTo>
                  <a:cubicBezTo>
                    <a:pt x="158" y="84"/>
                    <a:pt x="178" y="129"/>
                    <a:pt x="178" y="178"/>
                  </a:cubicBezTo>
                  <a:lnTo>
                    <a:pt x="130" y="178"/>
                  </a:lnTo>
                  <a:cubicBezTo>
                    <a:pt x="130" y="142"/>
                    <a:pt x="115" y="109"/>
                    <a:pt x="92" y="86"/>
                  </a:cubicBezTo>
                  <a:lnTo>
                    <a:pt x="92" y="86"/>
                  </a:lnTo>
                  <a:cubicBezTo>
                    <a:pt x="68" y="62"/>
                    <a:pt x="36" y="48"/>
                    <a:pt x="0" y="48"/>
                  </a:cubicBez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6" name="Freeform 227"/>
            <p:cNvSpPr>
              <a:spLocks/>
            </p:cNvSpPr>
            <p:nvPr/>
          </p:nvSpPr>
          <p:spPr bwMode="auto">
            <a:xfrm>
              <a:off x="1026" y="1843"/>
              <a:ext cx="3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45"/>
                </a:cxn>
                <a:cxn ang="0">
                  <a:pos x="107" y="45"/>
                </a:cxn>
                <a:cxn ang="0">
                  <a:pos x="151" y="152"/>
                </a:cxn>
                <a:cxn ang="0">
                  <a:pos x="110" y="152"/>
                </a:cxn>
                <a:cxn ang="0">
                  <a:pos x="78" y="73"/>
                </a:cxn>
                <a:cxn ang="0">
                  <a:pos x="78" y="74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0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cubicBezTo>
                    <a:pt x="41" y="0"/>
                    <a:pt x="79" y="17"/>
                    <a:pt x="107" y="45"/>
                  </a:cubicBezTo>
                  <a:lnTo>
                    <a:pt x="107" y="45"/>
                  </a:lnTo>
                  <a:cubicBezTo>
                    <a:pt x="134" y="72"/>
                    <a:pt x="151" y="110"/>
                    <a:pt x="151" y="152"/>
                  </a:cubicBezTo>
                  <a:lnTo>
                    <a:pt x="110" y="152"/>
                  </a:lnTo>
                  <a:cubicBezTo>
                    <a:pt x="110" y="121"/>
                    <a:pt x="98" y="94"/>
                    <a:pt x="78" y="73"/>
                  </a:cubicBezTo>
                  <a:lnTo>
                    <a:pt x="78" y="74"/>
                  </a:lnTo>
                  <a:cubicBezTo>
                    <a:pt x="58" y="54"/>
                    <a:pt x="30" y="41"/>
                    <a:pt x="0" y="41"/>
                  </a:cubicBez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7" name="Freeform 228"/>
            <p:cNvSpPr>
              <a:spLocks/>
            </p:cNvSpPr>
            <p:nvPr/>
          </p:nvSpPr>
          <p:spPr bwMode="auto">
            <a:xfrm>
              <a:off x="1026" y="1849"/>
              <a:ext cx="2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37"/>
                </a:cxn>
                <a:cxn ang="0">
                  <a:pos x="88" y="37"/>
                </a:cxn>
                <a:cxn ang="0">
                  <a:pos x="124" y="125"/>
                </a:cxn>
                <a:cxn ang="0">
                  <a:pos x="91" y="125"/>
                </a:cxn>
                <a:cxn ang="0">
                  <a:pos x="64" y="60"/>
                </a:cxn>
                <a:cxn ang="0">
                  <a:pos x="64" y="6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0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cubicBezTo>
                    <a:pt x="34" y="0"/>
                    <a:pt x="65" y="14"/>
                    <a:pt x="88" y="37"/>
                  </a:cubicBezTo>
                  <a:lnTo>
                    <a:pt x="88" y="37"/>
                  </a:lnTo>
                  <a:cubicBezTo>
                    <a:pt x="110" y="59"/>
                    <a:pt x="124" y="90"/>
                    <a:pt x="124" y="125"/>
                  </a:cubicBezTo>
                  <a:lnTo>
                    <a:pt x="91" y="125"/>
                  </a:lnTo>
                  <a:cubicBezTo>
                    <a:pt x="91" y="100"/>
                    <a:pt x="80" y="77"/>
                    <a:pt x="64" y="60"/>
                  </a:cubicBezTo>
                  <a:lnTo>
                    <a:pt x="64" y="60"/>
                  </a:lnTo>
                  <a:cubicBezTo>
                    <a:pt x="47" y="44"/>
                    <a:pt x="25" y="34"/>
                    <a:pt x="0" y="34"/>
                  </a:cubicBez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8" name="Freeform 229"/>
            <p:cNvSpPr>
              <a:spLocks/>
            </p:cNvSpPr>
            <p:nvPr/>
          </p:nvSpPr>
          <p:spPr bwMode="auto">
            <a:xfrm>
              <a:off x="1026" y="1856"/>
              <a:ext cx="22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98" y="98"/>
                </a:cxn>
                <a:cxn ang="0">
                  <a:pos x="85" y="98"/>
                </a:cxn>
                <a:cxn ang="0">
                  <a:pos x="71" y="98"/>
                </a:cxn>
                <a:cxn ang="0">
                  <a:pos x="0" y="98"/>
                </a:cxn>
                <a:cxn ang="0">
                  <a:pos x="0" y="69"/>
                </a:cxn>
                <a:cxn ang="0">
                  <a:pos x="0" y="62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2"/>
                </a:cxn>
                <a:cxn ang="0">
                  <a:pos x="0" y="0"/>
                </a:cxn>
              </a:cxnLst>
              <a:rect l="0" t="0" r="r" b="b"/>
              <a:pathLst>
                <a:path w="98" h="98">
                  <a:moveTo>
                    <a:pt x="0" y="0"/>
                  </a:moveTo>
                  <a:cubicBezTo>
                    <a:pt x="27" y="0"/>
                    <a:pt x="51" y="11"/>
                    <a:pt x="69" y="28"/>
                  </a:cubicBezTo>
                  <a:lnTo>
                    <a:pt x="69" y="28"/>
                  </a:lnTo>
                  <a:cubicBezTo>
                    <a:pt x="87" y="46"/>
                    <a:pt x="98" y="71"/>
                    <a:pt x="98" y="98"/>
                  </a:cubicBezTo>
                  <a:lnTo>
                    <a:pt x="85" y="98"/>
                  </a:lnTo>
                  <a:lnTo>
                    <a:pt x="71" y="98"/>
                  </a:lnTo>
                  <a:lnTo>
                    <a:pt x="0" y="98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9" name="Freeform 230"/>
            <p:cNvSpPr>
              <a:spLocks/>
            </p:cNvSpPr>
            <p:nvPr/>
          </p:nvSpPr>
          <p:spPr bwMode="auto">
            <a:xfrm>
              <a:off x="1026" y="1862"/>
              <a:ext cx="1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21"/>
                </a:cxn>
                <a:cxn ang="0">
                  <a:pos x="50" y="21"/>
                </a:cxn>
                <a:cxn ang="0">
                  <a:pos x="71" y="72"/>
                </a:cxn>
                <a:cxn ang="0">
                  <a:pos x="61" y="72"/>
                </a:cxn>
                <a:cxn ang="0">
                  <a:pos x="52" y="72"/>
                </a:cxn>
                <a:cxn ang="0">
                  <a:pos x="0" y="72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w="71" h="72">
                  <a:moveTo>
                    <a:pt x="0" y="0"/>
                  </a:moveTo>
                  <a:cubicBezTo>
                    <a:pt x="19" y="0"/>
                    <a:pt x="37" y="8"/>
                    <a:pt x="50" y="21"/>
                  </a:cubicBezTo>
                  <a:lnTo>
                    <a:pt x="50" y="21"/>
                  </a:lnTo>
                  <a:cubicBezTo>
                    <a:pt x="63" y="34"/>
                    <a:pt x="71" y="52"/>
                    <a:pt x="71" y="72"/>
                  </a:cubicBezTo>
                  <a:lnTo>
                    <a:pt x="61" y="72"/>
                  </a:lnTo>
                  <a:lnTo>
                    <a:pt x="52" y="72"/>
                  </a:lnTo>
                  <a:lnTo>
                    <a:pt x="0" y="72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0" name="Freeform 231"/>
            <p:cNvSpPr>
              <a:spLocks/>
            </p:cNvSpPr>
            <p:nvPr/>
          </p:nvSpPr>
          <p:spPr bwMode="auto">
            <a:xfrm>
              <a:off x="1026" y="1868"/>
              <a:ext cx="1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44" y="45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44" h="45">
                  <a:moveTo>
                    <a:pt x="0" y="0"/>
                  </a:moveTo>
                  <a:cubicBezTo>
                    <a:pt x="12" y="0"/>
                    <a:pt x="23" y="5"/>
                    <a:pt x="31" y="13"/>
                  </a:cubicBezTo>
                  <a:lnTo>
                    <a:pt x="31" y="13"/>
                  </a:lnTo>
                  <a:cubicBezTo>
                    <a:pt x="39" y="21"/>
                    <a:pt x="44" y="32"/>
                    <a:pt x="44" y="45"/>
                  </a:cubicBezTo>
                  <a:lnTo>
                    <a:pt x="0" y="4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1" name="Freeform 232"/>
            <p:cNvSpPr>
              <a:spLocks/>
            </p:cNvSpPr>
            <p:nvPr/>
          </p:nvSpPr>
          <p:spPr bwMode="auto">
            <a:xfrm>
              <a:off x="1026" y="187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8" y="18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5" y="0"/>
                    <a:pt x="9" y="2"/>
                    <a:pt x="12" y="5"/>
                  </a:cubicBezTo>
                  <a:lnTo>
                    <a:pt x="12" y="5"/>
                  </a:lnTo>
                  <a:cubicBezTo>
                    <a:pt x="16" y="8"/>
                    <a:pt x="18" y="13"/>
                    <a:pt x="18" y="18"/>
                  </a:cubicBezTo>
                  <a:lnTo>
                    <a:pt x="0" y="1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A7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2" name="Rectangle 233"/>
            <p:cNvSpPr>
              <a:spLocks noChangeArrowheads="1"/>
            </p:cNvSpPr>
            <p:nvPr/>
          </p:nvSpPr>
          <p:spPr bwMode="auto">
            <a:xfrm>
              <a:off x="1182" y="1800"/>
              <a:ext cx="355" cy="6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3" name="Rectangle 234"/>
            <p:cNvSpPr>
              <a:spLocks noChangeArrowheads="1"/>
            </p:cNvSpPr>
            <p:nvPr/>
          </p:nvSpPr>
          <p:spPr bwMode="auto">
            <a:xfrm>
              <a:off x="1182" y="1812"/>
              <a:ext cx="355" cy="7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4" name="Rectangle 235"/>
            <p:cNvSpPr>
              <a:spLocks noChangeArrowheads="1"/>
            </p:cNvSpPr>
            <p:nvPr/>
          </p:nvSpPr>
          <p:spPr bwMode="auto">
            <a:xfrm>
              <a:off x="1182" y="1825"/>
              <a:ext cx="355" cy="6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5" name="Rectangle 236"/>
            <p:cNvSpPr>
              <a:spLocks noChangeArrowheads="1"/>
            </p:cNvSpPr>
            <p:nvPr/>
          </p:nvSpPr>
          <p:spPr bwMode="auto">
            <a:xfrm>
              <a:off x="1182" y="1837"/>
              <a:ext cx="355" cy="6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6" name="Rectangle 237"/>
            <p:cNvSpPr>
              <a:spLocks noChangeArrowheads="1"/>
            </p:cNvSpPr>
            <p:nvPr/>
          </p:nvSpPr>
          <p:spPr bwMode="auto">
            <a:xfrm>
              <a:off x="1182" y="1849"/>
              <a:ext cx="355" cy="7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7" name="Rectangle 238"/>
            <p:cNvSpPr>
              <a:spLocks noChangeArrowheads="1"/>
            </p:cNvSpPr>
            <p:nvPr/>
          </p:nvSpPr>
          <p:spPr bwMode="auto">
            <a:xfrm>
              <a:off x="1182" y="1862"/>
              <a:ext cx="355" cy="6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8" name="Rectangle 239"/>
            <p:cNvSpPr>
              <a:spLocks noChangeArrowheads="1"/>
            </p:cNvSpPr>
            <p:nvPr/>
          </p:nvSpPr>
          <p:spPr bwMode="auto">
            <a:xfrm>
              <a:off x="1182" y="1806"/>
              <a:ext cx="355" cy="6"/>
            </a:xfrm>
            <a:prstGeom prst="rect">
              <a:avLst/>
            </a:prstGeom>
            <a:solidFill>
              <a:srgbClr val="9BBC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9" name="Rectangle 240"/>
            <p:cNvSpPr>
              <a:spLocks noChangeArrowheads="1"/>
            </p:cNvSpPr>
            <p:nvPr/>
          </p:nvSpPr>
          <p:spPr bwMode="auto">
            <a:xfrm>
              <a:off x="1182" y="1819"/>
              <a:ext cx="355" cy="6"/>
            </a:xfrm>
            <a:prstGeom prst="rect">
              <a:avLst/>
            </a:prstGeom>
            <a:solidFill>
              <a:srgbClr val="9BBC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0" name="Rectangle 241"/>
            <p:cNvSpPr>
              <a:spLocks noChangeArrowheads="1"/>
            </p:cNvSpPr>
            <p:nvPr/>
          </p:nvSpPr>
          <p:spPr bwMode="auto">
            <a:xfrm>
              <a:off x="1182" y="1831"/>
              <a:ext cx="355" cy="6"/>
            </a:xfrm>
            <a:prstGeom prst="rect">
              <a:avLst/>
            </a:prstGeom>
            <a:solidFill>
              <a:srgbClr val="9BBC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1" name="Rectangle 242"/>
            <p:cNvSpPr>
              <a:spLocks noChangeArrowheads="1"/>
            </p:cNvSpPr>
            <p:nvPr/>
          </p:nvSpPr>
          <p:spPr bwMode="auto">
            <a:xfrm>
              <a:off x="1182" y="1843"/>
              <a:ext cx="355" cy="6"/>
            </a:xfrm>
            <a:prstGeom prst="rect">
              <a:avLst/>
            </a:prstGeom>
            <a:solidFill>
              <a:srgbClr val="9BBC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2" name="Rectangle 243"/>
            <p:cNvSpPr>
              <a:spLocks noChangeArrowheads="1"/>
            </p:cNvSpPr>
            <p:nvPr/>
          </p:nvSpPr>
          <p:spPr bwMode="auto">
            <a:xfrm>
              <a:off x="1182" y="1856"/>
              <a:ext cx="355" cy="6"/>
            </a:xfrm>
            <a:prstGeom prst="rect">
              <a:avLst/>
            </a:prstGeom>
            <a:solidFill>
              <a:srgbClr val="9BBC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3" name="Rectangle 244"/>
            <p:cNvSpPr>
              <a:spLocks noChangeArrowheads="1"/>
            </p:cNvSpPr>
            <p:nvPr/>
          </p:nvSpPr>
          <p:spPr bwMode="auto">
            <a:xfrm>
              <a:off x="1182" y="1868"/>
              <a:ext cx="355" cy="6"/>
            </a:xfrm>
            <a:prstGeom prst="rect">
              <a:avLst/>
            </a:prstGeom>
            <a:solidFill>
              <a:srgbClr val="9BBC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4" name="Rectangle 245"/>
            <p:cNvSpPr>
              <a:spLocks noChangeArrowheads="1"/>
            </p:cNvSpPr>
            <p:nvPr/>
          </p:nvSpPr>
          <p:spPr bwMode="auto">
            <a:xfrm>
              <a:off x="1182" y="1874"/>
              <a:ext cx="355" cy="4"/>
            </a:xfrm>
            <a:prstGeom prst="rect">
              <a:avLst/>
            </a:prstGeom>
            <a:solidFill>
              <a:srgbClr val="6F9A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5" name="Freeform 246"/>
            <p:cNvSpPr>
              <a:spLocks/>
            </p:cNvSpPr>
            <p:nvPr/>
          </p:nvSpPr>
          <p:spPr bwMode="auto">
            <a:xfrm>
              <a:off x="1104" y="1800"/>
              <a:ext cx="78" cy="78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100" y="99"/>
                </a:cxn>
                <a:cxn ang="0">
                  <a:pos x="100" y="99"/>
                </a:cxn>
                <a:cxn ang="0">
                  <a:pos x="0" y="339"/>
                </a:cxn>
                <a:cxn ang="0">
                  <a:pos x="92" y="339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339" y="91"/>
                </a:cxn>
                <a:cxn ang="0">
                  <a:pos x="339" y="91"/>
                </a:cxn>
                <a:cxn ang="0">
                  <a:pos x="339" y="0"/>
                </a:cxn>
              </a:cxnLst>
              <a:rect l="0" t="0" r="r" b="b"/>
              <a:pathLst>
                <a:path w="339" h="339">
                  <a:moveTo>
                    <a:pt x="339" y="0"/>
                  </a:moveTo>
                  <a:cubicBezTo>
                    <a:pt x="246" y="0"/>
                    <a:pt x="161" y="38"/>
                    <a:pt x="100" y="99"/>
                  </a:cubicBezTo>
                  <a:lnTo>
                    <a:pt x="100" y="99"/>
                  </a:lnTo>
                  <a:cubicBezTo>
                    <a:pt x="38" y="161"/>
                    <a:pt x="0" y="245"/>
                    <a:pt x="0" y="339"/>
                  </a:cubicBezTo>
                  <a:lnTo>
                    <a:pt x="92" y="339"/>
                  </a:lnTo>
                  <a:cubicBezTo>
                    <a:pt x="92" y="270"/>
                    <a:pt x="120" y="209"/>
                    <a:pt x="164" y="164"/>
                  </a:cubicBezTo>
                  <a:lnTo>
                    <a:pt x="164" y="164"/>
                  </a:lnTo>
                  <a:cubicBezTo>
                    <a:pt x="209" y="119"/>
                    <a:pt x="271" y="91"/>
                    <a:pt x="339" y="91"/>
                  </a:cubicBezTo>
                  <a:lnTo>
                    <a:pt x="339" y="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6" name="Freeform 247"/>
            <p:cNvSpPr>
              <a:spLocks/>
            </p:cNvSpPr>
            <p:nvPr/>
          </p:nvSpPr>
          <p:spPr bwMode="auto">
            <a:xfrm>
              <a:off x="1110" y="1806"/>
              <a:ext cx="72" cy="72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92" y="91"/>
                </a:cxn>
                <a:cxn ang="0">
                  <a:pos x="92" y="91"/>
                </a:cxn>
                <a:cxn ang="0">
                  <a:pos x="0" y="312"/>
                </a:cxn>
                <a:cxn ang="0">
                  <a:pos x="84" y="312"/>
                </a:cxn>
                <a:cxn ang="0">
                  <a:pos x="151" y="151"/>
                </a:cxn>
                <a:cxn ang="0">
                  <a:pos x="151" y="151"/>
                </a:cxn>
                <a:cxn ang="0">
                  <a:pos x="312" y="84"/>
                </a:cxn>
                <a:cxn ang="0">
                  <a:pos x="312" y="84"/>
                </a:cxn>
                <a:cxn ang="0">
                  <a:pos x="312" y="0"/>
                </a:cxn>
              </a:cxnLst>
              <a:rect l="0" t="0" r="r" b="b"/>
              <a:pathLst>
                <a:path w="312" h="312">
                  <a:moveTo>
                    <a:pt x="312" y="0"/>
                  </a:moveTo>
                  <a:cubicBezTo>
                    <a:pt x="226" y="0"/>
                    <a:pt x="148" y="35"/>
                    <a:pt x="92" y="91"/>
                  </a:cubicBezTo>
                  <a:lnTo>
                    <a:pt x="92" y="91"/>
                  </a:lnTo>
                  <a:cubicBezTo>
                    <a:pt x="35" y="148"/>
                    <a:pt x="0" y="226"/>
                    <a:pt x="0" y="312"/>
                  </a:cubicBezTo>
                  <a:lnTo>
                    <a:pt x="84" y="312"/>
                  </a:lnTo>
                  <a:cubicBezTo>
                    <a:pt x="84" y="249"/>
                    <a:pt x="110" y="192"/>
                    <a:pt x="151" y="151"/>
                  </a:cubicBezTo>
                  <a:lnTo>
                    <a:pt x="151" y="151"/>
                  </a:lnTo>
                  <a:cubicBezTo>
                    <a:pt x="192" y="109"/>
                    <a:pt x="249" y="84"/>
                    <a:pt x="312" y="84"/>
                  </a:cubicBezTo>
                  <a:lnTo>
                    <a:pt x="312" y="8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7" name="Freeform 248"/>
            <p:cNvSpPr>
              <a:spLocks/>
            </p:cNvSpPr>
            <p:nvPr/>
          </p:nvSpPr>
          <p:spPr bwMode="auto">
            <a:xfrm>
              <a:off x="1116" y="1813"/>
              <a:ext cx="66" cy="65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84" y="83"/>
                </a:cxn>
                <a:cxn ang="0">
                  <a:pos x="84" y="83"/>
                </a:cxn>
                <a:cxn ang="0">
                  <a:pos x="0" y="285"/>
                </a:cxn>
                <a:cxn ang="0">
                  <a:pos x="77" y="285"/>
                </a:cxn>
                <a:cxn ang="0">
                  <a:pos x="138" y="137"/>
                </a:cxn>
                <a:cxn ang="0">
                  <a:pos x="138" y="137"/>
                </a:cxn>
                <a:cxn ang="0">
                  <a:pos x="285" y="76"/>
                </a:cxn>
                <a:cxn ang="0">
                  <a:pos x="285" y="76"/>
                </a:cxn>
                <a:cxn ang="0">
                  <a:pos x="285" y="0"/>
                </a:cxn>
              </a:cxnLst>
              <a:rect l="0" t="0" r="r" b="b"/>
              <a:pathLst>
                <a:path w="285" h="285">
                  <a:moveTo>
                    <a:pt x="285" y="0"/>
                  </a:moveTo>
                  <a:cubicBezTo>
                    <a:pt x="207" y="0"/>
                    <a:pt x="135" y="31"/>
                    <a:pt x="84" y="83"/>
                  </a:cubicBezTo>
                  <a:lnTo>
                    <a:pt x="84" y="83"/>
                  </a:lnTo>
                  <a:cubicBezTo>
                    <a:pt x="32" y="135"/>
                    <a:pt x="0" y="206"/>
                    <a:pt x="0" y="285"/>
                  </a:cubicBezTo>
                  <a:lnTo>
                    <a:pt x="77" y="285"/>
                  </a:lnTo>
                  <a:cubicBezTo>
                    <a:pt x="77" y="227"/>
                    <a:pt x="100" y="175"/>
                    <a:pt x="138" y="137"/>
                  </a:cubicBezTo>
                  <a:lnTo>
                    <a:pt x="138" y="137"/>
                  </a:lnTo>
                  <a:cubicBezTo>
                    <a:pt x="176" y="100"/>
                    <a:pt x="228" y="76"/>
                    <a:pt x="285" y="76"/>
                  </a:cubicBezTo>
                  <a:lnTo>
                    <a:pt x="285" y="7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8" name="Freeform 249"/>
            <p:cNvSpPr>
              <a:spLocks/>
            </p:cNvSpPr>
            <p:nvPr/>
          </p:nvSpPr>
          <p:spPr bwMode="auto">
            <a:xfrm>
              <a:off x="1122" y="1819"/>
              <a:ext cx="60" cy="59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76" y="76"/>
                </a:cxn>
                <a:cxn ang="0">
                  <a:pos x="76" y="76"/>
                </a:cxn>
                <a:cxn ang="0">
                  <a:pos x="0" y="259"/>
                </a:cxn>
                <a:cxn ang="0">
                  <a:pos x="70" y="259"/>
                </a:cxn>
                <a:cxn ang="0">
                  <a:pos x="125" y="125"/>
                </a:cxn>
                <a:cxn ang="0">
                  <a:pos x="125" y="125"/>
                </a:cxn>
                <a:cxn ang="0">
                  <a:pos x="258" y="70"/>
                </a:cxn>
                <a:cxn ang="0">
                  <a:pos x="258" y="70"/>
                </a:cxn>
                <a:cxn ang="0">
                  <a:pos x="258" y="0"/>
                </a:cxn>
              </a:cxnLst>
              <a:rect l="0" t="0" r="r" b="b"/>
              <a:pathLst>
                <a:path w="258" h="259">
                  <a:moveTo>
                    <a:pt x="258" y="0"/>
                  </a:moveTo>
                  <a:cubicBezTo>
                    <a:pt x="187" y="0"/>
                    <a:pt x="122" y="29"/>
                    <a:pt x="76" y="76"/>
                  </a:cubicBezTo>
                  <a:lnTo>
                    <a:pt x="76" y="76"/>
                  </a:lnTo>
                  <a:cubicBezTo>
                    <a:pt x="29" y="123"/>
                    <a:pt x="0" y="187"/>
                    <a:pt x="0" y="259"/>
                  </a:cubicBezTo>
                  <a:lnTo>
                    <a:pt x="70" y="259"/>
                  </a:lnTo>
                  <a:cubicBezTo>
                    <a:pt x="70" y="207"/>
                    <a:pt x="91" y="159"/>
                    <a:pt x="125" y="125"/>
                  </a:cubicBezTo>
                  <a:lnTo>
                    <a:pt x="125" y="125"/>
                  </a:lnTo>
                  <a:cubicBezTo>
                    <a:pt x="159" y="91"/>
                    <a:pt x="206" y="70"/>
                    <a:pt x="258" y="70"/>
                  </a:cubicBezTo>
                  <a:lnTo>
                    <a:pt x="258" y="7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9" name="Freeform 250"/>
            <p:cNvSpPr>
              <a:spLocks/>
            </p:cNvSpPr>
            <p:nvPr/>
          </p:nvSpPr>
          <p:spPr bwMode="auto">
            <a:xfrm>
              <a:off x="1129" y="1825"/>
              <a:ext cx="53" cy="53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67" y="68"/>
                </a:cxn>
                <a:cxn ang="0">
                  <a:pos x="67" y="68"/>
                </a:cxn>
                <a:cxn ang="0">
                  <a:pos x="0" y="232"/>
                </a:cxn>
                <a:cxn ang="0">
                  <a:pos x="62" y="232"/>
                </a:cxn>
                <a:cxn ang="0">
                  <a:pos x="112" y="112"/>
                </a:cxn>
                <a:cxn ang="0">
                  <a:pos x="112" y="112"/>
                </a:cxn>
                <a:cxn ang="0">
                  <a:pos x="231" y="63"/>
                </a:cxn>
                <a:cxn ang="0">
                  <a:pos x="231" y="63"/>
                </a:cxn>
                <a:cxn ang="0">
                  <a:pos x="231" y="0"/>
                </a:cxn>
              </a:cxnLst>
              <a:rect l="0" t="0" r="r" b="b"/>
              <a:pathLst>
                <a:path w="231" h="232">
                  <a:moveTo>
                    <a:pt x="231" y="0"/>
                  </a:moveTo>
                  <a:cubicBezTo>
                    <a:pt x="167" y="0"/>
                    <a:pt x="109" y="26"/>
                    <a:pt x="67" y="68"/>
                  </a:cubicBezTo>
                  <a:lnTo>
                    <a:pt x="67" y="68"/>
                  </a:lnTo>
                  <a:cubicBezTo>
                    <a:pt x="26" y="110"/>
                    <a:pt x="0" y="168"/>
                    <a:pt x="0" y="232"/>
                  </a:cubicBezTo>
                  <a:lnTo>
                    <a:pt x="62" y="232"/>
                  </a:lnTo>
                  <a:cubicBezTo>
                    <a:pt x="62" y="185"/>
                    <a:pt x="81" y="143"/>
                    <a:pt x="112" y="112"/>
                  </a:cubicBezTo>
                  <a:lnTo>
                    <a:pt x="112" y="112"/>
                  </a:lnTo>
                  <a:cubicBezTo>
                    <a:pt x="142" y="81"/>
                    <a:pt x="185" y="63"/>
                    <a:pt x="231" y="63"/>
                  </a:cubicBezTo>
                  <a:lnTo>
                    <a:pt x="231" y="6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0" name="Freeform 251"/>
            <p:cNvSpPr>
              <a:spLocks/>
            </p:cNvSpPr>
            <p:nvPr/>
          </p:nvSpPr>
          <p:spPr bwMode="auto">
            <a:xfrm>
              <a:off x="1135" y="1831"/>
              <a:ext cx="47" cy="47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60" y="60"/>
                </a:cxn>
                <a:cxn ang="0">
                  <a:pos x="60" y="60"/>
                </a:cxn>
                <a:cxn ang="0">
                  <a:pos x="0" y="205"/>
                </a:cxn>
                <a:cxn ang="0">
                  <a:pos x="56" y="205"/>
                </a:cxn>
                <a:cxn ang="0">
                  <a:pos x="99" y="99"/>
                </a:cxn>
                <a:cxn ang="0">
                  <a:pos x="100" y="99"/>
                </a:cxn>
                <a:cxn ang="0">
                  <a:pos x="205" y="55"/>
                </a:cxn>
                <a:cxn ang="0">
                  <a:pos x="205" y="55"/>
                </a:cxn>
                <a:cxn ang="0">
                  <a:pos x="205" y="0"/>
                </a:cxn>
              </a:cxnLst>
              <a:rect l="0" t="0" r="r" b="b"/>
              <a:pathLst>
                <a:path w="205" h="205">
                  <a:moveTo>
                    <a:pt x="205" y="0"/>
                  </a:moveTo>
                  <a:cubicBezTo>
                    <a:pt x="149" y="0"/>
                    <a:pt x="98" y="23"/>
                    <a:pt x="60" y="60"/>
                  </a:cubicBezTo>
                  <a:lnTo>
                    <a:pt x="60" y="60"/>
                  </a:lnTo>
                  <a:cubicBezTo>
                    <a:pt x="23" y="97"/>
                    <a:pt x="0" y="148"/>
                    <a:pt x="0" y="205"/>
                  </a:cubicBezTo>
                  <a:lnTo>
                    <a:pt x="56" y="205"/>
                  </a:lnTo>
                  <a:cubicBezTo>
                    <a:pt x="56" y="163"/>
                    <a:pt x="72" y="126"/>
                    <a:pt x="99" y="99"/>
                  </a:cubicBezTo>
                  <a:lnTo>
                    <a:pt x="100" y="99"/>
                  </a:lnTo>
                  <a:cubicBezTo>
                    <a:pt x="127" y="72"/>
                    <a:pt x="164" y="55"/>
                    <a:pt x="205" y="55"/>
                  </a:cubicBezTo>
                  <a:lnTo>
                    <a:pt x="205" y="5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1" name="Freeform 252"/>
            <p:cNvSpPr>
              <a:spLocks/>
            </p:cNvSpPr>
            <p:nvPr/>
          </p:nvSpPr>
          <p:spPr bwMode="auto">
            <a:xfrm>
              <a:off x="1141" y="1837"/>
              <a:ext cx="41" cy="41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52" y="52"/>
                </a:cxn>
                <a:cxn ang="0">
                  <a:pos x="52" y="52"/>
                </a:cxn>
                <a:cxn ang="0">
                  <a:pos x="0" y="178"/>
                </a:cxn>
                <a:cxn ang="0">
                  <a:pos x="48" y="178"/>
                </a:cxn>
                <a:cxn ang="0">
                  <a:pos x="86" y="86"/>
                </a:cxn>
                <a:cxn ang="0">
                  <a:pos x="86" y="86"/>
                </a:cxn>
                <a:cxn ang="0">
                  <a:pos x="178" y="48"/>
                </a:cxn>
                <a:cxn ang="0">
                  <a:pos x="178" y="48"/>
                </a:cxn>
                <a:cxn ang="0">
                  <a:pos x="178" y="0"/>
                </a:cxn>
              </a:cxnLst>
              <a:rect l="0" t="0" r="r" b="b"/>
              <a:pathLst>
                <a:path w="178" h="178">
                  <a:moveTo>
                    <a:pt x="178" y="0"/>
                  </a:moveTo>
                  <a:cubicBezTo>
                    <a:pt x="129" y="0"/>
                    <a:pt x="85" y="19"/>
                    <a:pt x="52" y="52"/>
                  </a:cubicBezTo>
                  <a:lnTo>
                    <a:pt x="52" y="52"/>
                  </a:lnTo>
                  <a:cubicBezTo>
                    <a:pt x="20" y="84"/>
                    <a:pt x="0" y="129"/>
                    <a:pt x="0" y="178"/>
                  </a:cubicBezTo>
                  <a:lnTo>
                    <a:pt x="48" y="178"/>
                  </a:lnTo>
                  <a:cubicBezTo>
                    <a:pt x="48" y="142"/>
                    <a:pt x="63" y="109"/>
                    <a:pt x="86" y="86"/>
                  </a:cubicBezTo>
                  <a:lnTo>
                    <a:pt x="86" y="86"/>
                  </a:lnTo>
                  <a:cubicBezTo>
                    <a:pt x="110" y="62"/>
                    <a:pt x="142" y="48"/>
                    <a:pt x="178" y="48"/>
                  </a:cubicBezTo>
                  <a:lnTo>
                    <a:pt x="178" y="48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2" name="Freeform 253"/>
            <p:cNvSpPr>
              <a:spLocks/>
            </p:cNvSpPr>
            <p:nvPr/>
          </p:nvSpPr>
          <p:spPr bwMode="auto">
            <a:xfrm>
              <a:off x="1147" y="1843"/>
              <a:ext cx="35" cy="3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44" y="45"/>
                </a:cxn>
                <a:cxn ang="0">
                  <a:pos x="44" y="45"/>
                </a:cxn>
                <a:cxn ang="0">
                  <a:pos x="0" y="152"/>
                </a:cxn>
                <a:cxn ang="0">
                  <a:pos x="41" y="152"/>
                </a:cxn>
                <a:cxn ang="0">
                  <a:pos x="73" y="73"/>
                </a:cxn>
                <a:cxn ang="0">
                  <a:pos x="73" y="74"/>
                </a:cxn>
                <a:cxn ang="0">
                  <a:pos x="151" y="41"/>
                </a:cxn>
                <a:cxn ang="0">
                  <a:pos x="151" y="41"/>
                </a:cxn>
                <a:cxn ang="0">
                  <a:pos x="151" y="0"/>
                </a:cxn>
              </a:cxnLst>
              <a:rect l="0" t="0" r="r" b="b"/>
              <a:pathLst>
                <a:path w="151" h="152">
                  <a:moveTo>
                    <a:pt x="151" y="0"/>
                  </a:moveTo>
                  <a:cubicBezTo>
                    <a:pt x="110" y="0"/>
                    <a:pt x="72" y="17"/>
                    <a:pt x="44" y="45"/>
                  </a:cubicBezTo>
                  <a:lnTo>
                    <a:pt x="44" y="45"/>
                  </a:lnTo>
                  <a:cubicBezTo>
                    <a:pt x="17" y="72"/>
                    <a:pt x="0" y="110"/>
                    <a:pt x="0" y="152"/>
                  </a:cubicBezTo>
                  <a:lnTo>
                    <a:pt x="41" y="152"/>
                  </a:lnTo>
                  <a:cubicBezTo>
                    <a:pt x="41" y="121"/>
                    <a:pt x="53" y="94"/>
                    <a:pt x="73" y="73"/>
                  </a:cubicBezTo>
                  <a:lnTo>
                    <a:pt x="73" y="74"/>
                  </a:lnTo>
                  <a:cubicBezTo>
                    <a:pt x="93" y="54"/>
                    <a:pt x="121" y="41"/>
                    <a:pt x="151" y="41"/>
                  </a:cubicBezTo>
                  <a:lnTo>
                    <a:pt x="151" y="4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3" name="Freeform 254"/>
            <p:cNvSpPr>
              <a:spLocks/>
            </p:cNvSpPr>
            <p:nvPr/>
          </p:nvSpPr>
          <p:spPr bwMode="auto">
            <a:xfrm>
              <a:off x="1153" y="1849"/>
              <a:ext cx="29" cy="29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0" y="125"/>
                </a:cxn>
                <a:cxn ang="0">
                  <a:pos x="33" y="125"/>
                </a:cxn>
                <a:cxn ang="0">
                  <a:pos x="60" y="60"/>
                </a:cxn>
                <a:cxn ang="0">
                  <a:pos x="60" y="60"/>
                </a:cxn>
                <a:cxn ang="0">
                  <a:pos x="124" y="34"/>
                </a:cxn>
                <a:cxn ang="0">
                  <a:pos x="124" y="34"/>
                </a:cxn>
                <a:cxn ang="0">
                  <a:pos x="124" y="0"/>
                </a:cxn>
              </a:cxnLst>
              <a:rect l="0" t="0" r="r" b="b"/>
              <a:pathLst>
                <a:path w="124" h="125">
                  <a:moveTo>
                    <a:pt x="124" y="0"/>
                  </a:moveTo>
                  <a:cubicBezTo>
                    <a:pt x="90" y="0"/>
                    <a:pt x="59" y="14"/>
                    <a:pt x="36" y="37"/>
                  </a:cubicBezTo>
                  <a:lnTo>
                    <a:pt x="36" y="37"/>
                  </a:lnTo>
                  <a:cubicBezTo>
                    <a:pt x="14" y="59"/>
                    <a:pt x="0" y="90"/>
                    <a:pt x="0" y="125"/>
                  </a:cubicBezTo>
                  <a:lnTo>
                    <a:pt x="33" y="125"/>
                  </a:lnTo>
                  <a:cubicBezTo>
                    <a:pt x="33" y="100"/>
                    <a:pt x="44" y="77"/>
                    <a:pt x="60" y="60"/>
                  </a:cubicBezTo>
                  <a:lnTo>
                    <a:pt x="60" y="60"/>
                  </a:lnTo>
                  <a:cubicBezTo>
                    <a:pt x="77" y="44"/>
                    <a:pt x="99" y="34"/>
                    <a:pt x="124" y="34"/>
                  </a:cubicBezTo>
                  <a:lnTo>
                    <a:pt x="124" y="3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4" name="Freeform 255"/>
            <p:cNvSpPr>
              <a:spLocks/>
            </p:cNvSpPr>
            <p:nvPr/>
          </p:nvSpPr>
          <p:spPr bwMode="auto">
            <a:xfrm>
              <a:off x="1159" y="1856"/>
              <a:ext cx="23" cy="2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29" y="28"/>
                </a:cxn>
                <a:cxn ang="0">
                  <a:pos x="29" y="28"/>
                </a:cxn>
                <a:cxn ang="0">
                  <a:pos x="0" y="98"/>
                </a:cxn>
                <a:cxn ang="0">
                  <a:pos x="13" y="98"/>
                </a:cxn>
                <a:cxn ang="0">
                  <a:pos x="27" y="98"/>
                </a:cxn>
                <a:cxn ang="0">
                  <a:pos x="98" y="98"/>
                </a:cxn>
                <a:cxn ang="0">
                  <a:pos x="98" y="69"/>
                </a:cxn>
                <a:cxn ang="0">
                  <a:pos x="98" y="6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98" y="22"/>
                </a:cxn>
                <a:cxn ang="0">
                  <a:pos x="98" y="0"/>
                </a:cxn>
              </a:cxnLst>
              <a:rect l="0" t="0" r="r" b="b"/>
              <a:pathLst>
                <a:path w="98" h="98">
                  <a:moveTo>
                    <a:pt x="98" y="0"/>
                  </a:moveTo>
                  <a:cubicBezTo>
                    <a:pt x="71" y="0"/>
                    <a:pt x="47" y="11"/>
                    <a:pt x="29" y="28"/>
                  </a:cubicBezTo>
                  <a:lnTo>
                    <a:pt x="29" y="28"/>
                  </a:lnTo>
                  <a:cubicBezTo>
                    <a:pt x="11" y="46"/>
                    <a:pt x="0" y="71"/>
                    <a:pt x="0" y="98"/>
                  </a:cubicBezTo>
                  <a:lnTo>
                    <a:pt x="13" y="98"/>
                  </a:lnTo>
                  <a:lnTo>
                    <a:pt x="27" y="98"/>
                  </a:lnTo>
                  <a:lnTo>
                    <a:pt x="98" y="98"/>
                  </a:lnTo>
                  <a:lnTo>
                    <a:pt x="98" y="69"/>
                  </a:lnTo>
                  <a:lnTo>
                    <a:pt x="98" y="6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5" name="Freeform 256"/>
            <p:cNvSpPr>
              <a:spLocks/>
            </p:cNvSpPr>
            <p:nvPr/>
          </p:nvSpPr>
          <p:spPr bwMode="auto">
            <a:xfrm>
              <a:off x="1165" y="1862"/>
              <a:ext cx="17" cy="16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21" y="21"/>
                </a:cxn>
                <a:cxn ang="0">
                  <a:pos x="21" y="21"/>
                </a:cxn>
                <a:cxn ang="0">
                  <a:pos x="0" y="72"/>
                </a:cxn>
                <a:cxn ang="0">
                  <a:pos x="10" y="72"/>
                </a:cxn>
                <a:cxn ang="0">
                  <a:pos x="19" y="72"/>
                </a:cxn>
                <a:cxn ang="0">
                  <a:pos x="71" y="72"/>
                </a:cxn>
                <a:cxn ang="0">
                  <a:pos x="71" y="51"/>
                </a:cxn>
                <a:cxn ang="0">
                  <a:pos x="71" y="46"/>
                </a:cxn>
                <a:cxn ang="0">
                  <a:pos x="71" y="20"/>
                </a:cxn>
                <a:cxn ang="0">
                  <a:pos x="71" y="20"/>
                </a:cxn>
                <a:cxn ang="0">
                  <a:pos x="71" y="17"/>
                </a:cxn>
                <a:cxn ang="0">
                  <a:pos x="71" y="0"/>
                </a:cxn>
              </a:cxnLst>
              <a:rect l="0" t="0" r="r" b="b"/>
              <a:pathLst>
                <a:path w="71" h="72">
                  <a:moveTo>
                    <a:pt x="71" y="0"/>
                  </a:moveTo>
                  <a:cubicBezTo>
                    <a:pt x="52" y="0"/>
                    <a:pt x="34" y="8"/>
                    <a:pt x="21" y="21"/>
                  </a:cubicBezTo>
                  <a:lnTo>
                    <a:pt x="21" y="21"/>
                  </a:lnTo>
                  <a:cubicBezTo>
                    <a:pt x="8" y="34"/>
                    <a:pt x="0" y="52"/>
                    <a:pt x="0" y="72"/>
                  </a:cubicBezTo>
                  <a:lnTo>
                    <a:pt x="10" y="72"/>
                  </a:lnTo>
                  <a:lnTo>
                    <a:pt x="19" y="72"/>
                  </a:lnTo>
                  <a:lnTo>
                    <a:pt x="71" y="72"/>
                  </a:lnTo>
                  <a:lnTo>
                    <a:pt x="71" y="51"/>
                  </a:lnTo>
                  <a:lnTo>
                    <a:pt x="71" y="46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1" y="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6" name="Freeform 257"/>
            <p:cNvSpPr>
              <a:spLocks/>
            </p:cNvSpPr>
            <p:nvPr/>
          </p:nvSpPr>
          <p:spPr bwMode="auto">
            <a:xfrm>
              <a:off x="1172" y="1868"/>
              <a:ext cx="10" cy="1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0" y="45"/>
                </a:cxn>
                <a:cxn ang="0">
                  <a:pos x="44" y="45"/>
                </a:cxn>
                <a:cxn ang="0">
                  <a:pos x="44" y="32"/>
                </a:cxn>
                <a:cxn ang="0">
                  <a:pos x="44" y="29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44" y="10"/>
                </a:cxn>
                <a:cxn ang="0">
                  <a:pos x="44" y="0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cubicBezTo>
                    <a:pt x="32" y="0"/>
                    <a:pt x="21" y="5"/>
                    <a:pt x="13" y="13"/>
                  </a:cubicBezTo>
                  <a:lnTo>
                    <a:pt x="13" y="13"/>
                  </a:lnTo>
                  <a:cubicBezTo>
                    <a:pt x="5" y="21"/>
                    <a:pt x="0" y="32"/>
                    <a:pt x="0" y="45"/>
                  </a:cubicBezTo>
                  <a:lnTo>
                    <a:pt x="44" y="45"/>
                  </a:lnTo>
                  <a:lnTo>
                    <a:pt x="44" y="32"/>
                  </a:lnTo>
                  <a:lnTo>
                    <a:pt x="44" y="29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7" name="Freeform 258"/>
            <p:cNvSpPr>
              <a:spLocks/>
            </p:cNvSpPr>
            <p:nvPr/>
          </p:nvSpPr>
          <p:spPr bwMode="auto">
            <a:xfrm>
              <a:off x="1178" y="1874"/>
              <a:ext cx="4" cy="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3"/>
                </a:cxn>
                <a:cxn ang="0">
                  <a:pos x="18" y="11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8" y="0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lnTo>
                    <a:pt x="6" y="5"/>
                  </a:lnTo>
                  <a:cubicBezTo>
                    <a:pt x="2" y="8"/>
                    <a:pt x="0" y="13"/>
                    <a:pt x="0" y="18"/>
                  </a:cubicBezTo>
                  <a:lnTo>
                    <a:pt x="18" y="18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F9A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8" name="Freeform 259"/>
            <p:cNvSpPr>
              <a:spLocks/>
            </p:cNvSpPr>
            <p:nvPr/>
          </p:nvSpPr>
          <p:spPr bwMode="auto">
            <a:xfrm>
              <a:off x="1026" y="1877"/>
              <a:ext cx="156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7" y="0"/>
                </a:cxn>
                <a:cxn ang="0">
                  <a:pos x="677" y="74"/>
                </a:cxn>
                <a:cxn ang="0">
                  <a:pos x="598" y="148"/>
                </a:cxn>
                <a:cxn ang="0">
                  <a:pos x="79" y="148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w="677" h="148">
                  <a:moveTo>
                    <a:pt x="0" y="0"/>
                  </a:moveTo>
                  <a:lnTo>
                    <a:pt x="677" y="0"/>
                  </a:lnTo>
                  <a:lnTo>
                    <a:pt x="677" y="74"/>
                  </a:lnTo>
                  <a:cubicBezTo>
                    <a:pt x="677" y="115"/>
                    <a:pt x="642" y="148"/>
                    <a:pt x="598" y="148"/>
                  </a:cubicBezTo>
                  <a:lnTo>
                    <a:pt x="79" y="148"/>
                  </a:lnTo>
                  <a:cubicBezTo>
                    <a:pt x="36" y="148"/>
                    <a:pt x="0" y="115"/>
                    <a:pt x="0" y="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7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9" name="Rectangle 260"/>
            <p:cNvSpPr>
              <a:spLocks noChangeArrowheads="1"/>
            </p:cNvSpPr>
            <p:nvPr/>
          </p:nvSpPr>
          <p:spPr bwMode="auto">
            <a:xfrm>
              <a:off x="658" y="1877"/>
              <a:ext cx="368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0" name="Rectangle 261"/>
            <p:cNvSpPr>
              <a:spLocks noChangeArrowheads="1"/>
            </p:cNvSpPr>
            <p:nvPr/>
          </p:nvSpPr>
          <p:spPr bwMode="auto">
            <a:xfrm>
              <a:off x="1042" y="1877"/>
              <a:ext cx="123" cy="14"/>
            </a:xfrm>
            <a:prstGeom prst="rect">
              <a:avLst/>
            </a:prstGeom>
            <a:solidFill>
              <a:srgbClr val="79A7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1" name="Rectangle 262"/>
            <p:cNvSpPr>
              <a:spLocks noChangeArrowheads="1"/>
            </p:cNvSpPr>
            <p:nvPr/>
          </p:nvSpPr>
          <p:spPr bwMode="auto">
            <a:xfrm>
              <a:off x="1042" y="1877"/>
              <a:ext cx="123" cy="7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795" y="3149737"/>
            <a:ext cx="409082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1050" b="1" dirty="0">
                <a:solidFill>
                  <a:srgbClr val="0D1216"/>
                </a:solidFill>
                <a:ea typeface="Open Sans" pitchFamily="34" charset="0"/>
                <a:cs typeface="Open Sans" pitchFamily="34" charset="0"/>
              </a:rPr>
              <a:t>О внесении изменений в федеральный 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утвержденный приказом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050" b="1" dirty="0">
                <a:solidFill>
                  <a:srgbClr val="0D1216"/>
                </a:solidFill>
                <a:ea typeface="Open Sans" pitchFamily="34" charset="0"/>
                <a:cs typeface="Open Sans" pitchFamily="34" charset="0"/>
              </a:rPr>
              <a:t>Министерства просвещения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050" b="1" dirty="0">
                <a:solidFill>
                  <a:srgbClr val="0D1216"/>
                </a:solidFill>
                <a:ea typeface="Open Sans" pitchFamily="34" charset="0"/>
                <a:cs typeface="Open Sans" pitchFamily="34" charset="0"/>
              </a:rPr>
              <a:t>Российской Федерации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050" b="1" dirty="0">
                <a:solidFill>
                  <a:srgbClr val="0D1216"/>
                </a:solidFill>
                <a:ea typeface="Open Sans" pitchFamily="34" charset="0"/>
                <a:cs typeface="Open Sans" pitchFamily="34" charset="0"/>
              </a:rPr>
              <a:t>от 20 мая 2020 г. №254</a:t>
            </a:r>
            <a:endParaRPr lang="ru-RU" sz="1050" b="1" dirty="0">
              <a:solidFill>
                <a:srgbClr val="0D1216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44225" y="1036469"/>
            <a:ext cx="752168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02 марта 2021 г. зарегистрирован приказ № 766 от 23 декабря 2020 г. </a:t>
            </a:r>
            <a:br>
              <a:rPr lang="ru-RU" sz="16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</a:br>
            <a:r>
              <a:rPr lang="ru-RU" sz="16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 внесении изменений в федеральный перечень учебников</a:t>
            </a:r>
          </a:p>
        </p:txBody>
      </p:sp>
      <p:sp>
        <p:nvSpPr>
          <p:cNvPr id="54" name="Номер слайда 2"/>
          <p:cNvSpPr>
            <a:spLocks noGrp="1"/>
          </p:cNvSpPr>
          <p:nvPr>
            <p:ph type="sldNum" idx="12"/>
          </p:nvPr>
        </p:nvSpPr>
        <p:spPr>
          <a:xfrm>
            <a:off x="8484588" y="978007"/>
            <a:ext cx="539552" cy="267494"/>
          </a:xfrm>
        </p:spPr>
        <p:txBody>
          <a:bodyPr/>
          <a:lstStyle/>
          <a:p>
            <a:pPr defTabSz="685800">
              <a:defRPr/>
            </a:pPr>
            <a:fld id="{00000000-1234-1234-1234-123412341234}" type="slidenum">
              <a:rPr lang="en">
                <a:solidFill>
                  <a:srgbClr val="2D2B8D"/>
                </a:solidFill>
                <a:latin typeface="Calibri" pitchFamily="34" charset="0"/>
              </a:rPr>
              <a:pPr defTabSz="685800">
                <a:defRPr/>
              </a:pPr>
              <a:t>2</a:t>
            </a:fld>
            <a:endParaRPr lang="en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8606986" y="1299139"/>
            <a:ext cx="535408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315016" y="855025"/>
            <a:ext cx="0" cy="453200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829" name="Группа 194828"/>
          <p:cNvGrpSpPr/>
          <p:nvPr/>
        </p:nvGrpSpPr>
        <p:grpSpPr>
          <a:xfrm>
            <a:off x="3980574" y="1966887"/>
            <a:ext cx="513263" cy="675280"/>
            <a:chOff x="4586394" y="1112108"/>
            <a:chExt cx="838379" cy="1103021"/>
          </a:xfrm>
        </p:grpSpPr>
        <p:sp>
          <p:nvSpPr>
            <p:cNvPr id="269" name="Freeform 56"/>
            <p:cNvSpPr>
              <a:spLocks/>
            </p:cNvSpPr>
            <p:nvPr/>
          </p:nvSpPr>
          <p:spPr bwMode="auto">
            <a:xfrm>
              <a:off x="4586394" y="1112108"/>
              <a:ext cx="838379" cy="11030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6" y="0"/>
                </a:cxn>
                <a:cxn ang="0">
                  <a:pos x="2106" y="1897"/>
                </a:cxn>
                <a:cxn ang="0">
                  <a:pos x="2106" y="2314"/>
                </a:cxn>
                <a:cxn ang="0">
                  <a:pos x="1909" y="2511"/>
                </a:cxn>
                <a:cxn ang="0">
                  <a:pos x="1249" y="2511"/>
                </a:cxn>
                <a:cxn ang="0">
                  <a:pos x="1053" y="2697"/>
                </a:cxn>
                <a:cxn ang="0">
                  <a:pos x="1053" y="2697"/>
                </a:cxn>
                <a:cxn ang="0">
                  <a:pos x="856" y="2511"/>
                </a:cxn>
                <a:cxn ang="0">
                  <a:pos x="197" y="2511"/>
                </a:cxn>
                <a:cxn ang="0">
                  <a:pos x="0" y="2314"/>
                </a:cxn>
                <a:cxn ang="0">
                  <a:pos x="0" y="1897"/>
                </a:cxn>
                <a:cxn ang="0">
                  <a:pos x="0" y="0"/>
                </a:cxn>
              </a:cxnLst>
              <a:rect l="0" t="0" r="r" b="b"/>
              <a:pathLst>
                <a:path w="2106" h="2697">
                  <a:moveTo>
                    <a:pt x="0" y="0"/>
                  </a:moveTo>
                  <a:lnTo>
                    <a:pt x="2106" y="0"/>
                  </a:lnTo>
                  <a:lnTo>
                    <a:pt x="2106" y="1897"/>
                  </a:lnTo>
                  <a:lnTo>
                    <a:pt x="2106" y="2314"/>
                  </a:lnTo>
                  <a:cubicBezTo>
                    <a:pt x="2106" y="2422"/>
                    <a:pt x="2017" y="2511"/>
                    <a:pt x="1909" y="2511"/>
                  </a:cubicBezTo>
                  <a:lnTo>
                    <a:pt x="1249" y="2511"/>
                  </a:lnTo>
                  <a:cubicBezTo>
                    <a:pt x="1145" y="2511"/>
                    <a:pt x="1058" y="2594"/>
                    <a:pt x="1053" y="2697"/>
                  </a:cubicBezTo>
                  <a:lnTo>
                    <a:pt x="1053" y="2697"/>
                  </a:lnTo>
                  <a:cubicBezTo>
                    <a:pt x="1047" y="2594"/>
                    <a:pt x="961" y="2511"/>
                    <a:pt x="856" y="2511"/>
                  </a:cubicBezTo>
                  <a:lnTo>
                    <a:pt x="197" y="2511"/>
                  </a:lnTo>
                  <a:cubicBezTo>
                    <a:pt x="88" y="2511"/>
                    <a:pt x="0" y="2422"/>
                    <a:pt x="0" y="2314"/>
                  </a:cubicBezTo>
                  <a:lnTo>
                    <a:pt x="0" y="1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pic>
          <p:nvPicPr>
            <p:cNvPr id="194808" name="Picture 24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054" y="1313326"/>
              <a:ext cx="665059" cy="71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1" name="Прямоугольник 270"/>
          <p:cNvSpPr/>
          <p:nvPr/>
        </p:nvSpPr>
        <p:spPr>
          <a:xfrm>
            <a:off x="2169562" y="2760343"/>
            <a:ext cx="4090820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100" b="1" spc="450" dirty="0">
                <a:solidFill>
                  <a:schemeClr val="accent4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ПРИКАЗ</a:t>
            </a:r>
            <a:endParaRPr lang="ru-RU" sz="1200" spc="450" dirty="0">
              <a:solidFill>
                <a:srgbClr val="0D1216"/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95147" name="Группа 195146"/>
          <p:cNvGrpSpPr/>
          <p:nvPr/>
        </p:nvGrpSpPr>
        <p:grpSpPr>
          <a:xfrm>
            <a:off x="4983494" y="4511455"/>
            <a:ext cx="1626262" cy="1114136"/>
            <a:chOff x="9448801" y="2030413"/>
            <a:chExt cx="1235075" cy="846138"/>
          </a:xfrm>
        </p:grpSpPr>
        <p:sp>
          <p:nvSpPr>
            <p:cNvPr id="194845" name="Freeform 465"/>
            <p:cNvSpPr>
              <a:spLocks/>
            </p:cNvSpPr>
            <p:nvPr/>
          </p:nvSpPr>
          <p:spPr bwMode="auto">
            <a:xfrm>
              <a:off x="9617076" y="2205038"/>
              <a:ext cx="896938" cy="635000"/>
            </a:xfrm>
            <a:custGeom>
              <a:avLst/>
              <a:gdLst>
                <a:gd name="T0" fmla="*/ 76 w 2347"/>
                <a:gd name="T1" fmla="*/ 0 h 1644"/>
                <a:gd name="T2" fmla="*/ 2272 w 2347"/>
                <a:gd name="T3" fmla="*/ 0 h 1644"/>
                <a:gd name="T4" fmla="*/ 2347 w 2347"/>
                <a:gd name="T5" fmla="*/ 75 h 1644"/>
                <a:gd name="T6" fmla="*/ 2347 w 2347"/>
                <a:gd name="T7" fmla="*/ 1568 h 1644"/>
                <a:gd name="T8" fmla="*/ 2272 w 2347"/>
                <a:gd name="T9" fmla="*/ 1644 h 1644"/>
                <a:gd name="T10" fmla="*/ 76 w 2347"/>
                <a:gd name="T11" fmla="*/ 1644 h 1644"/>
                <a:gd name="T12" fmla="*/ 0 w 2347"/>
                <a:gd name="T13" fmla="*/ 1568 h 1644"/>
                <a:gd name="T14" fmla="*/ 0 w 2347"/>
                <a:gd name="T15" fmla="*/ 75 h 1644"/>
                <a:gd name="T16" fmla="*/ 76 w 2347"/>
                <a:gd name="T17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7" h="1644">
                  <a:moveTo>
                    <a:pt x="76" y="0"/>
                  </a:moveTo>
                  <a:lnTo>
                    <a:pt x="2272" y="0"/>
                  </a:lnTo>
                  <a:cubicBezTo>
                    <a:pt x="2313" y="0"/>
                    <a:pt x="2347" y="34"/>
                    <a:pt x="2347" y="75"/>
                  </a:cubicBezTo>
                  <a:lnTo>
                    <a:pt x="2347" y="1568"/>
                  </a:lnTo>
                  <a:cubicBezTo>
                    <a:pt x="2347" y="1610"/>
                    <a:pt x="2313" y="1644"/>
                    <a:pt x="2272" y="1644"/>
                  </a:cubicBezTo>
                  <a:lnTo>
                    <a:pt x="76" y="1644"/>
                  </a:lnTo>
                  <a:cubicBezTo>
                    <a:pt x="34" y="1644"/>
                    <a:pt x="0" y="1610"/>
                    <a:pt x="0" y="1568"/>
                  </a:cubicBezTo>
                  <a:lnTo>
                    <a:pt x="0" y="75"/>
                  </a:lnTo>
                  <a:cubicBezTo>
                    <a:pt x="0" y="34"/>
                    <a:pt x="34" y="0"/>
                    <a:pt x="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46" name="Freeform 466"/>
            <p:cNvSpPr>
              <a:spLocks/>
            </p:cNvSpPr>
            <p:nvPr/>
          </p:nvSpPr>
          <p:spPr bwMode="auto">
            <a:xfrm>
              <a:off x="9617076" y="2205038"/>
              <a:ext cx="766763" cy="635000"/>
            </a:xfrm>
            <a:custGeom>
              <a:avLst/>
              <a:gdLst>
                <a:gd name="T0" fmla="*/ 76 w 2007"/>
                <a:gd name="T1" fmla="*/ 0 h 1644"/>
                <a:gd name="T2" fmla="*/ 2007 w 2007"/>
                <a:gd name="T3" fmla="*/ 0 h 1644"/>
                <a:gd name="T4" fmla="*/ 362 w 2007"/>
                <a:gd name="T5" fmla="*/ 1644 h 1644"/>
                <a:gd name="T6" fmla="*/ 76 w 2007"/>
                <a:gd name="T7" fmla="*/ 1644 h 1644"/>
                <a:gd name="T8" fmla="*/ 0 w 2007"/>
                <a:gd name="T9" fmla="*/ 1568 h 1644"/>
                <a:gd name="T10" fmla="*/ 0 w 2007"/>
                <a:gd name="T11" fmla="*/ 75 h 1644"/>
                <a:gd name="T12" fmla="*/ 76 w 2007"/>
                <a:gd name="T1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7" h="1644">
                  <a:moveTo>
                    <a:pt x="76" y="0"/>
                  </a:moveTo>
                  <a:lnTo>
                    <a:pt x="2007" y="0"/>
                  </a:lnTo>
                  <a:lnTo>
                    <a:pt x="362" y="1644"/>
                  </a:lnTo>
                  <a:lnTo>
                    <a:pt x="76" y="1644"/>
                  </a:lnTo>
                  <a:cubicBezTo>
                    <a:pt x="34" y="1644"/>
                    <a:pt x="0" y="1610"/>
                    <a:pt x="0" y="1568"/>
                  </a:cubicBezTo>
                  <a:lnTo>
                    <a:pt x="0" y="75"/>
                  </a:lnTo>
                  <a:cubicBezTo>
                    <a:pt x="0" y="34"/>
                    <a:pt x="34" y="0"/>
                    <a:pt x="76" y="0"/>
                  </a:cubicBezTo>
                  <a:close/>
                </a:path>
              </a:pathLst>
            </a:custGeom>
            <a:solidFill>
              <a:srgbClr val="05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47" name="Rectangle 467"/>
            <p:cNvSpPr>
              <a:spLocks noChangeArrowheads="1"/>
            </p:cNvSpPr>
            <p:nvPr/>
          </p:nvSpPr>
          <p:spPr bwMode="auto">
            <a:xfrm>
              <a:off x="9658351" y="2249488"/>
              <a:ext cx="812800" cy="549275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48" name="Freeform 468"/>
            <p:cNvSpPr>
              <a:spLocks/>
            </p:cNvSpPr>
            <p:nvPr/>
          </p:nvSpPr>
          <p:spPr bwMode="auto">
            <a:xfrm>
              <a:off x="9456738" y="2852738"/>
              <a:ext cx="1220788" cy="23813"/>
            </a:xfrm>
            <a:custGeom>
              <a:avLst/>
              <a:gdLst>
                <a:gd name="T0" fmla="*/ 1598 w 3195"/>
                <a:gd name="T1" fmla="*/ 65 h 65"/>
                <a:gd name="T2" fmla="*/ 121 w 3195"/>
                <a:gd name="T3" fmla="*/ 65 h 65"/>
                <a:gd name="T4" fmla="*/ 0 w 3195"/>
                <a:gd name="T5" fmla="*/ 2 h 65"/>
                <a:gd name="T6" fmla="*/ 1598 w 3195"/>
                <a:gd name="T7" fmla="*/ 0 h 65"/>
                <a:gd name="T8" fmla="*/ 3195 w 3195"/>
                <a:gd name="T9" fmla="*/ 2 h 65"/>
                <a:gd name="T10" fmla="*/ 3074 w 3195"/>
                <a:gd name="T11" fmla="*/ 65 h 65"/>
                <a:gd name="T12" fmla="*/ 1598 w 319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5" h="65">
                  <a:moveTo>
                    <a:pt x="1598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8" y="0"/>
                  </a:lnTo>
                  <a:lnTo>
                    <a:pt x="3195" y="2"/>
                  </a:lnTo>
                  <a:cubicBezTo>
                    <a:pt x="3173" y="23"/>
                    <a:pt x="3133" y="65"/>
                    <a:pt x="3074" y="65"/>
                  </a:cubicBezTo>
                  <a:lnTo>
                    <a:pt x="1598" y="65"/>
                  </a:lnTo>
                  <a:close/>
                </a:path>
              </a:pathLst>
            </a:custGeom>
            <a:solidFill>
              <a:srgbClr val="354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49" name="Freeform 469"/>
            <p:cNvSpPr>
              <a:spLocks/>
            </p:cNvSpPr>
            <p:nvPr/>
          </p:nvSpPr>
          <p:spPr bwMode="auto">
            <a:xfrm>
              <a:off x="9448801" y="2827338"/>
              <a:ext cx="1235075" cy="26988"/>
            </a:xfrm>
            <a:custGeom>
              <a:avLst/>
              <a:gdLst>
                <a:gd name="T0" fmla="*/ 0 w 3231"/>
                <a:gd name="T1" fmla="*/ 0 h 69"/>
                <a:gd name="T2" fmla="*/ 3231 w 3231"/>
                <a:gd name="T3" fmla="*/ 0 h 69"/>
                <a:gd name="T4" fmla="*/ 3231 w 3231"/>
                <a:gd name="T5" fmla="*/ 35 h 69"/>
                <a:gd name="T6" fmla="*/ 3196 w 3231"/>
                <a:gd name="T7" fmla="*/ 69 h 69"/>
                <a:gd name="T8" fmla="*/ 35 w 3231"/>
                <a:gd name="T9" fmla="*/ 69 h 69"/>
                <a:gd name="T10" fmla="*/ 0 w 3231"/>
                <a:gd name="T11" fmla="*/ 35 h 69"/>
                <a:gd name="T12" fmla="*/ 0 w 323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1" h="69">
                  <a:moveTo>
                    <a:pt x="0" y="0"/>
                  </a:moveTo>
                  <a:lnTo>
                    <a:pt x="3231" y="0"/>
                  </a:lnTo>
                  <a:lnTo>
                    <a:pt x="3231" y="35"/>
                  </a:lnTo>
                  <a:cubicBezTo>
                    <a:pt x="3231" y="54"/>
                    <a:pt x="3215" y="69"/>
                    <a:pt x="3196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50" name="Freeform 470"/>
            <p:cNvSpPr>
              <a:spLocks/>
            </p:cNvSpPr>
            <p:nvPr/>
          </p:nvSpPr>
          <p:spPr bwMode="auto">
            <a:xfrm>
              <a:off x="9982201" y="2827338"/>
              <a:ext cx="171450" cy="12700"/>
            </a:xfrm>
            <a:custGeom>
              <a:avLst/>
              <a:gdLst>
                <a:gd name="T0" fmla="*/ 447 w 447"/>
                <a:gd name="T1" fmla="*/ 0 h 32"/>
                <a:gd name="T2" fmla="*/ 436 w 447"/>
                <a:gd name="T3" fmla="*/ 22 h 32"/>
                <a:gd name="T4" fmla="*/ 436 w 447"/>
                <a:gd name="T5" fmla="*/ 22 h 32"/>
                <a:gd name="T6" fmla="*/ 436 w 447"/>
                <a:gd name="T7" fmla="*/ 22 h 32"/>
                <a:gd name="T8" fmla="*/ 411 w 447"/>
                <a:gd name="T9" fmla="*/ 32 h 32"/>
                <a:gd name="T10" fmla="*/ 37 w 447"/>
                <a:gd name="T11" fmla="*/ 32 h 32"/>
                <a:gd name="T12" fmla="*/ 11 w 447"/>
                <a:gd name="T13" fmla="*/ 22 h 32"/>
                <a:gd name="T14" fmla="*/ 11 w 447"/>
                <a:gd name="T15" fmla="*/ 22 h 32"/>
                <a:gd name="T16" fmla="*/ 0 w 447"/>
                <a:gd name="T17" fmla="*/ 0 h 32"/>
                <a:gd name="T18" fmla="*/ 9 w 447"/>
                <a:gd name="T19" fmla="*/ 0 h 32"/>
                <a:gd name="T20" fmla="*/ 17 w 447"/>
                <a:gd name="T21" fmla="*/ 15 h 32"/>
                <a:gd name="T22" fmla="*/ 17 w 447"/>
                <a:gd name="T23" fmla="*/ 15 h 32"/>
                <a:gd name="T24" fmla="*/ 37 w 447"/>
                <a:gd name="T25" fmla="*/ 23 h 32"/>
                <a:gd name="T26" fmla="*/ 411 w 447"/>
                <a:gd name="T27" fmla="*/ 23 h 32"/>
                <a:gd name="T28" fmla="*/ 430 w 447"/>
                <a:gd name="T29" fmla="*/ 16 h 32"/>
                <a:gd name="T30" fmla="*/ 430 w 447"/>
                <a:gd name="T31" fmla="*/ 15 h 32"/>
                <a:gd name="T32" fmla="*/ 430 w 447"/>
                <a:gd name="T33" fmla="*/ 15 h 32"/>
                <a:gd name="T34" fmla="*/ 438 w 447"/>
                <a:gd name="T35" fmla="*/ 0 h 32"/>
                <a:gd name="T36" fmla="*/ 447 w 447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7" h="32">
                  <a:moveTo>
                    <a:pt x="447" y="0"/>
                  </a:moveTo>
                  <a:cubicBezTo>
                    <a:pt x="446" y="8"/>
                    <a:pt x="442" y="16"/>
                    <a:pt x="436" y="22"/>
                  </a:cubicBezTo>
                  <a:lnTo>
                    <a:pt x="436" y="22"/>
                  </a:lnTo>
                  <a:lnTo>
                    <a:pt x="436" y="22"/>
                  </a:lnTo>
                  <a:cubicBezTo>
                    <a:pt x="429" y="28"/>
                    <a:pt x="420" y="32"/>
                    <a:pt x="411" y="32"/>
                  </a:cubicBezTo>
                  <a:lnTo>
                    <a:pt x="37" y="32"/>
                  </a:lnTo>
                  <a:cubicBezTo>
                    <a:pt x="27" y="32"/>
                    <a:pt x="18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2" y="8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7" y="23"/>
                  </a:cubicBezTo>
                  <a:lnTo>
                    <a:pt x="411" y="23"/>
                  </a:lnTo>
                  <a:cubicBezTo>
                    <a:pt x="418" y="23"/>
                    <a:pt x="425" y="20"/>
                    <a:pt x="430" y="16"/>
                  </a:cubicBezTo>
                  <a:lnTo>
                    <a:pt x="430" y="15"/>
                  </a:lnTo>
                  <a:lnTo>
                    <a:pt x="430" y="15"/>
                  </a:lnTo>
                  <a:cubicBezTo>
                    <a:pt x="434" y="11"/>
                    <a:pt x="437" y="6"/>
                    <a:pt x="438" y="0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rgbClr val="89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51" name="Freeform 471"/>
            <p:cNvSpPr>
              <a:spLocks/>
            </p:cNvSpPr>
            <p:nvPr/>
          </p:nvSpPr>
          <p:spPr bwMode="auto">
            <a:xfrm>
              <a:off x="9658351" y="2249488"/>
              <a:ext cx="681038" cy="549275"/>
            </a:xfrm>
            <a:custGeom>
              <a:avLst/>
              <a:gdLst>
                <a:gd name="T0" fmla="*/ 0 w 1778"/>
                <a:gd name="T1" fmla="*/ 1420 h 1420"/>
                <a:gd name="T2" fmla="*/ 358 w 1778"/>
                <a:gd name="T3" fmla="*/ 1420 h 1420"/>
                <a:gd name="T4" fmla="*/ 1778 w 1778"/>
                <a:gd name="T5" fmla="*/ 0 h 1420"/>
                <a:gd name="T6" fmla="*/ 0 w 1778"/>
                <a:gd name="T7" fmla="*/ 0 h 1420"/>
                <a:gd name="T8" fmla="*/ 0 w 1778"/>
                <a:gd name="T9" fmla="*/ 1420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8" h="1420">
                  <a:moveTo>
                    <a:pt x="0" y="1420"/>
                  </a:moveTo>
                  <a:lnTo>
                    <a:pt x="358" y="1420"/>
                  </a:lnTo>
                  <a:lnTo>
                    <a:pt x="1778" y="0"/>
                  </a:lnTo>
                  <a:lnTo>
                    <a:pt x="0" y="0"/>
                  </a:lnTo>
                  <a:lnTo>
                    <a:pt x="0" y="1420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52" name="Freeform 472"/>
            <p:cNvSpPr>
              <a:spLocks/>
            </p:cNvSpPr>
            <p:nvPr/>
          </p:nvSpPr>
          <p:spPr bwMode="auto">
            <a:xfrm>
              <a:off x="9744076" y="2030413"/>
              <a:ext cx="642938" cy="768350"/>
            </a:xfrm>
            <a:custGeom>
              <a:avLst/>
              <a:gdLst>
                <a:gd name="T0" fmla="*/ 0 w 1684"/>
                <a:gd name="T1" fmla="*/ 1986 h 1986"/>
                <a:gd name="T2" fmla="*/ 1684 w 1684"/>
                <a:gd name="T3" fmla="*/ 1986 h 1986"/>
                <a:gd name="T4" fmla="*/ 1684 w 1684"/>
                <a:gd name="T5" fmla="*/ 37 h 1986"/>
                <a:gd name="T6" fmla="*/ 1647 w 1684"/>
                <a:gd name="T7" fmla="*/ 0 h 1986"/>
                <a:gd name="T8" fmla="*/ 37 w 1684"/>
                <a:gd name="T9" fmla="*/ 0 h 1986"/>
                <a:gd name="T10" fmla="*/ 0 w 1684"/>
                <a:gd name="T11" fmla="*/ 37 h 1986"/>
                <a:gd name="T12" fmla="*/ 0 w 1684"/>
                <a:gd name="T13" fmla="*/ 1986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4" h="1986">
                  <a:moveTo>
                    <a:pt x="0" y="1986"/>
                  </a:moveTo>
                  <a:lnTo>
                    <a:pt x="1684" y="1986"/>
                  </a:lnTo>
                  <a:lnTo>
                    <a:pt x="1684" y="37"/>
                  </a:lnTo>
                  <a:cubicBezTo>
                    <a:pt x="1684" y="17"/>
                    <a:pt x="1668" y="0"/>
                    <a:pt x="1647" y="0"/>
                  </a:cubicBezTo>
                  <a:lnTo>
                    <a:pt x="37" y="0"/>
                  </a:lnTo>
                  <a:cubicBezTo>
                    <a:pt x="16" y="0"/>
                    <a:pt x="0" y="17"/>
                    <a:pt x="0" y="37"/>
                  </a:cubicBezTo>
                  <a:lnTo>
                    <a:pt x="0" y="19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53" name="Freeform 473"/>
            <p:cNvSpPr>
              <a:spLocks/>
            </p:cNvSpPr>
            <p:nvPr/>
          </p:nvSpPr>
          <p:spPr bwMode="auto">
            <a:xfrm>
              <a:off x="9744076" y="2030413"/>
              <a:ext cx="642938" cy="49213"/>
            </a:xfrm>
            <a:custGeom>
              <a:avLst/>
              <a:gdLst>
                <a:gd name="T0" fmla="*/ 1684 w 1684"/>
                <a:gd name="T1" fmla="*/ 128 h 128"/>
                <a:gd name="T2" fmla="*/ 1684 w 1684"/>
                <a:gd name="T3" fmla="*/ 37 h 128"/>
                <a:gd name="T4" fmla="*/ 1647 w 1684"/>
                <a:gd name="T5" fmla="*/ 0 h 128"/>
                <a:gd name="T6" fmla="*/ 37 w 1684"/>
                <a:gd name="T7" fmla="*/ 0 h 128"/>
                <a:gd name="T8" fmla="*/ 0 w 1684"/>
                <a:gd name="T9" fmla="*/ 37 h 128"/>
                <a:gd name="T10" fmla="*/ 0 w 1684"/>
                <a:gd name="T11" fmla="*/ 128 h 128"/>
                <a:gd name="T12" fmla="*/ 1684 w 1684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4" h="128">
                  <a:moveTo>
                    <a:pt x="1684" y="128"/>
                  </a:moveTo>
                  <a:lnTo>
                    <a:pt x="1684" y="37"/>
                  </a:lnTo>
                  <a:cubicBezTo>
                    <a:pt x="1684" y="17"/>
                    <a:pt x="1668" y="0"/>
                    <a:pt x="1647" y="0"/>
                  </a:cubicBezTo>
                  <a:lnTo>
                    <a:pt x="37" y="0"/>
                  </a:lnTo>
                  <a:cubicBezTo>
                    <a:pt x="16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84" y="128"/>
                  </a:lnTo>
                  <a:close/>
                </a:path>
              </a:pathLst>
            </a:custGeom>
            <a:solidFill>
              <a:srgbClr val="435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54" name="Freeform 474"/>
            <p:cNvSpPr>
              <a:spLocks/>
            </p:cNvSpPr>
            <p:nvPr/>
          </p:nvSpPr>
          <p:spPr bwMode="auto">
            <a:xfrm>
              <a:off x="9686926" y="2249488"/>
              <a:ext cx="57150" cy="549275"/>
            </a:xfrm>
            <a:custGeom>
              <a:avLst/>
              <a:gdLst>
                <a:gd name="T0" fmla="*/ 149 w 149"/>
                <a:gd name="T1" fmla="*/ 0 h 1420"/>
                <a:gd name="T2" fmla="*/ 0 w 149"/>
                <a:gd name="T3" fmla="*/ 0 h 1420"/>
                <a:gd name="T4" fmla="*/ 149 w 149"/>
                <a:gd name="T5" fmla="*/ 1420 h 1420"/>
                <a:gd name="T6" fmla="*/ 149 w 149"/>
                <a:gd name="T7" fmla="*/ 0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420">
                  <a:moveTo>
                    <a:pt x="149" y="0"/>
                  </a:moveTo>
                  <a:lnTo>
                    <a:pt x="0" y="0"/>
                  </a:lnTo>
                  <a:lnTo>
                    <a:pt x="149" y="142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55" name="Freeform 475"/>
            <p:cNvSpPr>
              <a:spLocks/>
            </p:cNvSpPr>
            <p:nvPr/>
          </p:nvSpPr>
          <p:spPr bwMode="auto">
            <a:xfrm>
              <a:off x="10387013" y="2249488"/>
              <a:ext cx="57150" cy="549275"/>
            </a:xfrm>
            <a:custGeom>
              <a:avLst/>
              <a:gdLst>
                <a:gd name="T0" fmla="*/ 0 w 149"/>
                <a:gd name="T1" fmla="*/ 0 h 1420"/>
                <a:gd name="T2" fmla="*/ 149 w 149"/>
                <a:gd name="T3" fmla="*/ 0 h 1420"/>
                <a:gd name="T4" fmla="*/ 0 w 149"/>
                <a:gd name="T5" fmla="*/ 1420 h 1420"/>
                <a:gd name="T6" fmla="*/ 0 w 149"/>
                <a:gd name="T7" fmla="*/ 0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420">
                  <a:moveTo>
                    <a:pt x="0" y="0"/>
                  </a:moveTo>
                  <a:lnTo>
                    <a:pt x="149" y="0"/>
                  </a:lnTo>
                  <a:lnTo>
                    <a:pt x="0" y="1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56" name="Oval 476"/>
            <p:cNvSpPr>
              <a:spLocks noChangeArrowheads="1"/>
            </p:cNvSpPr>
            <p:nvPr/>
          </p:nvSpPr>
          <p:spPr bwMode="auto">
            <a:xfrm>
              <a:off x="9766301" y="2047875"/>
              <a:ext cx="14288" cy="14288"/>
            </a:xfrm>
            <a:prstGeom prst="ellipse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57" name="Oval 477"/>
            <p:cNvSpPr>
              <a:spLocks noChangeArrowheads="1"/>
            </p:cNvSpPr>
            <p:nvPr/>
          </p:nvSpPr>
          <p:spPr bwMode="auto">
            <a:xfrm>
              <a:off x="9793288" y="2047875"/>
              <a:ext cx="14288" cy="14288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58" name="Oval 478"/>
            <p:cNvSpPr>
              <a:spLocks noChangeArrowheads="1"/>
            </p:cNvSpPr>
            <p:nvPr/>
          </p:nvSpPr>
          <p:spPr bwMode="auto">
            <a:xfrm>
              <a:off x="9821863" y="2047875"/>
              <a:ext cx="12700" cy="14288"/>
            </a:xfrm>
            <a:prstGeom prst="ellipse">
              <a:avLst/>
            </a:prstGeom>
            <a:solidFill>
              <a:srgbClr val="92A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59" name="Rectangle 479"/>
            <p:cNvSpPr>
              <a:spLocks noChangeArrowheads="1"/>
            </p:cNvSpPr>
            <p:nvPr/>
          </p:nvSpPr>
          <p:spPr bwMode="auto">
            <a:xfrm>
              <a:off x="9864726" y="2046288"/>
              <a:ext cx="492125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60" name="Line 480"/>
            <p:cNvSpPr>
              <a:spLocks noChangeShapeType="1"/>
            </p:cNvSpPr>
            <p:nvPr/>
          </p:nvSpPr>
          <p:spPr bwMode="auto">
            <a:xfrm>
              <a:off x="9825038" y="2189163"/>
              <a:ext cx="479425" cy="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61" name="Rectangle 481"/>
            <p:cNvSpPr>
              <a:spLocks noChangeArrowheads="1"/>
            </p:cNvSpPr>
            <p:nvPr/>
          </p:nvSpPr>
          <p:spPr bwMode="auto">
            <a:xfrm>
              <a:off x="9825038" y="2132013"/>
              <a:ext cx="479425" cy="28575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862" name="Freeform 482"/>
            <p:cNvSpPr>
              <a:spLocks noEditPoints="1"/>
            </p:cNvSpPr>
            <p:nvPr/>
          </p:nvSpPr>
          <p:spPr bwMode="auto">
            <a:xfrm>
              <a:off x="9825038" y="2212975"/>
              <a:ext cx="479425" cy="49213"/>
            </a:xfrm>
            <a:custGeom>
              <a:avLst/>
              <a:gdLst>
                <a:gd name="T0" fmla="*/ 0 w 1253"/>
                <a:gd name="T1" fmla="*/ 0 h 126"/>
                <a:gd name="T2" fmla="*/ 1253 w 1253"/>
                <a:gd name="T3" fmla="*/ 0 h 126"/>
                <a:gd name="T4" fmla="*/ 1253 w 1253"/>
                <a:gd name="T5" fmla="*/ 42 h 126"/>
                <a:gd name="T6" fmla="*/ 0 w 1253"/>
                <a:gd name="T7" fmla="*/ 42 h 126"/>
                <a:gd name="T8" fmla="*/ 0 w 1253"/>
                <a:gd name="T9" fmla="*/ 0 h 126"/>
                <a:gd name="T10" fmla="*/ 0 w 1253"/>
                <a:gd name="T11" fmla="*/ 84 h 126"/>
                <a:gd name="T12" fmla="*/ 206 w 1253"/>
                <a:gd name="T13" fmla="*/ 84 h 126"/>
                <a:gd name="T14" fmla="*/ 206 w 1253"/>
                <a:gd name="T15" fmla="*/ 126 h 126"/>
                <a:gd name="T16" fmla="*/ 0 w 1253"/>
                <a:gd name="T17" fmla="*/ 126 h 126"/>
                <a:gd name="T18" fmla="*/ 0 w 1253"/>
                <a:gd name="T19" fmla="*/ 8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3" h="126">
                  <a:moveTo>
                    <a:pt x="0" y="0"/>
                  </a:moveTo>
                  <a:lnTo>
                    <a:pt x="1253" y="0"/>
                  </a:lnTo>
                  <a:lnTo>
                    <a:pt x="1253" y="42"/>
                  </a:lnTo>
                  <a:lnTo>
                    <a:pt x="0" y="42"/>
                  </a:lnTo>
                  <a:lnTo>
                    <a:pt x="0" y="0"/>
                  </a:lnTo>
                  <a:close/>
                  <a:moveTo>
                    <a:pt x="0" y="84"/>
                  </a:moveTo>
                  <a:lnTo>
                    <a:pt x="206" y="84"/>
                  </a:lnTo>
                  <a:lnTo>
                    <a:pt x="206" y="126"/>
                  </a:lnTo>
                  <a:lnTo>
                    <a:pt x="0" y="12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pic>
          <p:nvPicPr>
            <p:cNvPr id="195055" name="Picture 49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6313" y="2279650"/>
              <a:ext cx="40163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" name="Прямоугольник 531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03491" y="5762199"/>
            <a:ext cx="2254928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83">
              <a:defRPr/>
            </a:pPr>
            <a:r>
              <a:rPr lang="ru-RU" sz="7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© АО «Издательство «Просвещение», 20</a:t>
            </a:r>
            <a:r>
              <a:rPr lang="en-US" sz="7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2</a:t>
            </a:r>
            <a:r>
              <a:rPr lang="ru-RU" sz="7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1</a:t>
            </a:r>
            <a:endParaRPr lang="ru-RU" sz="75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0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4557712" y="1731892"/>
            <a:ext cx="3757613" cy="4131590"/>
          </a:xfrm>
          <a:prstGeom prst="rect">
            <a:avLst/>
          </a:prstGeom>
          <a:solidFill>
            <a:srgbClr val="D8EBF4"/>
          </a:solidFill>
          <a:ln>
            <a:solidFill>
              <a:srgbClr val="D8EB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endParaRPr lang="ru-RU" sz="1350" b="1" dirty="0"/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Приказ </a:t>
            </a:r>
            <a:r>
              <a:rPr lang="ru-RU" sz="1050" b="1" dirty="0" err="1">
                <a:solidFill>
                  <a:schemeClr val="tx1"/>
                </a:solidFill>
              </a:rPr>
              <a:t>Минпросвещения</a:t>
            </a:r>
            <a:r>
              <a:rPr lang="ru-RU" sz="1050" b="1" dirty="0">
                <a:solidFill>
                  <a:schemeClr val="tx1"/>
                </a:solidFill>
              </a:rPr>
              <a:t> РФ от </a:t>
            </a:r>
            <a:r>
              <a:rPr lang="ru-RU" sz="1050" b="1" dirty="0">
                <a:solidFill>
                  <a:schemeClr val="tx1"/>
                </a:solidFill>
              </a:rPr>
              <a:t>23.12.2020 г. </a:t>
            </a:r>
            <a:r>
              <a:rPr lang="ru-RU" sz="1050" b="1" dirty="0">
                <a:solidFill>
                  <a:schemeClr val="tx1"/>
                </a:solidFill>
              </a:rPr>
              <a:t>№ 766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0522" y="1668550"/>
            <a:ext cx="3249516" cy="4194932"/>
          </a:xfrm>
          <a:prstGeom prst="rect">
            <a:avLst/>
          </a:prstGeom>
          <a:solidFill>
            <a:srgbClr val="D8EBF4"/>
          </a:solidFill>
          <a:ln>
            <a:solidFill>
              <a:srgbClr val="D8EB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r>
              <a:rPr lang="ru-RU" sz="1050" b="1" dirty="0">
                <a:solidFill>
                  <a:schemeClr val="tx1"/>
                </a:solidFill>
              </a:rPr>
              <a:t>Приказ </a:t>
            </a:r>
            <a:r>
              <a:rPr lang="ru-RU" sz="1050" b="1" dirty="0" err="1">
                <a:solidFill>
                  <a:schemeClr val="tx1"/>
                </a:solidFill>
              </a:rPr>
              <a:t>Минпросвещения</a:t>
            </a:r>
            <a:r>
              <a:rPr lang="ru-RU" sz="1050" b="1" dirty="0">
                <a:solidFill>
                  <a:schemeClr val="tx1"/>
                </a:solidFill>
              </a:rPr>
              <a:t> РФ от </a:t>
            </a:r>
            <a:r>
              <a:rPr lang="ru-RU" sz="1050" b="1" dirty="0">
                <a:solidFill>
                  <a:schemeClr val="tx1"/>
                </a:solidFill>
              </a:rPr>
              <a:t>20.05.2020 </a:t>
            </a:r>
            <a:r>
              <a:rPr lang="ru-RU" sz="1050" b="1" dirty="0">
                <a:solidFill>
                  <a:schemeClr val="tx1"/>
                </a:solidFill>
              </a:rPr>
              <a:t>г. № </a:t>
            </a:r>
            <a:r>
              <a:rPr lang="ru-RU" sz="1050" b="1" dirty="0">
                <a:solidFill>
                  <a:schemeClr val="tx1"/>
                </a:solidFill>
              </a:rPr>
              <a:t>254</a:t>
            </a:r>
          </a:p>
          <a:p>
            <a:r>
              <a:rPr lang="ru-RU" sz="1050" b="1" dirty="0">
                <a:solidFill>
                  <a:schemeClr val="tx1"/>
                </a:solidFill>
              </a:rPr>
              <a:t>Смена правообладателя</a:t>
            </a:r>
            <a:endParaRPr lang="ru-RU" sz="1050" b="1" dirty="0">
              <a:solidFill>
                <a:schemeClr val="tx1"/>
              </a:solidFill>
            </a:endParaRPr>
          </a:p>
        </p:txBody>
      </p:sp>
      <p:pic>
        <p:nvPicPr>
          <p:cNvPr id="136194" name="Picture 2" descr="Изображение География России. Хозяйство. Регионы. 9 кл. Учебник (+приложение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57" y="4034526"/>
            <a:ext cx="822184" cy="101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64" y="3903580"/>
            <a:ext cx="1131545" cy="1492818"/>
          </a:xfrm>
          <a:prstGeom prst="rect">
            <a:avLst/>
          </a:prstGeom>
        </p:spPr>
      </p:pic>
      <p:sp>
        <p:nvSpPr>
          <p:cNvPr id="12" name="object 36"/>
          <p:cNvSpPr/>
          <p:nvPr/>
        </p:nvSpPr>
        <p:spPr bwMode="auto">
          <a:xfrm>
            <a:off x="283897" y="1769220"/>
            <a:ext cx="847005" cy="1020860"/>
          </a:xfrm>
          <a:prstGeom prst="rect">
            <a:avLst/>
          </a:prstGeom>
          <a:blipFill>
            <a:blip r:embed="rId4" cstate="print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 sz="1350"/>
          </a:p>
        </p:txBody>
      </p:sp>
      <p:sp>
        <p:nvSpPr>
          <p:cNvPr id="13" name="object 38"/>
          <p:cNvSpPr/>
          <p:nvPr/>
        </p:nvSpPr>
        <p:spPr bwMode="auto">
          <a:xfrm>
            <a:off x="2496295" y="1793606"/>
            <a:ext cx="783662" cy="1018774"/>
          </a:xfrm>
          <a:prstGeom prst="rect">
            <a:avLst/>
          </a:prstGeom>
          <a:blipFill>
            <a:blip r:embed="rId5" cstate="print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 sz="1350"/>
          </a:p>
        </p:txBody>
      </p:sp>
      <p:sp>
        <p:nvSpPr>
          <p:cNvPr id="14" name="object 40"/>
          <p:cNvSpPr/>
          <p:nvPr/>
        </p:nvSpPr>
        <p:spPr bwMode="auto">
          <a:xfrm>
            <a:off x="1374175" y="2812379"/>
            <a:ext cx="862211" cy="1112364"/>
          </a:xfrm>
          <a:prstGeom prst="rect">
            <a:avLst/>
          </a:prstGeom>
          <a:blipFill>
            <a:blip r:embed="rId6" cstate="print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 sz="1350"/>
          </a:p>
        </p:txBody>
      </p:sp>
      <p:sp>
        <p:nvSpPr>
          <p:cNvPr id="15" name="object 42"/>
          <p:cNvSpPr/>
          <p:nvPr/>
        </p:nvSpPr>
        <p:spPr bwMode="auto">
          <a:xfrm>
            <a:off x="318190" y="4093692"/>
            <a:ext cx="843836" cy="1018774"/>
          </a:xfrm>
          <a:prstGeom prst="rect">
            <a:avLst/>
          </a:prstGeom>
          <a:blipFill>
            <a:blip r:embed="rId7" cstate="print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08207" y="857250"/>
            <a:ext cx="635794" cy="5143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38" y="5939185"/>
            <a:ext cx="9144000" cy="731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9443" y="932890"/>
            <a:ext cx="3379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УМК «Роза </a:t>
            </a:r>
            <a:r>
              <a:rPr lang="ru-RU" b="1" dirty="0">
                <a:solidFill>
                  <a:srgbClr val="002060"/>
                </a:solidFill>
              </a:rPr>
              <a:t>ветров» 5-9 КЛАССЫ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228207" y="1203950"/>
            <a:ext cx="728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180522" y="1003309"/>
            <a:ext cx="1012627" cy="339080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04" y="3931017"/>
            <a:ext cx="1056668" cy="14837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30" y="1832594"/>
            <a:ext cx="1118566" cy="147569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08" y="1742605"/>
            <a:ext cx="1121489" cy="147955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18" y="2680866"/>
            <a:ext cx="1134160" cy="1496268"/>
          </a:xfrm>
          <a:prstGeom prst="rect">
            <a:avLst/>
          </a:prstGeom>
        </p:spPr>
      </p:pic>
      <p:sp>
        <p:nvSpPr>
          <p:cNvPr id="41" name="object 39"/>
          <p:cNvSpPr txBox="1"/>
          <p:nvPr/>
        </p:nvSpPr>
        <p:spPr>
          <a:xfrm>
            <a:off x="5568844" y="5452604"/>
            <a:ext cx="2164193" cy="127920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49543">
              <a:spcBef>
                <a:spcPts val="4"/>
              </a:spcBef>
            </a:pPr>
            <a:r>
              <a:rPr lang="ru-RU" sz="825" b="1" spc="-4" dirty="0">
                <a:solidFill>
                  <a:srgbClr val="FFFFFF"/>
                </a:solidFill>
                <a:latin typeface="Carlito"/>
                <a:cs typeface="Carlito"/>
              </a:rPr>
              <a:t>ФП №  </a:t>
            </a:r>
            <a:r>
              <a:rPr lang="ru-RU" sz="825" b="1" spc="-4" dirty="0">
                <a:solidFill>
                  <a:srgbClr val="FFFFFF"/>
                </a:solidFill>
                <a:latin typeface="Carlito"/>
                <a:cs typeface="Carlito"/>
              </a:rPr>
              <a:t>1.1.2.3.4.6.1-№  1.1.2.3.4.6.5 </a:t>
            </a:r>
            <a:endParaRPr lang="ru-RU" sz="825" b="1" spc="-4" dirty="0">
              <a:solidFill>
                <a:srgbClr val="FFFFFF"/>
              </a:solidFill>
              <a:latin typeface="Carlito"/>
              <a:cs typeface="Carlito"/>
            </a:endParaRPr>
          </a:p>
        </p:txBody>
      </p:sp>
      <p:sp>
        <p:nvSpPr>
          <p:cNvPr id="44" name="object 39"/>
          <p:cNvSpPr txBox="1"/>
          <p:nvPr/>
        </p:nvSpPr>
        <p:spPr>
          <a:xfrm>
            <a:off x="750934" y="5189652"/>
            <a:ext cx="2164193" cy="127920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49543">
              <a:spcBef>
                <a:spcPts val="4"/>
              </a:spcBef>
            </a:pPr>
            <a:r>
              <a:rPr lang="ru-RU" sz="825" b="1" spc="-4" dirty="0">
                <a:solidFill>
                  <a:srgbClr val="FFFFFF"/>
                </a:solidFill>
                <a:latin typeface="Carlito"/>
                <a:cs typeface="Carlito"/>
              </a:rPr>
              <a:t>ФП №  </a:t>
            </a:r>
            <a:r>
              <a:rPr lang="ru-RU" sz="825" b="1" spc="-4" dirty="0">
                <a:solidFill>
                  <a:srgbClr val="FFFFFF"/>
                </a:solidFill>
                <a:latin typeface="Carlito"/>
                <a:cs typeface="Carlito"/>
              </a:rPr>
              <a:t>1.1.2.3.4.3.1-№  1.1.2.3.4.3.5 </a:t>
            </a:r>
            <a:endParaRPr lang="ru-RU" sz="825" b="1" spc="-4" dirty="0">
              <a:solidFill>
                <a:srgbClr val="FFFFFF"/>
              </a:solidFill>
              <a:latin typeface="Carlito"/>
              <a:cs typeface="Carli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1105" y="1897009"/>
            <a:ext cx="110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Два УМК в Федеральном перечне 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24387" y="1244514"/>
            <a:ext cx="44011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</a:rPr>
              <a:t>ОБНОВЛЁННАЯ ЛИНИЯ. </a:t>
            </a:r>
          </a:p>
          <a:p>
            <a:r>
              <a:rPr lang="ru-RU" sz="1350" b="1" dirty="0">
                <a:solidFill>
                  <a:schemeClr val="tx2"/>
                </a:solidFill>
              </a:rPr>
              <a:t>Новый формат  и дизайн учебников</a:t>
            </a:r>
            <a:endParaRPr lang="ru-RU" sz="135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35224" y="2195596"/>
            <a:ext cx="8289099" cy="3788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8" y="2932133"/>
            <a:ext cx="918347" cy="12310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48" y="2932134"/>
            <a:ext cx="924601" cy="12202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object 29"/>
          <p:cNvSpPr txBox="1"/>
          <p:nvPr/>
        </p:nvSpPr>
        <p:spPr>
          <a:xfrm>
            <a:off x="1017571" y="4213087"/>
            <a:ext cx="1929653" cy="139462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91928" algn="ctr" defTabSz="685800">
              <a:spcBef>
                <a:spcPts val="4"/>
              </a:spcBef>
              <a:defRPr/>
            </a:pPr>
            <a:r>
              <a:rPr sz="900" b="1" spc="-4" dirty="0">
                <a:solidFill>
                  <a:srgbClr val="FFFFFF"/>
                </a:solidFill>
                <a:latin typeface="Carlito"/>
                <a:cs typeface="Carlito"/>
              </a:rPr>
              <a:t>ФП</a:t>
            </a:r>
            <a:r>
              <a:rPr sz="900" b="1" spc="-1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8" dirty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lang="ru-RU" sz="900" b="1" spc="-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900" b="1" spc="-8" dirty="0">
                <a:solidFill>
                  <a:srgbClr val="FFFFFF"/>
                </a:solidFill>
                <a:latin typeface="Carlito"/>
                <a:cs typeface="Carlito"/>
              </a:rPr>
              <a:t>1.1.2.3.4.8.1-1.1.2.3.4.8.4                            </a:t>
            </a:r>
            <a:endParaRPr lang="ru-RU" sz="900" b="1" spc="-8" dirty="0">
              <a:solidFill>
                <a:srgbClr val="FFFFFF"/>
              </a:solidFill>
              <a:latin typeface="Carlito"/>
              <a:cs typeface="Carli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108" y="1627406"/>
            <a:ext cx="82027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Протоколом 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научно-методического совета по учебникам от 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13 января 2021 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г. № 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ТВ-1/04пр </a:t>
            </a:r>
            <a:r>
              <a:rPr lang="ru-RU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были рекомендованы для включения в Федеральный перечень учебников</a:t>
            </a:r>
            <a:endParaRPr lang="ru-RU" sz="1500" b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6" name="Picture 2" descr="География. 5 клас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26" y="2953297"/>
            <a:ext cx="923576" cy="12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9"/>
          <p:cNvSpPr txBox="1"/>
          <p:nvPr/>
        </p:nvSpPr>
        <p:spPr>
          <a:xfrm>
            <a:off x="3803925" y="4234250"/>
            <a:ext cx="1887280" cy="139462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91928">
              <a:spcBef>
                <a:spcPts val="4"/>
              </a:spcBef>
            </a:pPr>
            <a:r>
              <a:rPr sz="900" b="1" spc="-4" dirty="0">
                <a:solidFill>
                  <a:srgbClr val="FFFFFF"/>
                </a:solidFill>
                <a:latin typeface="Carlito"/>
                <a:cs typeface="Carlito"/>
              </a:rPr>
              <a:t>ФП</a:t>
            </a:r>
            <a:r>
              <a:rPr sz="900" b="1" spc="-1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8" dirty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lang="ru-RU" sz="900" b="1" spc="-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900" b="1" spc="-8" dirty="0">
                <a:solidFill>
                  <a:srgbClr val="FFFFFF"/>
                </a:solidFill>
                <a:latin typeface="Carlito"/>
                <a:cs typeface="Carlito"/>
              </a:rPr>
              <a:t>1.1.2.3.4.7.1-1.1.2.3.4.7.5</a:t>
            </a:r>
            <a:endParaRPr lang="ru-RU" sz="900" b="1" spc="-8" dirty="0">
              <a:solidFill>
                <a:srgbClr val="FFFFFF"/>
              </a:solidFill>
              <a:latin typeface="Carlito"/>
              <a:cs typeface="Carlito"/>
            </a:endParaRPr>
          </a:p>
        </p:txBody>
      </p:sp>
      <p:pic>
        <p:nvPicPr>
          <p:cNvPr id="8" name="Picture 181" descr="География. 9 клас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81" y="2953297"/>
            <a:ext cx="924024" cy="122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8207" y="857250"/>
            <a:ext cx="635794" cy="5143500"/>
          </a:xfrm>
          <a:prstGeom prst="rect">
            <a:avLst/>
          </a:prstGeom>
        </p:spPr>
      </p:pic>
      <p:pic>
        <p:nvPicPr>
          <p:cNvPr id="10" name="Picture 2" descr="Ð£ÐÐ &quot;ÐÐµÐ¾Ð³ÑÐ°ÑÐ¸Ñ. 10-11 ÐºÐ»Ð°ÑÑÑ&quot;. ÐÐ¾Ð½ÑÑÑÐ½ÑÐµ ÐºÐ°ÑÑÑ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95" y="4454814"/>
            <a:ext cx="718812" cy="1017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4" y="4460592"/>
            <a:ext cx="692879" cy="1005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b="1297"/>
          <a:stretch/>
        </p:blipFill>
        <p:spPr>
          <a:xfrm>
            <a:off x="588130" y="4838161"/>
            <a:ext cx="858137" cy="1194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ÐÐ·Ð¾Ð±ÑÐ°Ð¶ÐµÐ½Ð¸Ðµ ÐÐµÐ¾Ð³ÑÐ°ÑÐ¸Ñ. ÐÑÐ»Ð°Ñ. 10-11 ÐºÐ»Ð°ÑÑÑ. ÐÐ°Ð·Ð¾Ð²ÑÐ¹ ÑÑÐ¾Ð²ÐµÐ½Ñ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90" y="4838518"/>
            <a:ext cx="869777" cy="1150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География 10-11 класс: контурные карты / под ред. академика РАО В.П. Дронов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77" y="4462434"/>
            <a:ext cx="706245" cy="9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xtLst/>
        </p:spPr>
      </p:pic>
      <p:pic>
        <p:nvPicPr>
          <p:cNvPr id="15" name="Picture 4" descr="География 5 класс: контурные карты / под ред. академика РАО В.П. Дронов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47" y="4523883"/>
            <a:ext cx="693386" cy="9128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xtLst/>
        </p:spPr>
      </p:pic>
      <p:pic>
        <p:nvPicPr>
          <p:cNvPr id="16" name="Picture 26" descr="География 10-11 класс: атлас / под ред. академика РАО В.П. Дронов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75" y="4852332"/>
            <a:ext cx="872727" cy="11484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xtLst/>
        </p:spPr>
      </p:pic>
      <p:pic>
        <p:nvPicPr>
          <p:cNvPr id="17" name="Picture 2" descr="География 5 класс: атлас / под ред. академика РАО В.П. Дронов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06" y="4840447"/>
            <a:ext cx="878098" cy="11484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xtLst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101397" y="1306115"/>
            <a:ext cx="7406810" cy="200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39036" y="917105"/>
            <a:ext cx="1012627" cy="339080"/>
            <a:chOff x="254665" y="195486"/>
            <a:chExt cx="951720" cy="32908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450566" y="917978"/>
            <a:ext cx="39495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В ФЕДЕРАЛЬНЫЙ ПЕРЕЧЕНЬ УЧЕБНИКОВ ВОЙДУТ: </a:t>
            </a:r>
            <a:endParaRPr lang="ru-RU" sz="1350" b="1" dirty="0"/>
          </a:p>
        </p:txBody>
      </p:sp>
      <p:sp>
        <p:nvSpPr>
          <p:cNvPr id="37" name="object 25"/>
          <p:cNvSpPr txBox="1"/>
          <p:nvPr/>
        </p:nvSpPr>
        <p:spPr>
          <a:xfrm>
            <a:off x="1184449" y="2412645"/>
            <a:ext cx="1674874" cy="1583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8619" marR="3810" indent="-379571">
              <a:lnSpc>
                <a:spcPts val="1050"/>
              </a:lnSpc>
              <a:spcBef>
                <a:spcPts val="135"/>
              </a:spcBef>
            </a:pPr>
            <a:r>
              <a:rPr sz="788" b="1" spc="-4" dirty="0">
                <a:solidFill>
                  <a:srgbClr val="171717"/>
                </a:solidFill>
                <a:latin typeface="Carlito"/>
                <a:cs typeface="Carlito"/>
              </a:rPr>
              <a:t>Линия </a:t>
            </a:r>
            <a:r>
              <a:rPr sz="788" b="1" dirty="0">
                <a:solidFill>
                  <a:srgbClr val="171717"/>
                </a:solidFill>
                <a:latin typeface="Carlito"/>
                <a:cs typeface="Carlito"/>
              </a:rPr>
              <a:t>УМК </a:t>
            </a:r>
            <a:r>
              <a:rPr sz="788" b="1" spc="-4" dirty="0">
                <a:solidFill>
                  <a:srgbClr val="171717"/>
                </a:solidFill>
                <a:latin typeface="Carlito"/>
                <a:cs typeface="Carlito"/>
              </a:rPr>
              <a:t>«</a:t>
            </a:r>
            <a:r>
              <a:rPr lang="ru-RU" sz="788" b="1" spc="-4" dirty="0">
                <a:solidFill>
                  <a:srgbClr val="171717"/>
                </a:solidFill>
                <a:latin typeface="Carlito"/>
                <a:cs typeface="Carlito"/>
              </a:rPr>
              <a:t>Сферы</a:t>
            </a:r>
            <a:r>
              <a:rPr sz="788" b="1" spc="-4" dirty="0">
                <a:solidFill>
                  <a:srgbClr val="171717"/>
                </a:solidFill>
                <a:latin typeface="Carlito"/>
                <a:cs typeface="Carlito"/>
              </a:rPr>
              <a:t>»</a:t>
            </a:r>
            <a:r>
              <a:rPr lang="ru-RU" sz="788" b="1" spc="-4" dirty="0">
                <a:solidFill>
                  <a:srgbClr val="171717"/>
                </a:solidFill>
                <a:latin typeface="Carlito"/>
                <a:cs typeface="Carlito"/>
              </a:rPr>
              <a:t> 5-9 классы 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648244" y="2285631"/>
            <a:ext cx="1961984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88" b="1" spc="-4" dirty="0">
                <a:solidFill>
                  <a:srgbClr val="171717"/>
                </a:solidFill>
                <a:latin typeface="Carlito"/>
                <a:cs typeface="Carlito"/>
              </a:rPr>
              <a:t>Линия </a:t>
            </a:r>
            <a:r>
              <a:rPr lang="ru-RU" sz="788" b="1" dirty="0">
                <a:solidFill>
                  <a:srgbClr val="171717"/>
                </a:solidFill>
                <a:latin typeface="Carlito"/>
                <a:cs typeface="Carlito"/>
              </a:rPr>
              <a:t>УМК </a:t>
            </a:r>
            <a:r>
              <a:rPr lang="ru-RU" sz="788" b="1" spc="-11" dirty="0">
                <a:solidFill>
                  <a:srgbClr val="171717"/>
                </a:solidFill>
                <a:latin typeface="Carlito"/>
                <a:cs typeface="Carlito"/>
              </a:rPr>
              <a:t>под </a:t>
            </a:r>
            <a:r>
              <a:rPr lang="ru-RU" sz="788" b="1" spc="-4" dirty="0">
                <a:solidFill>
                  <a:srgbClr val="171717"/>
                </a:solidFill>
                <a:latin typeface="Carlito"/>
                <a:cs typeface="Carlito"/>
              </a:rPr>
              <a:t>ред. Дронова</a:t>
            </a:r>
            <a:r>
              <a:rPr lang="ru-RU" sz="788" b="1" spc="-11" dirty="0">
                <a:solidFill>
                  <a:srgbClr val="171717"/>
                </a:solidFill>
                <a:latin typeface="Carlito"/>
                <a:cs typeface="Carlito"/>
              </a:rPr>
              <a:t> </a:t>
            </a:r>
            <a:r>
              <a:rPr lang="ru-RU" sz="788" b="1" spc="-4" dirty="0">
                <a:solidFill>
                  <a:srgbClr val="171717"/>
                </a:solidFill>
                <a:latin typeface="Carlito"/>
                <a:cs typeface="Carlito"/>
              </a:rPr>
              <a:t>В.</a:t>
            </a:r>
            <a:r>
              <a:rPr lang="ru-RU" sz="788" b="1" dirty="0">
                <a:latin typeface="Carlito"/>
              </a:rPr>
              <a:t> </a:t>
            </a:r>
            <a:r>
              <a:rPr lang="ru-RU" sz="788" b="1" spc="-4" dirty="0">
                <a:solidFill>
                  <a:srgbClr val="171717"/>
                </a:solidFill>
                <a:latin typeface="Carlito"/>
                <a:cs typeface="Carlito"/>
              </a:rPr>
              <a:t>П.</a:t>
            </a:r>
          </a:p>
          <a:p>
            <a:pPr algn="ctr"/>
            <a:r>
              <a:rPr lang="ru-RU" sz="788" b="1" dirty="0">
                <a:latin typeface="Carlito"/>
              </a:rPr>
              <a:t>5-9 </a:t>
            </a:r>
            <a:r>
              <a:rPr lang="ru-RU" sz="788" b="1" dirty="0">
                <a:latin typeface="Carlito"/>
              </a:rPr>
              <a:t>классы </a:t>
            </a:r>
            <a:endParaRPr lang="ru-RU" sz="788" dirty="0"/>
          </a:p>
        </p:txBody>
      </p:sp>
      <p:sp>
        <p:nvSpPr>
          <p:cNvPr id="18" name="TextBox 17"/>
          <p:cNvSpPr txBox="1"/>
          <p:nvPr/>
        </p:nvSpPr>
        <p:spPr>
          <a:xfrm>
            <a:off x="5977219" y="2725983"/>
            <a:ext cx="2530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err="1">
                <a:solidFill>
                  <a:srgbClr val="C00000"/>
                </a:solidFill>
              </a:rPr>
              <a:t>Вебинар</a:t>
            </a:r>
            <a:r>
              <a:rPr lang="ru-RU" sz="1050" b="1" dirty="0">
                <a:solidFill>
                  <a:srgbClr val="C00000"/>
                </a:solidFill>
              </a:rPr>
              <a:t>: Учебники </a:t>
            </a:r>
            <a:r>
              <a:rPr lang="ru-RU" sz="1050" b="1" dirty="0">
                <a:solidFill>
                  <a:srgbClr val="C00000"/>
                </a:solidFill>
              </a:rPr>
              <a:t>географии. Обновлённый УМК «Сферы. География» и новый УМК «География</a:t>
            </a:r>
            <a:r>
              <a:rPr lang="ru-RU" sz="1050" b="1" dirty="0">
                <a:solidFill>
                  <a:srgbClr val="C00000"/>
                </a:solidFill>
              </a:rPr>
              <a:t>»</a:t>
            </a:r>
          </a:p>
          <a:p>
            <a:r>
              <a:rPr lang="en-US" sz="1050" b="1" dirty="0">
                <a:solidFill>
                  <a:srgbClr val="C00000"/>
                </a:solidFill>
                <a:hlinkClick r:id="rId15"/>
              </a:rPr>
              <a:t>https://uchitel.club/events/ucebniki-geografii-obnovlyonnyi-umk-sfery-geografiya-i-novyi-umk-geografiya-izdatelstva-binom-laboratoriya-znanii</a:t>
            </a:r>
            <a:r>
              <a:rPr lang="en-US" sz="1050" b="1" dirty="0">
                <a:solidFill>
                  <a:srgbClr val="C00000"/>
                </a:solidFill>
                <a:hlinkClick r:id="rId15"/>
              </a:rPr>
              <a:t>/</a:t>
            </a:r>
            <a:endParaRPr lang="ru-RU" sz="1050" b="1" dirty="0">
              <a:solidFill>
                <a:srgbClr val="C00000"/>
              </a:solidFill>
            </a:endParaRPr>
          </a:p>
          <a:p>
            <a:endParaRPr lang="ru-RU" sz="1050" b="1" dirty="0">
              <a:solidFill>
                <a:srgbClr val="C00000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8" y="2657986"/>
            <a:ext cx="1022185" cy="28804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33" y="2622218"/>
            <a:ext cx="1002731" cy="3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649" y="468871"/>
            <a:ext cx="11070287" cy="55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17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28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3512" y="656590"/>
            <a:ext cx="2816225" cy="6715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УМК: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418" t="21587"/>
          <a:stretch/>
        </p:blipFill>
        <p:spPr>
          <a:xfrm>
            <a:off x="99260" y="1825625"/>
            <a:ext cx="9205068" cy="406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63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877" r="5312" b="18175"/>
          <a:stretch/>
        </p:blipFill>
        <p:spPr>
          <a:xfrm>
            <a:off x="0" y="324803"/>
            <a:ext cx="8916903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5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3" y="2064832"/>
            <a:ext cx="9144000" cy="422987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699" y="461379"/>
            <a:ext cx="8342095" cy="15118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70C0"/>
                </a:solidFill>
              </a:rPr>
              <a:t>Линия УМК О. А. Климановой, А. И. Алексеева. География (5-9)</a:t>
            </a:r>
            <a:r>
              <a:rPr lang="ru-RU" sz="3100" b="1" dirty="0">
                <a:solidFill>
                  <a:srgbClr val="0070C0"/>
                </a:solidFill>
              </a:rPr>
              <a:t/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600" dirty="0"/>
              <a:t>Источник: </a:t>
            </a:r>
            <a:r>
              <a:rPr lang="ru-RU" sz="1600" dirty="0">
                <a:hlinkClick r:id="rId3"/>
              </a:rPr>
              <a:t>https://rosuchebnik.ru/kompleks/umk-liniya-umk-o-a-klimanovoy-a-i-alekseeva-geografiya-5-9/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221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tangle 9"/>
          <p:cNvSpPr>
            <a:spLocks noChangeArrowheads="1"/>
          </p:cNvSpPr>
          <p:nvPr/>
        </p:nvSpPr>
        <p:spPr bwMode="auto">
          <a:xfrm>
            <a:off x="644535" y="3664898"/>
            <a:ext cx="7898158" cy="1350000"/>
          </a:xfrm>
          <a:prstGeom prst="rect">
            <a:avLst/>
          </a:prstGeom>
          <a:solidFill>
            <a:schemeClr val="bg1"/>
          </a:solidFill>
          <a:ln w="28575">
            <a:solidFill>
              <a:srgbClr val="43D1A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4" name="Rectangle 9"/>
          <p:cNvSpPr>
            <a:spLocks noChangeArrowheads="1"/>
          </p:cNvSpPr>
          <p:nvPr/>
        </p:nvSpPr>
        <p:spPr bwMode="auto">
          <a:xfrm>
            <a:off x="655439" y="2228790"/>
            <a:ext cx="7896296" cy="135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5B14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621659" y="2758458"/>
            <a:ext cx="4839539" cy="304697"/>
          </a:xfrm>
          <a:prstGeom prst="rect">
            <a:avLst/>
          </a:prstGeom>
        </p:spPr>
        <p:txBody>
          <a:bodyPr wrap="square" lIns="68579" tIns="34289" rIns="68579" bIns="34289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b="1" dirty="0">
                <a:solidFill>
                  <a:srgbClr val="262626"/>
                </a:solidFill>
                <a:latin typeface="Calibri" pitchFamily="34" charset="0"/>
              </a:rPr>
              <a:t>Включено </a:t>
            </a:r>
            <a:r>
              <a:rPr lang="ru-RU" b="1" dirty="0">
                <a:solidFill>
                  <a:srgbClr val="262626"/>
                </a:solidFill>
                <a:latin typeface="Calibri" pitchFamily="34" charset="0"/>
              </a:rPr>
              <a:t>228</a:t>
            </a:r>
            <a:r>
              <a:rPr lang="ru-RU" sz="1200" b="1" dirty="0">
                <a:solidFill>
                  <a:srgbClr val="262626"/>
                </a:solidFill>
                <a:latin typeface="Calibri" pitchFamily="34" charset="0"/>
              </a:rPr>
              <a:t> учебников </a:t>
            </a:r>
            <a:r>
              <a:rPr lang="ru-RU" sz="1200" dirty="0">
                <a:solidFill>
                  <a:srgbClr val="262626"/>
                </a:solidFill>
                <a:latin typeface="Calibri" pitchFamily="34" charset="0"/>
              </a:rPr>
              <a:t>группы </a:t>
            </a:r>
            <a:r>
              <a:rPr lang="ru-RU" sz="1200" dirty="0">
                <a:solidFill>
                  <a:srgbClr val="262626"/>
                </a:solidFill>
                <a:latin typeface="Calibri" pitchFamily="34" charset="0"/>
              </a:rPr>
              <a:t>компаний «Просвещение»</a:t>
            </a:r>
            <a:endParaRPr lang="ru-RU" sz="1200" b="1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8484588" y="978007"/>
            <a:ext cx="539552" cy="267494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en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8606986" y="1299139"/>
            <a:ext cx="535408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621660" y="3730378"/>
            <a:ext cx="3710951" cy="226214"/>
          </a:xfrm>
          <a:prstGeom prst="rect">
            <a:avLst/>
          </a:prstGeom>
        </p:spPr>
        <p:txBody>
          <a:bodyPr wrap="square" lIns="68579" tIns="34289" rIns="68579" bIns="34289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262626"/>
                </a:solidFill>
                <a:latin typeface="Calibri" pitchFamily="34" charset="0"/>
              </a:rPr>
              <a:t>Изменены сведения </a:t>
            </a:r>
            <a:r>
              <a:rPr lang="ru-RU" sz="1200" b="1" dirty="0">
                <a:solidFill>
                  <a:srgbClr val="262626"/>
                </a:solidFill>
                <a:latin typeface="Calibri" pitchFamily="34" charset="0"/>
              </a:rPr>
              <a:t>об издателе и </a:t>
            </a:r>
            <a:r>
              <a:rPr lang="ru-RU" sz="1200" b="1" dirty="0">
                <a:solidFill>
                  <a:srgbClr val="262626"/>
                </a:solidFill>
                <a:latin typeface="Calibri" pitchFamily="34" charset="0"/>
              </a:rPr>
              <a:t>правообладателе</a:t>
            </a:r>
            <a:r>
              <a:rPr lang="ru-RU" sz="1200" b="1" dirty="0">
                <a:solidFill>
                  <a:srgbClr val="262626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" name="AutoShape 3"/>
          <p:cNvSpPr>
            <a:spLocks noChangeAspect="1" noChangeArrowheads="1" noTextEdit="1"/>
          </p:cNvSpPr>
          <p:nvPr/>
        </p:nvSpPr>
        <p:spPr bwMode="auto">
          <a:xfrm>
            <a:off x="-2381" y="5950744"/>
            <a:ext cx="9144000" cy="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630091" y="5950744"/>
            <a:ext cx="1315641" cy="73820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261373" y="5950744"/>
            <a:ext cx="1316831" cy="73820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313260" y="5950744"/>
            <a:ext cx="1316831" cy="73820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7893844" y="5950744"/>
            <a:ext cx="1315641" cy="73820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945731" y="5950744"/>
            <a:ext cx="1315641" cy="73820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6578204" y="5950744"/>
            <a:ext cx="1315641" cy="73820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-2381" y="5950744"/>
            <a:ext cx="1315641" cy="73820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2" name="TextBox 51"/>
          <p:cNvSpPr txBox="1"/>
          <p:nvPr/>
        </p:nvSpPr>
        <p:spPr>
          <a:xfrm>
            <a:off x="508716" y="1024090"/>
            <a:ext cx="8298380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00206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Изменения в ФПУ по ГК «Просвещение» в соответствии с новым </a:t>
            </a:r>
            <a:r>
              <a:rPr lang="ru-RU" sz="1600" b="1" dirty="0">
                <a:solidFill>
                  <a:srgbClr val="00206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приказом.</a:t>
            </a:r>
            <a:r>
              <a:rPr lang="ru-RU" sz="1600" b="1" dirty="0">
                <a:solidFill>
                  <a:srgbClr val="00206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91140" y="4343855"/>
            <a:ext cx="262235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ea typeface="Open Sans" pitchFamily="34" charset="0"/>
                <a:cs typeface="Open Sans" pitchFamily="34" charset="0"/>
              </a:rPr>
              <a:t>АО «Издательство </a:t>
            </a:r>
            <a:r>
              <a:rPr lang="ru-RU" sz="1200" b="1" dirty="0">
                <a:ea typeface="Open Sans" pitchFamily="34" charset="0"/>
                <a:cs typeface="Open Sans" pitchFamily="34" charset="0"/>
              </a:rPr>
              <a:t>«ПРОСВЕЩЕНИЕ»</a:t>
            </a:r>
            <a:endParaRPr lang="ru-RU" sz="1200" b="1" dirty="0"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20258" y="4045291"/>
            <a:ext cx="2619000" cy="832577"/>
            <a:chOff x="2646069" y="3380972"/>
            <a:chExt cx="3492000" cy="1110102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2646069" y="3380972"/>
              <a:ext cx="3491999" cy="216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txBody>
            <a:bodyPr wrap="none" anchor="ctr">
              <a:noAutofit/>
            </a:bodyPr>
            <a:lstStyle/>
            <a:p>
              <a:r>
                <a:rPr lang="ru-RU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ООО «Дрофа</a:t>
              </a:r>
              <a:r>
                <a:rPr lang="ru-RU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 </a:t>
              </a:r>
              <a:endParaRPr lang="ru-RU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646070" y="3597571"/>
              <a:ext cx="3491999" cy="216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txBody>
            <a:bodyPr wrap="none" anchor="ctr">
              <a:noAutofit/>
            </a:bodyPr>
            <a:lstStyle/>
            <a:p>
              <a:r>
                <a:rPr lang="ru-RU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ООО «БИНОМ. Лаборатория знаний»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646069" y="3823406"/>
              <a:ext cx="3491999" cy="216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txBody>
            <a:bodyPr wrap="none" anchor="ctr">
              <a:noAutofit/>
            </a:bodyPr>
            <a:lstStyle/>
            <a:p>
              <a:r>
                <a:rPr lang="ru-RU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ООО Издательский центр «</a:t>
              </a:r>
              <a:r>
                <a:rPr lang="ru-RU" sz="105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Вентана</a:t>
              </a:r>
              <a:r>
                <a:rPr lang="ru-RU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-Граф</a:t>
              </a:r>
              <a:r>
                <a:rPr lang="ru-RU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646069" y="4049241"/>
              <a:ext cx="3491999" cy="216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txBody>
            <a:bodyPr wrap="none" anchor="ctr">
              <a:noAutofit/>
            </a:bodyPr>
            <a:lstStyle/>
            <a:p>
              <a:r>
                <a:rPr lang="ru-RU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ООО «Развивающее обучение»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646070" y="4275074"/>
              <a:ext cx="3491999" cy="216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txBody>
            <a:bodyPr wrap="none" anchor="ctr">
              <a:noAutofit/>
            </a:bodyPr>
            <a:lstStyle/>
            <a:p>
              <a:r>
                <a:rPr lang="ru-RU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ООО «Издательство «Ассоциация XXI век»</a:t>
              </a:r>
            </a:p>
          </p:txBody>
        </p:sp>
      </p:grpSp>
      <p:sp>
        <p:nvSpPr>
          <p:cNvPr id="66" name="Нашивка 384"/>
          <p:cNvSpPr/>
          <p:nvPr/>
        </p:nvSpPr>
        <p:spPr>
          <a:xfrm>
            <a:off x="5142129" y="4338890"/>
            <a:ext cx="146140" cy="245378"/>
          </a:xfrm>
          <a:prstGeom prst="chevron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23" name="Прямоугольник 422"/>
          <p:cNvSpPr/>
          <p:nvPr/>
        </p:nvSpPr>
        <p:spPr>
          <a:xfrm>
            <a:off x="646397" y="2235806"/>
            <a:ext cx="620533" cy="1350000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5" name="Прямоугольник 424"/>
          <p:cNvSpPr/>
          <p:nvPr/>
        </p:nvSpPr>
        <p:spPr>
          <a:xfrm>
            <a:off x="644534" y="3664077"/>
            <a:ext cx="621000" cy="1350000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8" name="TextBox 427"/>
          <p:cNvSpPr txBox="1"/>
          <p:nvPr/>
        </p:nvSpPr>
        <p:spPr>
          <a:xfrm>
            <a:off x="826612" y="2727294"/>
            <a:ext cx="270000" cy="36702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2100" dirty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1</a:t>
            </a:r>
            <a:endParaRPr lang="ru-RU" sz="2100" dirty="0">
              <a:solidFill>
                <a:schemeClr val="bg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820034" y="4155565"/>
            <a:ext cx="270000" cy="36702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2100" dirty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2</a:t>
            </a:r>
            <a:endParaRPr lang="ru-RU" sz="2100" dirty="0">
              <a:solidFill>
                <a:schemeClr val="bg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grpSp>
        <p:nvGrpSpPr>
          <p:cNvPr id="439" name="Группа 438"/>
          <p:cNvGrpSpPr/>
          <p:nvPr/>
        </p:nvGrpSpPr>
        <p:grpSpPr>
          <a:xfrm>
            <a:off x="6163349" y="2480914"/>
            <a:ext cx="2280061" cy="886811"/>
            <a:chOff x="8854174" y="1281852"/>
            <a:chExt cx="3060590" cy="1086776"/>
          </a:xfrm>
        </p:grpSpPr>
        <p:sp>
          <p:nvSpPr>
            <p:cNvPr id="4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854174" y="1281852"/>
              <a:ext cx="3037092" cy="107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grpSp>
          <p:nvGrpSpPr>
            <p:cNvPr id="441" name="Group 205"/>
            <p:cNvGrpSpPr>
              <a:grpSpLocks/>
            </p:cNvGrpSpPr>
            <p:nvPr/>
          </p:nvGrpSpPr>
          <p:grpSpPr bwMode="auto">
            <a:xfrm>
              <a:off x="8854174" y="1281852"/>
              <a:ext cx="2975411" cy="1086776"/>
              <a:chOff x="4558" y="2734"/>
              <a:chExt cx="1013" cy="370"/>
            </a:xfrm>
          </p:grpSpPr>
          <p:sp>
            <p:nvSpPr>
              <p:cNvPr id="505" name="Freeform 5"/>
              <p:cNvSpPr>
                <a:spLocks/>
              </p:cNvSpPr>
              <p:nvPr/>
            </p:nvSpPr>
            <p:spPr bwMode="auto">
              <a:xfrm>
                <a:off x="5246" y="2769"/>
                <a:ext cx="69" cy="208"/>
              </a:xfrm>
              <a:custGeom>
                <a:avLst/>
                <a:gdLst/>
                <a:ahLst/>
                <a:cxnLst>
                  <a:cxn ang="0">
                    <a:pos x="432" y="29"/>
                  </a:cxn>
                  <a:cxn ang="0">
                    <a:pos x="432" y="1283"/>
                  </a:cxn>
                  <a:cxn ang="0">
                    <a:pos x="375" y="1277"/>
                  </a:cxn>
                  <a:cxn ang="0">
                    <a:pos x="375" y="1277"/>
                  </a:cxn>
                  <a:cxn ang="0">
                    <a:pos x="154" y="1277"/>
                  </a:cxn>
                  <a:cxn ang="0">
                    <a:pos x="0" y="127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402" y="0"/>
                  </a:cxn>
                  <a:cxn ang="0">
                    <a:pos x="432" y="29"/>
                  </a:cxn>
                </a:cxnLst>
                <a:rect l="0" t="0" r="r" b="b"/>
                <a:pathLst>
                  <a:path w="432" h="1283">
                    <a:moveTo>
                      <a:pt x="432" y="29"/>
                    </a:moveTo>
                    <a:lnTo>
                      <a:pt x="432" y="1283"/>
                    </a:lnTo>
                    <a:cubicBezTo>
                      <a:pt x="413" y="1279"/>
                      <a:pt x="394" y="1277"/>
                      <a:pt x="375" y="1277"/>
                    </a:cubicBezTo>
                    <a:lnTo>
                      <a:pt x="375" y="1277"/>
                    </a:lnTo>
                    <a:lnTo>
                      <a:pt x="154" y="1277"/>
                    </a:lnTo>
                    <a:lnTo>
                      <a:pt x="0" y="1277"/>
                    </a:lnTo>
                    <a:lnTo>
                      <a:pt x="0" y="29"/>
                    </a:lnTo>
                    <a:cubicBezTo>
                      <a:pt x="0" y="13"/>
                      <a:pt x="13" y="0"/>
                      <a:pt x="29" y="0"/>
                    </a:cubicBezTo>
                    <a:lnTo>
                      <a:pt x="402" y="0"/>
                    </a:lnTo>
                    <a:cubicBezTo>
                      <a:pt x="418" y="0"/>
                      <a:pt x="432" y="13"/>
                      <a:pt x="432" y="29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6" name="Freeform 6"/>
              <p:cNvSpPr>
                <a:spLocks/>
              </p:cNvSpPr>
              <p:nvPr/>
            </p:nvSpPr>
            <p:spPr bwMode="auto">
              <a:xfrm>
                <a:off x="5315" y="2769"/>
                <a:ext cx="69" cy="240"/>
              </a:xfrm>
              <a:custGeom>
                <a:avLst/>
                <a:gdLst/>
                <a:ahLst/>
                <a:cxnLst>
                  <a:cxn ang="0">
                    <a:pos x="432" y="29"/>
                  </a:cxn>
                  <a:cxn ang="0">
                    <a:pos x="432" y="1284"/>
                  </a:cxn>
                  <a:cxn ang="0">
                    <a:pos x="298" y="1358"/>
                  </a:cxn>
                  <a:cxn ang="0">
                    <a:pos x="298" y="1358"/>
                  </a:cxn>
                  <a:cxn ang="0">
                    <a:pos x="226" y="1482"/>
                  </a:cxn>
                  <a:cxn ang="0">
                    <a:pos x="208" y="1482"/>
                  </a:cxn>
                  <a:cxn ang="0">
                    <a:pos x="137" y="1358"/>
                  </a:cxn>
                  <a:cxn ang="0">
                    <a:pos x="137" y="1358"/>
                  </a:cxn>
                  <a:cxn ang="0">
                    <a:pos x="0" y="1283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402" y="0"/>
                  </a:cxn>
                  <a:cxn ang="0">
                    <a:pos x="432" y="29"/>
                  </a:cxn>
                </a:cxnLst>
                <a:rect l="0" t="0" r="r" b="b"/>
                <a:pathLst>
                  <a:path w="432" h="1482">
                    <a:moveTo>
                      <a:pt x="432" y="29"/>
                    </a:moveTo>
                    <a:lnTo>
                      <a:pt x="432" y="1284"/>
                    </a:lnTo>
                    <a:cubicBezTo>
                      <a:pt x="380" y="1295"/>
                      <a:pt x="334" y="1322"/>
                      <a:pt x="298" y="1358"/>
                    </a:cubicBezTo>
                    <a:lnTo>
                      <a:pt x="298" y="1358"/>
                    </a:lnTo>
                    <a:cubicBezTo>
                      <a:pt x="264" y="1392"/>
                      <a:pt x="239" y="1434"/>
                      <a:pt x="226" y="1482"/>
                    </a:cubicBezTo>
                    <a:lnTo>
                      <a:pt x="208" y="1482"/>
                    </a:lnTo>
                    <a:cubicBezTo>
                      <a:pt x="196" y="1434"/>
                      <a:pt x="171" y="1392"/>
                      <a:pt x="137" y="1358"/>
                    </a:cubicBezTo>
                    <a:lnTo>
                      <a:pt x="137" y="1358"/>
                    </a:lnTo>
                    <a:cubicBezTo>
                      <a:pt x="100" y="1321"/>
                      <a:pt x="53" y="1294"/>
                      <a:pt x="0" y="1283"/>
                    </a:cubicBezTo>
                    <a:lnTo>
                      <a:pt x="0" y="29"/>
                    </a:lnTo>
                    <a:cubicBezTo>
                      <a:pt x="0" y="13"/>
                      <a:pt x="13" y="0"/>
                      <a:pt x="29" y="0"/>
                    </a:cubicBezTo>
                    <a:lnTo>
                      <a:pt x="402" y="0"/>
                    </a:lnTo>
                    <a:cubicBezTo>
                      <a:pt x="419" y="0"/>
                      <a:pt x="432" y="13"/>
                      <a:pt x="432" y="29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7" name="Freeform 7"/>
              <p:cNvSpPr>
                <a:spLocks/>
              </p:cNvSpPr>
              <p:nvPr/>
            </p:nvSpPr>
            <p:spPr bwMode="auto">
              <a:xfrm>
                <a:off x="5384" y="2769"/>
                <a:ext cx="69" cy="208"/>
              </a:xfrm>
              <a:custGeom>
                <a:avLst/>
                <a:gdLst/>
                <a:ahLst/>
                <a:cxnLst>
                  <a:cxn ang="0">
                    <a:pos x="432" y="29"/>
                  </a:cxn>
                  <a:cxn ang="0">
                    <a:pos x="432" y="1277"/>
                  </a:cxn>
                  <a:cxn ang="0">
                    <a:pos x="60" y="1277"/>
                  </a:cxn>
                  <a:cxn ang="0">
                    <a:pos x="60" y="1277"/>
                  </a:cxn>
                  <a:cxn ang="0">
                    <a:pos x="0" y="1284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402" y="0"/>
                  </a:cxn>
                  <a:cxn ang="0">
                    <a:pos x="432" y="29"/>
                  </a:cxn>
                </a:cxnLst>
                <a:rect l="0" t="0" r="r" b="b"/>
                <a:pathLst>
                  <a:path w="432" h="1284">
                    <a:moveTo>
                      <a:pt x="432" y="29"/>
                    </a:moveTo>
                    <a:lnTo>
                      <a:pt x="432" y="1277"/>
                    </a:lnTo>
                    <a:lnTo>
                      <a:pt x="60" y="1277"/>
                    </a:lnTo>
                    <a:lnTo>
                      <a:pt x="60" y="1277"/>
                    </a:lnTo>
                    <a:cubicBezTo>
                      <a:pt x="39" y="1277"/>
                      <a:pt x="19" y="1280"/>
                      <a:pt x="0" y="1284"/>
                    </a:cubicBezTo>
                    <a:lnTo>
                      <a:pt x="0" y="29"/>
                    </a:lnTo>
                    <a:cubicBezTo>
                      <a:pt x="0" y="13"/>
                      <a:pt x="13" y="0"/>
                      <a:pt x="29" y="0"/>
                    </a:cubicBezTo>
                    <a:lnTo>
                      <a:pt x="402" y="0"/>
                    </a:lnTo>
                    <a:cubicBezTo>
                      <a:pt x="419" y="0"/>
                      <a:pt x="432" y="13"/>
                      <a:pt x="432" y="29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8" name="Freeform 8"/>
              <p:cNvSpPr>
                <a:spLocks/>
              </p:cNvSpPr>
              <p:nvPr/>
            </p:nvSpPr>
            <p:spPr bwMode="auto">
              <a:xfrm>
                <a:off x="5281" y="2769"/>
                <a:ext cx="34" cy="208"/>
              </a:xfrm>
              <a:custGeom>
                <a:avLst/>
                <a:gdLst/>
                <a:ahLst/>
                <a:cxnLst>
                  <a:cxn ang="0">
                    <a:pos x="216" y="29"/>
                  </a:cxn>
                  <a:cxn ang="0">
                    <a:pos x="216" y="1283"/>
                  </a:cxn>
                  <a:cxn ang="0">
                    <a:pos x="159" y="1277"/>
                  </a:cxn>
                  <a:cxn ang="0">
                    <a:pos x="159" y="1277"/>
                  </a:cxn>
                  <a:cxn ang="0">
                    <a:pos x="0" y="1277"/>
                  </a:cxn>
                  <a:cxn ang="0">
                    <a:pos x="0" y="0"/>
                  </a:cxn>
                  <a:cxn ang="0">
                    <a:pos x="186" y="0"/>
                  </a:cxn>
                  <a:cxn ang="0">
                    <a:pos x="216" y="29"/>
                  </a:cxn>
                </a:cxnLst>
                <a:rect l="0" t="0" r="r" b="b"/>
                <a:pathLst>
                  <a:path w="216" h="1283">
                    <a:moveTo>
                      <a:pt x="216" y="29"/>
                    </a:moveTo>
                    <a:lnTo>
                      <a:pt x="216" y="1283"/>
                    </a:lnTo>
                    <a:cubicBezTo>
                      <a:pt x="197" y="1279"/>
                      <a:pt x="178" y="1277"/>
                      <a:pt x="159" y="1277"/>
                    </a:cubicBezTo>
                    <a:lnTo>
                      <a:pt x="159" y="1277"/>
                    </a:lnTo>
                    <a:lnTo>
                      <a:pt x="0" y="1277"/>
                    </a:lnTo>
                    <a:lnTo>
                      <a:pt x="0" y="0"/>
                    </a:lnTo>
                    <a:lnTo>
                      <a:pt x="186" y="0"/>
                    </a:lnTo>
                    <a:cubicBezTo>
                      <a:pt x="202" y="0"/>
                      <a:pt x="216" y="13"/>
                      <a:pt x="216" y="29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09" name="Freeform 9"/>
              <p:cNvSpPr>
                <a:spLocks/>
              </p:cNvSpPr>
              <p:nvPr/>
            </p:nvSpPr>
            <p:spPr bwMode="auto">
              <a:xfrm>
                <a:off x="5350" y="2769"/>
                <a:ext cx="34" cy="240"/>
              </a:xfrm>
              <a:custGeom>
                <a:avLst/>
                <a:gdLst/>
                <a:ahLst/>
                <a:cxnLst>
                  <a:cxn ang="0">
                    <a:pos x="216" y="29"/>
                  </a:cxn>
                  <a:cxn ang="0">
                    <a:pos x="216" y="1284"/>
                  </a:cxn>
                  <a:cxn ang="0">
                    <a:pos x="82" y="1358"/>
                  </a:cxn>
                  <a:cxn ang="0">
                    <a:pos x="82" y="1358"/>
                  </a:cxn>
                  <a:cxn ang="0">
                    <a:pos x="10" y="1482"/>
                  </a:cxn>
                  <a:cxn ang="0">
                    <a:pos x="0" y="1482"/>
                  </a:cxn>
                  <a:cxn ang="0">
                    <a:pos x="0" y="0"/>
                  </a:cxn>
                  <a:cxn ang="0">
                    <a:pos x="186" y="0"/>
                  </a:cxn>
                  <a:cxn ang="0">
                    <a:pos x="216" y="29"/>
                  </a:cxn>
                </a:cxnLst>
                <a:rect l="0" t="0" r="r" b="b"/>
                <a:pathLst>
                  <a:path w="216" h="1482">
                    <a:moveTo>
                      <a:pt x="216" y="29"/>
                    </a:moveTo>
                    <a:lnTo>
                      <a:pt x="216" y="1284"/>
                    </a:lnTo>
                    <a:cubicBezTo>
                      <a:pt x="164" y="1295"/>
                      <a:pt x="118" y="1322"/>
                      <a:pt x="82" y="1358"/>
                    </a:cubicBezTo>
                    <a:lnTo>
                      <a:pt x="82" y="1358"/>
                    </a:lnTo>
                    <a:cubicBezTo>
                      <a:pt x="48" y="1392"/>
                      <a:pt x="23" y="1434"/>
                      <a:pt x="10" y="1482"/>
                    </a:cubicBezTo>
                    <a:lnTo>
                      <a:pt x="0" y="1482"/>
                    </a:lnTo>
                    <a:lnTo>
                      <a:pt x="0" y="0"/>
                    </a:lnTo>
                    <a:lnTo>
                      <a:pt x="186" y="0"/>
                    </a:lnTo>
                    <a:cubicBezTo>
                      <a:pt x="203" y="0"/>
                      <a:pt x="216" y="13"/>
                      <a:pt x="216" y="29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0" name="Freeform 10"/>
              <p:cNvSpPr>
                <a:spLocks/>
              </p:cNvSpPr>
              <p:nvPr/>
            </p:nvSpPr>
            <p:spPr bwMode="auto">
              <a:xfrm>
                <a:off x="5418" y="2769"/>
                <a:ext cx="35" cy="207"/>
              </a:xfrm>
              <a:custGeom>
                <a:avLst/>
                <a:gdLst/>
                <a:ahLst/>
                <a:cxnLst>
                  <a:cxn ang="0">
                    <a:pos x="216" y="29"/>
                  </a:cxn>
                  <a:cxn ang="0">
                    <a:pos x="216" y="1277"/>
                  </a:cxn>
                  <a:cxn ang="0">
                    <a:pos x="0" y="1277"/>
                  </a:cxn>
                  <a:cxn ang="0">
                    <a:pos x="0" y="0"/>
                  </a:cxn>
                  <a:cxn ang="0">
                    <a:pos x="186" y="0"/>
                  </a:cxn>
                  <a:cxn ang="0">
                    <a:pos x="216" y="29"/>
                  </a:cxn>
                </a:cxnLst>
                <a:rect l="0" t="0" r="r" b="b"/>
                <a:pathLst>
                  <a:path w="216" h="1277">
                    <a:moveTo>
                      <a:pt x="216" y="29"/>
                    </a:moveTo>
                    <a:lnTo>
                      <a:pt x="216" y="1277"/>
                    </a:lnTo>
                    <a:lnTo>
                      <a:pt x="0" y="1277"/>
                    </a:lnTo>
                    <a:lnTo>
                      <a:pt x="0" y="0"/>
                    </a:lnTo>
                    <a:lnTo>
                      <a:pt x="186" y="0"/>
                    </a:lnTo>
                    <a:cubicBezTo>
                      <a:pt x="203" y="0"/>
                      <a:pt x="216" y="13"/>
                      <a:pt x="216" y="29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1" name="Rectangle 11"/>
              <p:cNvSpPr>
                <a:spLocks noChangeArrowheads="1"/>
              </p:cNvSpPr>
              <p:nvPr/>
            </p:nvSpPr>
            <p:spPr bwMode="auto">
              <a:xfrm>
                <a:off x="5250" y="2802"/>
                <a:ext cx="61" cy="27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2" name="Rectangle 12"/>
              <p:cNvSpPr>
                <a:spLocks noChangeArrowheads="1"/>
              </p:cNvSpPr>
              <p:nvPr/>
            </p:nvSpPr>
            <p:spPr bwMode="auto">
              <a:xfrm>
                <a:off x="5250" y="2791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3" name="Rectangle 13"/>
              <p:cNvSpPr>
                <a:spLocks noChangeArrowheads="1"/>
              </p:cNvSpPr>
              <p:nvPr/>
            </p:nvSpPr>
            <p:spPr bwMode="auto">
              <a:xfrm>
                <a:off x="5319" y="2802"/>
                <a:ext cx="61" cy="27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4" name="Rectangle 14"/>
              <p:cNvSpPr>
                <a:spLocks noChangeArrowheads="1"/>
              </p:cNvSpPr>
              <p:nvPr/>
            </p:nvSpPr>
            <p:spPr bwMode="auto">
              <a:xfrm>
                <a:off x="5319" y="2791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5" name="Rectangle 15"/>
              <p:cNvSpPr>
                <a:spLocks noChangeArrowheads="1"/>
              </p:cNvSpPr>
              <p:nvPr/>
            </p:nvSpPr>
            <p:spPr bwMode="auto">
              <a:xfrm>
                <a:off x="5388" y="2802"/>
                <a:ext cx="61" cy="27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6" name="Rectangle 16"/>
              <p:cNvSpPr>
                <a:spLocks noChangeArrowheads="1"/>
              </p:cNvSpPr>
              <p:nvPr/>
            </p:nvSpPr>
            <p:spPr bwMode="auto">
              <a:xfrm>
                <a:off x="5388" y="2791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7" name="Rectangle 17"/>
              <p:cNvSpPr>
                <a:spLocks noChangeArrowheads="1"/>
              </p:cNvSpPr>
              <p:nvPr/>
            </p:nvSpPr>
            <p:spPr bwMode="auto">
              <a:xfrm>
                <a:off x="5281" y="2802"/>
                <a:ext cx="30" cy="27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8" name="Rectangle 18"/>
              <p:cNvSpPr>
                <a:spLocks noChangeArrowheads="1"/>
              </p:cNvSpPr>
              <p:nvPr/>
            </p:nvSpPr>
            <p:spPr bwMode="auto">
              <a:xfrm>
                <a:off x="5281" y="2791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19" name="Rectangle 19"/>
              <p:cNvSpPr>
                <a:spLocks noChangeArrowheads="1"/>
              </p:cNvSpPr>
              <p:nvPr/>
            </p:nvSpPr>
            <p:spPr bwMode="auto">
              <a:xfrm>
                <a:off x="5350" y="2802"/>
                <a:ext cx="30" cy="27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0" name="Rectangle 20"/>
              <p:cNvSpPr>
                <a:spLocks noChangeArrowheads="1"/>
              </p:cNvSpPr>
              <p:nvPr/>
            </p:nvSpPr>
            <p:spPr bwMode="auto">
              <a:xfrm>
                <a:off x="5350" y="2791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1" name="Rectangle 21"/>
              <p:cNvSpPr>
                <a:spLocks noChangeArrowheads="1"/>
              </p:cNvSpPr>
              <p:nvPr/>
            </p:nvSpPr>
            <p:spPr bwMode="auto">
              <a:xfrm>
                <a:off x="5418" y="2802"/>
                <a:ext cx="31" cy="27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2" name="Rectangle 22"/>
              <p:cNvSpPr>
                <a:spLocks noChangeArrowheads="1"/>
              </p:cNvSpPr>
              <p:nvPr/>
            </p:nvSpPr>
            <p:spPr bwMode="auto">
              <a:xfrm>
                <a:off x="5418" y="2791"/>
                <a:ext cx="31" cy="7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3" name="Freeform 23"/>
              <p:cNvSpPr>
                <a:spLocks noEditPoints="1"/>
              </p:cNvSpPr>
              <p:nvPr/>
            </p:nvSpPr>
            <p:spPr bwMode="auto">
              <a:xfrm>
                <a:off x="5452" y="2766"/>
                <a:ext cx="119" cy="338"/>
              </a:xfrm>
              <a:custGeom>
                <a:avLst/>
                <a:gdLst/>
                <a:ahLst/>
                <a:cxnLst>
                  <a:cxn ang="0">
                    <a:pos x="429" y="27"/>
                  </a:cxn>
                  <a:cxn ang="0">
                    <a:pos x="629" y="1296"/>
                  </a:cxn>
                  <a:cxn ang="0">
                    <a:pos x="192" y="1296"/>
                  </a:cxn>
                  <a:cxn ang="0">
                    <a:pos x="2" y="94"/>
                  </a:cxn>
                  <a:cxn ang="0">
                    <a:pos x="27" y="60"/>
                  </a:cxn>
                  <a:cxn ang="0">
                    <a:pos x="395" y="2"/>
                  </a:cxn>
                  <a:cxn ang="0">
                    <a:pos x="429" y="27"/>
                  </a:cxn>
                  <a:cxn ang="0">
                    <a:pos x="682" y="1631"/>
                  </a:cxn>
                  <a:cxn ang="0">
                    <a:pos x="739" y="1994"/>
                  </a:cxn>
                  <a:cxn ang="0">
                    <a:pos x="714" y="2028"/>
                  </a:cxn>
                  <a:cxn ang="0">
                    <a:pos x="346" y="2086"/>
                  </a:cxn>
                  <a:cxn ang="0">
                    <a:pos x="312" y="2061"/>
                  </a:cxn>
                  <a:cxn ang="0">
                    <a:pos x="244" y="1631"/>
                  </a:cxn>
                  <a:cxn ang="0">
                    <a:pos x="682" y="1631"/>
                  </a:cxn>
                </a:cxnLst>
                <a:rect l="0" t="0" r="r" b="b"/>
                <a:pathLst>
                  <a:path w="742" h="2089">
                    <a:moveTo>
                      <a:pt x="429" y="27"/>
                    </a:moveTo>
                    <a:lnTo>
                      <a:pt x="629" y="1296"/>
                    </a:lnTo>
                    <a:lnTo>
                      <a:pt x="192" y="1296"/>
                    </a:lnTo>
                    <a:lnTo>
                      <a:pt x="2" y="94"/>
                    </a:lnTo>
                    <a:cubicBezTo>
                      <a:pt x="0" y="78"/>
                      <a:pt x="11" y="63"/>
                      <a:pt x="27" y="60"/>
                    </a:cubicBezTo>
                    <a:lnTo>
                      <a:pt x="395" y="2"/>
                    </a:lnTo>
                    <a:cubicBezTo>
                      <a:pt x="411" y="0"/>
                      <a:pt x="427" y="11"/>
                      <a:pt x="429" y="27"/>
                    </a:cubicBezTo>
                    <a:close/>
                    <a:moveTo>
                      <a:pt x="682" y="1631"/>
                    </a:moveTo>
                    <a:lnTo>
                      <a:pt x="739" y="1994"/>
                    </a:lnTo>
                    <a:cubicBezTo>
                      <a:pt x="742" y="2010"/>
                      <a:pt x="731" y="2025"/>
                      <a:pt x="714" y="2028"/>
                    </a:cubicBezTo>
                    <a:lnTo>
                      <a:pt x="346" y="2086"/>
                    </a:lnTo>
                    <a:cubicBezTo>
                      <a:pt x="330" y="2089"/>
                      <a:pt x="315" y="2077"/>
                      <a:pt x="312" y="2061"/>
                    </a:cubicBezTo>
                    <a:lnTo>
                      <a:pt x="244" y="1631"/>
                    </a:lnTo>
                    <a:lnTo>
                      <a:pt x="682" y="1631"/>
                    </a:ln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4" name="Freeform 24"/>
              <p:cNvSpPr>
                <a:spLocks noEditPoints="1"/>
              </p:cNvSpPr>
              <p:nvPr/>
            </p:nvSpPr>
            <p:spPr bwMode="auto">
              <a:xfrm>
                <a:off x="5486" y="2766"/>
                <a:ext cx="85" cy="333"/>
              </a:xfrm>
              <a:custGeom>
                <a:avLst/>
                <a:gdLst/>
                <a:ahLst/>
                <a:cxnLst>
                  <a:cxn ang="0">
                    <a:pos x="218" y="27"/>
                  </a:cxn>
                  <a:cxn ang="0">
                    <a:pos x="418" y="1296"/>
                  </a:cxn>
                  <a:cxn ang="0">
                    <a:pos x="199" y="1296"/>
                  </a:cxn>
                  <a:cxn ang="0">
                    <a:pos x="0" y="31"/>
                  </a:cxn>
                  <a:cxn ang="0">
                    <a:pos x="184" y="2"/>
                  </a:cxn>
                  <a:cxn ang="0">
                    <a:pos x="218" y="27"/>
                  </a:cxn>
                  <a:cxn ang="0">
                    <a:pos x="471" y="1631"/>
                  </a:cxn>
                  <a:cxn ang="0">
                    <a:pos x="528" y="1994"/>
                  </a:cxn>
                  <a:cxn ang="0">
                    <a:pos x="503" y="2028"/>
                  </a:cxn>
                  <a:cxn ang="0">
                    <a:pos x="319" y="2057"/>
                  </a:cxn>
                  <a:cxn ang="0">
                    <a:pos x="252" y="1631"/>
                  </a:cxn>
                  <a:cxn ang="0">
                    <a:pos x="471" y="1631"/>
                  </a:cxn>
                </a:cxnLst>
                <a:rect l="0" t="0" r="r" b="b"/>
                <a:pathLst>
                  <a:path w="531" h="2057">
                    <a:moveTo>
                      <a:pt x="218" y="27"/>
                    </a:moveTo>
                    <a:lnTo>
                      <a:pt x="418" y="1296"/>
                    </a:lnTo>
                    <a:lnTo>
                      <a:pt x="199" y="1296"/>
                    </a:lnTo>
                    <a:lnTo>
                      <a:pt x="0" y="31"/>
                    </a:lnTo>
                    <a:lnTo>
                      <a:pt x="184" y="2"/>
                    </a:lnTo>
                    <a:cubicBezTo>
                      <a:pt x="200" y="0"/>
                      <a:pt x="216" y="11"/>
                      <a:pt x="218" y="27"/>
                    </a:cubicBezTo>
                    <a:close/>
                    <a:moveTo>
                      <a:pt x="471" y="1631"/>
                    </a:moveTo>
                    <a:lnTo>
                      <a:pt x="528" y="1994"/>
                    </a:lnTo>
                    <a:cubicBezTo>
                      <a:pt x="531" y="2010"/>
                      <a:pt x="520" y="2025"/>
                      <a:pt x="503" y="2028"/>
                    </a:cubicBezTo>
                    <a:lnTo>
                      <a:pt x="319" y="2057"/>
                    </a:lnTo>
                    <a:lnTo>
                      <a:pt x="252" y="1631"/>
                    </a:lnTo>
                    <a:lnTo>
                      <a:pt x="471" y="1631"/>
                    </a:ln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5" name="Freeform 25"/>
              <p:cNvSpPr>
                <a:spLocks/>
              </p:cNvSpPr>
              <p:nvPr/>
            </p:nvSpPr>
            <p:spPr bwMode="auto">
              <a:xfrm>
                <a:off x="5498" y="3039"/>
                <a:ext cx="64" cy="37"/>
              </a:xfrm>
              <a:custGeom>
                <a:avLst/>
                <a:gdLst/>
                <a:ahLst/>
                <a:cxnLst>
                  <a:cxn ang="0">
                    <a:pos x="375" y="0"/>
                  </a:cxn>
                  <a:cxn ang="0">
                    <a:pos x="402" y="170"/>
                  </a:cxn>
                  <a:cxn ang="0">
                    <a:pos x="27" y="229"/>
                  </a:cxn>
                  <a:cxn ang="0">
                    <a:pos x="0" y="59"/>
                  </a:cxn>
                  <a:cxn ang="0">
                    <a:pos x="375" y="0"/>
                  </a:cxn>
                </a:cxnLst>
                <a:rect l="0" t="0" r="r" b="b"/>
                <a:pathLst>
                  <a:path w="402" h="229">
                    <a:moveTo>
                      <a:pt x="375" y="0"/>
                    </a:moveTo>
                    <a:lnTo>
                      <a:pt x="402" y="170"/>
                    </a:lnTo>
                    <a:lnTo>
                      <a:pt x="27" y="229"/>
                    </a:lnTo>
                    <a:lnTo>
                      <a:pt x="0" y="59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6" name="Freeform 26"/>
              <p:cNvSpPr>
                <a:spLocks/>
              </p:cNvSpPr>
              <p:nvPr/>
            </p:nvSpPr>
            <p:spPr bwMode="auto">
              <a:xfrm>
                <a:off x="5461" y="2798"/>
                <a:ext cx="64" cy="38"/>
              </a:xfrm>
              <a:custGeom>
                <a:avLst/>
                <a:gdLst/>
                <a:ahLst/>
                <a:cxnLst>
                  <a:cxn ang="0">
                    <a:pos x="375" y="0"/>
                  </a:cxn>
                  <a:cxn ang="0">
                    <a:pos x="402" y="170"/>
                  </a:cxn>
                  <a:cxn ang="0">
                    <a:pos x="27" y="229"/>
                  </a:cxn>
                  <a:cxn ang="0">
                    <a:pos x="0" y="59"/>
                  </a:cxn>
                  <a:cxn ang="0">
                    <a:pos x="375" y="0"/>
                  </a:cxn>
                </a:cxnLst>
                <a:rect l="0" t="0" r="r" b="b"/>
                <a:pathLst>
                  <a:path w="402" h="229">
                    <a:moveTo>
                      <a:pt x="375" y="0"/>
                    </a:moveTo>
                    <a:lnTo>
                      <a:pt x="402" y="170"/>
                    </a:lnTo>
                    <a:lnTo>
                      <a:pt x="27" y="229"/>
                    </a:lnTo>
                    <a:lnTo>
                      <a:pt x="0" y="59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7" name="Freeform 27"/>
              <p:cNvSpPr>
                <a:spLocks/>
              </p:cNvSpPr>
              <p:nvPr/>
            </p:nvSpPr>
            <p:spPr bwMode="auto">
              <a:xfrm>
                <a:off x="5497" y="3030"/>
                <a:ext cx="61" cy="15"/>
              </a:xfrm>
              <a:custGeom>
                <a:avLst/>
                <a:gdLst/>
                <a:ahLst/>
                <a:cxnLst>
                  <a:cxn ang="0">
                    <a:pos x="376" y="0"/>
                  </a:cxn>
                  <a:cxn ang="0">
                    <a:pos x="382" y="34"/>
                  </a:cxn>
                  <a:cxn ang="0">
                    <a:pos x="7" y="93"/>
                  </a:cxn>
                  <a:cxn ang="0">
                    <a:pos x="0" y="52"/>
                  </a:cxn>
                  <a:cxn ang="0">
                    <a:pos x="330" y="0"/>
                  </a:cxn>
                  <a:cxn ang="0">
                    <a:pos x="376" y="0"/>
                  </a:cxn>
                </a:cxnLst>
                <a:rect l="0" t="0" r="r" b="b"/>
                <a:pathLst>
                  <a:path w="382" h="93">
                    <a:moveTo>
                      <a:pt x="376" y="0"/>
                    </a:moveTo>
                    <a:lnTo>
                      <a:pt x="382" y="34"/>
                    </a:lnTo>
                    <a:lnTo>
                      <a:pt x="7" y="93"/>
                    </a:lnTo>
                    <a:lnTo>
                      <a:pt x="0" y="52"/>
                    </a:lnTo>
                    <a:lnTo>
                      <a:pt x="330" y="0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8" name="Freeform 28"/>
              <p:cNvSpPr>
                <a:spLocks/>
              </p:cNvSpPr>
              <p:nvPr/>
            </p:nvSpPr>
            <p:spPr bwMode="auto">
              <a:xfrm>
                <a:off x="5460" y="2788"/>
                <a:ext cx="60" cy="16"/>
              </a:xfrm>
              <a:custGeom>
                <a:avLst/>
                <a:gdLst/>
                <a:ahLst/>
                <a:cxnLst>
                  <a:cxn ang="0">
                    <a:pos x="375" y="0"/>
                  </a:cxn>
                  <a:cxn ang="0">
                    <a:pos x="382" y="42"/>
                  </a:cxn>
                  <a:cxn ang="0">
                    <a:pos x="7" y="101"/>
                  </a:cxn>
                  <a:cxn ang="0">
                    <a:pos x="0" y="60"/>
                  </a:cxn>
                  <a:cxn ang="0">
                    <a:pos x="375" y="0"/>
                  </a:cxn>
                </a:cxnLst>
                <a:rect l="0" t="0" r="r" b="b"/>
                <a:pathLst>
                  <a:path w="382" h="101">
                    <a:moveTo>
                      <a:pt x="375" y="0"/>
                    </a:moveTo>
                    <a:lnTo>
                      <a:pt x="382" y="42"/>
                    </a:lnTo>
                    <a:lnTo>
                      <a:pt x="7" y="101"/>
                    </a:lnTo>
                    <a:lnTo>
                      <a:pt x="0" y="60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29" name="Freeform 29"/>
              <p:cNvSpPr>
                <a:spLocks/>
              </p:cNvSpPr>
              <p:nvPr/>
            </p:nvSpPr>
            <p:spPr bwMode="auto">
              <a:xfrm>
                <a:off x="5528" y="3039"/>
                <a:ext cx="34" cy="32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214" y="170"/>
                  </a:cxn>
                  <a:cxn ang="0">
                    <a:pos x="26" y="200"/>
                  </a:cxn>
                  <a:cxn ang="0">
                    <a:pos x="0" y="30"/>
                  </a:cxn>
                  <a:cxn ang="0">
                    <a:pos x="187" y="0"/>
                  </a:cxn>
                </a:cxnLst>
                <a:rect l="0" t="0" r="r" b="b"/>
                <a:pathLst>
                  <a:path w="214" h="200">
                    <a:moveTo>
                      <a:pt x="187" y="0"/>
                    </a:moveTo>
                    <a:lnTo>
                      <a:pt x="214" y="170"/>
                    </a:lnTo>
                    <a:lnTo>
                      <a:pt x="26" y="200"/>
                    </a:lnTo>
                    <a:lnTo>
                      <a:pt x="0" y="30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0" name="Freeform 30"/>
              <p:cNvSpPr>
                <a:spLocks/>
              </p:cNvSpPr>
              <p:nvPr/>
            </p:nvSpPr>
            <p:spPr bwMode="auto">
              <a:xfrm>
                <a:off x="5491" y="2798"/>
                <a:ext cx="34" cy="33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214" y="170"/>
                  </a:cxn>
                  <a:cxn ang="0">
                    <a:pos x="27" y="199"/>
                  </a:cxn>
                  <a:cxn ang="0">
                    <a:pos x="0" y="29"/>
                  </a:cxn>
                  <a:cxn ang="0">
                    <a:pos x="187" y="0"/>
                  </a:cxn>
                </a:cxnLst>
                <a:rect l="0" t="0" r="r" b="b"/>
                <a:pathLst>
                  <a:path w="214" h="199">
                    <a:moveTo>
                      <a:pt x="187" y="0"/>
                    </a:moveTo>
                    <a:lnTo>
                      <a:pt x="214" y="170"/>
                    </a:lnTo>
                    <a:lnTo>
                      <a:pt x="27" y="199"/>
                    </a:lnTo>
                    <a:lnTo>
                      <a:pt x="0" y="29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1" name="Freeform 31"/>
              <p:cNvSpPr>
                <a:spLocks/>
              </p:cNvSpPr>
              <p:nvPr/>
            </p:nvSpPr>
            <p:spPr bwMode="auto">
              <a:xfrm>
                <a:off x="5527" y="3030"/>
                <a:ext cx="31" cy="1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194" y="34"/>
                  </a:cxn>
                  <a:cxn ang="0">
                    <a:pos x="6" y="64"/>
                  </a:cxn>
                  <a:cxn ang="0">
                    <a:pos x="0" y="22"/>
                  </a:cxn>
                  <a:cxn ang="0">
                    <a:pos x="142" y="0"/>
                  </a:cxn>
                  <a:cxn ang="0">
                    <a:pos x="188" y="0"/>
                  </a:cxn>
                </a:cxnLst>
                <a:rect l="0" t="0" r="r" b="b"/>
                <a:pathLst>
                  <a:path w="194" h="64">
                    <a:moveTo>
                      <a:pt x="188" y="0"/>
                    </a:moveTo>
                    <a:lnTo>
                      <a:pt x="194" y="34"/>
                    </a:lnTo>
                    <a:lnTo>
                      <a:pt x="6" y="64"/>
                    </a:lnTo>
                    <a:lnTo>
                      <a:pt x="0" y="22"/>
                    </a:lnTo>
                    <a:lnTo>
                      <a:pt x="142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2" name="Freeform 32"/>
              <p:cNvSpPr>
                <a:spLocks/>
              </p:cNvSpPr>
              <p:nvPr/>
            </p:nvSpPr>
            <p:spPr bwMode="auto">
              <a:xfrm>
                <a:off x="5489" y="2788"/>
                <a:ext cx="31" cy="12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194" y="42"/>
                  </a:cxn>
                  <a:cxn ang="0">
                    <a:pos x="6" y="71"/>
                  </a:cxn>
                  <a:cxn ang="0">
                    <a:pos x="0" y="30"/>
                  </a:cxn>
                  <a:cxn ang="0">
                    <a:pos x="187" y="0"/>
                  </a:cxn>
                </a:cxnLst>
                <a:rect l="0" t="0" r="r" b="b"/>
                <a:pathLst>
                  <a:path w="194" h="71">
                    <a:moveTo>
                      <a:pt x="187" y="0"/>
                    </a:moveTo>
                    <a:lnTo>
                      <a:pt x="194" y="42"/>
                    </a:lnTo>
                    <a:lnTo>
                      <a:pt x="6" y="71"/>
                    </a:lnTo>
                    <a:lnTo>
                      <a:pt x="0" y="30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3" name="Rectangle 33"/>
              <p:cNvSpPr>
                <a:spLocks noChangeArrowheads="1"/>
              </p:cNvSpPr>
              <p:nvPr/>
            </p:nvSpPr>
            <p:spPr bwMode="auto">
              <a:xfrm>
                <a:off x="5418" y="2866"/>
                <a:ext cx="17" cy="110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4" name="Rectangle 34"/>
              <p:cNvSpPr>
                <a:spLocks noChangeArrowheads="1"/>
              </p:cNvSpPr>
              <p:nvPr/>
            </p:nvSpPr>
            <p:spPr bwMode="auto">
              <a:xfrm>
                <a:off x="5402" y="2866"/>
                <a:ext cx="16" cy="1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5" name="Freeform 35"/>
              <p:cNvSpPr>
                <a:spLocks/>
              </p:cNvSpPr>
              <p:nvPr/>
            </p:nvSpPr>
            <p:spPr bwMode="auto">
              <a:xfrm>
                <a:off x="4645" y="2885"/>
                <a:ext cx="106" cy="5"/>
              </a:xfrm>
              <a:custGeom>
                <a:avLst/>
                <a:gdLst/>
                <a:ahLst/>
                <a:cxnLst>
                  <a:cxn ang="0">
                    <a:pos x="662" y="0"/>
                  </a:cxn>
                  <a:cxn ang="0">
                    <a:pos x="0" y="0"/>
                  </a:cxn>
                  <a:cxn ang="0">
                    <a:pos x="11" y="28"/>
                  </a:cxn>
                  <a:cxn ang="0">
                    <a:pos x="662" y="28"/>
                  </a:cxn>
                  <a:cxn ang="0">
                    <a:pos x="662" y="0"/>
                  </a:cxn>
                </a:cxnLst>
                <a:rect l="0" t="0" r="r" b="b"/>
                <a:pathLst>
                  <a:path w="662" h="28">
                    <a:moveTo>
                      <a:pt x="662" y="0"/>
                    </a:moveTo>
                    <a:lnTo>
                      <a:pt x="0" y="0"/>
                    </a:lnTo>
                    <a:cubicBezTo>
                      <a:pt x="4" y="9"/>
                      <a:pt x="7" y="18"/>
                      <a:pt x="11" y="28"/>
                    </a:cubicBezTo>
                    <a:lnTo>
                      <a:pt x="662" y="28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6" name="Freeform 36"/>
              <p:cNvSpPr>
                <a:spLocks/>
              </p:cNvSpPr>
              <p:nvPr/>
            </p:nvSpPr>
            <p:spPr bwMode="auto">
              <a:xfrm>
                <a:off x="4648" y="2894"/>
                <a:ext cx="103" cy="5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0" y="0"/>
                  </a:cxn>
                  <a:cxn ang="0">
                    <a:pos x="5" y="28"/>
                  </a:cxn>
                  <a:cxn ang="0">
                    <a:pos x="644" y="28"/>
                  </a:cxn>
                  <a:cxn ang="0">
                    <a:pos x="644" y="0"/>
                  </a:cxn>
                </a:cxnLst>
                <a:rect l="0" t="0" r="r" b="b"/>
                <a:pathLst>
                  <a:path w="644" h="28">
                    <a:moveTo>
                      <a:pt x="644" y="0"/>
                    </a:moveTo>
                    <a:lnTo>
                      <a:pt x="0" y="0"/>
                    </a:lnTo>
                    <a:cubicBezTo>
                      <a:pt x="2" y="9"/>
                      <a:pt x="4" y="19"/>
                      <a:pt x="5" y="28"/>
                    </a:cubicBezTo>
                    <a:lnTo>
                      <a:pt x="644" y="28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7" name="Freeform 37"/>
              <p:cNvSpPr>
                <a:spLocks/>
              </p:cNvSpPr>
              <p:nvPr/>
            </p:nvSpPr>
            <p:spPr bwMode="auto">
              <a:xfrm>
                <a:off x="4649" y="2903"/>
                <a:ext cx="102" cy="5"/>
              </a:xfrm>
              <a:custGeom>
                <a:avLst/>
                <a:gdLst/>
                <a:ahLst/>
                <a:cxnLst>
                  <a:cxn ang="0">
                    <a:pos x="636" y="0"/>
                  </a:cxn>
                  <a:cxn ang="0">
                    <a:pos x="0" y="0"/>
                  </a:cxn>
                  <a:cxn ang="0">
                    <a:pos x="2" y="28"/>
                  </a:cxn>
                  <a:cxn ang="0">
                    <a:pos x="636" y="28"/>
                  </a:cxn>
                  <a:cxn ang="0">
                    <a:pos x="636" y="0"/>
                  </a:cxn>
                </a:cxnLst>
                <a:rect l="0" t="0" r="r" b="b"/>
                <a:pathLst>
                  <a:path w="636" h="28">
                    <a:moveTo>
                      <a:pt x="636" y="0"/>
                    </a:moveTo>
                    <a:lnTo>
                      <a:pt x="0" y="0"/>
                    </a:lnTo>
                    <a:cubicBezTo>
                      <a:pt x="1" y="10"/>
                      <a:pt x="2" y="19"/>
                      <a:pt x="2" y="28"/>
                    </a:cubicBezTo>
                    <a:lnTo>
                      <a:pt x="636" y="28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8" name="Freeform 38"/>
              <p:cNvSpPr>
                <a:spLocks/>
              </p:cNvSpPr>
              <p:nvPr/>
            </p:nvSpPr>
            <p:spPr bwMode="auto">
              <a:xfrm>
                <a:off x="4650" y="2912"/>
                <a:ext cx="101" cy="5"/>
              </a:xfrm>
              <a:custGeom>
                <a:avLst/>
                <a:gdLst/>
                <a:ahLst/>
                <a:cxnLst>
                  <a:cxn ang="0">
                    <a:pos x="633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29"/>
                  </a:cxn>
                  <a:cxn ang="0">
                    <a:pos x="633" y="29"/>
                  </a:cxn>
                  <a:cxn ang="0">
                    <a:pos x="633" y="0"/>
                  </a:cxn>
                </a:cxnLst>
                <a:rect l="0" t="0" r="r" b="b"/>
                <a:pathLst>
                  <a:path w="633" h="29">
                    <a:moveTo>
                      <a:pt x="633" y="0"/>
                    </a:moveTo>
                    <a:lnTo>
                      <a:pt x="0" y="0"/>
                    </a:lnTo>
                    <a:cubicBezTo>
                      <a:pt x="0" y="4"/>
                      <a:pt x="0" y="7"/>
                      <a:pt x="0" y="10"/>
                    </a:cubicBezTo>
                    <a:cubicBezTo>
                      <a:pt x="0" y="16"/>
                      <a:pt x="0" y="22"/>
                      <a:pt x="0" y="29"/>
                    </a:cubicBezTo>
                    <a:lnTo>
                      <a:pt x="633" y="29"/>
                    </a:lnTo>
                    <a:lnTo>
                      <a:pt x="633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39" name="Freeform 39"/>
              <p:cNvSpPr>
                <a:spLocks/>
              </p:cNvSpPr>
              <p:nvPr/>
            </p:nvSpPr>
            <p:spPr bwMode="auto">
              <a:xfrm>
                <a:off x="4649" y="2922"/>
                <a:ext cx="102" cy="4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3" y="0"/>
                  </a:cxn>
                  <a:cxn ang="0">
                    <a:pos x="0" y="28"/>
                  </a:cxn>
                  <a:cxn ang="0">
                    <a:pos x="637" y="28"/>
                  </a:cxn>
                  <a:cxn ang="0">
                    <a:pos x="637" y="0"/>
                  </a:cxn>
                </a:cxnLst>
                <a:rect l="0" t="0" r="r" b="b"/>
                <a:pathLst>
                  <a:path w="637" h="28">
                    <a:moveTo>
                      <a:pt x="637" y="0"/>
                    </a:moveTo>
                    <a:lnTo>
                      <a:pt x="3" y="0"/>
                    </a:lnTo>
                    <a:cubicBezTo>
                      <a:pt x="2" y="9"/>
                      <a:pt x="1" y="18"/>
                      <a:pt x="0" y="28"/>
                    </a:cubicBezTo>
                    <a:lnTo>
                      <a:pt x="637" y="28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40" name="Freeform 40"/>
              <p:cNvSpPr>
                <a:spLocks/>
              </p:cNvSpPr>
              <p:nvPr/>
            </p:nvSpPr>
            <p:spPr bwMode="auto">
              <a:xfrm>
                <a:off x="4648" y="2931"/>
                <a:ext cx="103" cy="4"/>
              </a:xfrm>
              <a:custGeom>
                <a:avLst/>
                <a:gdLst/>
                <a:ahLst/>
                <a:cxnLst>
                  <a:cxn ang="0">
                    <a:pos x="646" y="0"/>
                  </a:cxn>
                  <a:cxn ang="0">
                    <a:pos x="6" y="0"/>
                  </a:cxn>
                  <a:cxn ang="0">
                    <a:pos x="0" y="28"/>
                  </a:cxn>
                  <a:cxn ang="0">
                    <a:pos x="646" y="28"/>
                  </a:cxn>
                  <a:cxn ang="0">
                    <a:pos x="646" y="0"/>
                  </a:cxn>
                </a:cxnLst>
                <a:rect l="0" t="0" r="r" b="b"/>
                <a:pathLst>
                  <a:path w="646" h="28">
                    <a:moveTo>
                      <a:pt x="646" y="0"/>
                    </a:moveTo>
                    <a:lnTo>
                      <a:pt x="6" y="0"/>
                    </a:lnTo>
                    <a:cubicBezTo>
                      <a:pt x="4" y="9"/>
                      <a:pt x="2" y="19"/>
                      <a:pt x="0" y="28"/>
                    </a:cubicBezTo>
                    <a:lnTo>
                      <a:pt x="646" y="28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41" name="Freeform 41"/>
              <p:cNvSpPr>
                <a:spLocks/>
              </p:cNvSpPr>
              <p:nvPr/>
            </p:nvSpPr>
            <p:spPr bwMode="auto">
              <a:xfrm>
                <a:off x="4647" y="2890"/>
                <a:ext cx="104" cy="4"/>
              </a:xfrm>
              <a:custGeom>
                <a:avLst/>
                <a:gdLst/>
                <a:ahLst/>
                <a:cxnLst>
                  <a:cxn ang="0">
                    <a:pos x="651" y="0"/>
                  </a:cxn>
                  <a:cxn ang="0">
                    <a:pos x="0" y="0"/>
                  </a:cxn>
                  <a:cxn ang="0">
                    <a:pos x="7" y="28"/>
                  </a:cxn>
                  <a:cxn ang="0">
                    <a:pos x="651" y="28"/>
                  </a:cxn>
                  <a:cxn ang="0">
                    <a:pos x="651" y="0"/>
                  </a:cxn>
                </a:cxnLst>
                <a:rect l="0" t="0" r="r" b="b"/>
                <a:pathLst>
                  <a:path w="651" h="28">
                    <a:moveTo>
                      <a:pt x="651" y="0"/>
                    </a:moveTo>
                    <a:lnTo>
                      <a:pt x="0" y="0"/>
                    </a:lnTo>
                    <a:cubicBezTo>
                      <a:pt x="2" y="9"/>
                      <a:pt x="5" y="18"/>
                      <a:pt x="7" y="28"/>
                    </a:cubicBezTo>
                    <a:lnTo>
                      <a:pt x="651" y="28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42" name="Freeform 42"/>
              <p:cNvSpPr>
                <a:spLocks/>
              </p:cNvSpPr>
              <p:nvPr/>
            </p:nvSpPr>
            <p:spPr bwMode="auto">
              <a:xfrm>
                <a:off x="4649" y="2899"/>
                <a:ext cx="102" cy="4"/>
              </a:xfrm>
              <a:custGeom>
                <a:avLst/>
                <a:gdLst/>
                <a:ahLst/>
                <a:cxnLst>
                  <a:cxn ang="0">
                    <a:pos x="639" y="0"/>
                  </a:cxn>
                  <a:cxn ang="0">
                    <a:pos x="0" y="0"/>
                  </a:cxn>
                  <a:cxn ang="0">
                    <a:pos x="1" y="8"/>
                  </a:cxn>
                  <a:cxn ang="0">
                    <a:pos x="3" y="28"/>
                  </a:cxn>
                  <a:cxn ang="0">
                    <a:pos x="639" y="28"/>
                  </a:cxn>
                  <a:cxn ang="0">
                    <a:pos x="639" y="0"/>
                  </a:cxn>
                </a:cxnLst>
                <a:rect l="0" t="0" r="r" b="b"/>
                <a:pathLst>
                  <a:path w="639" h="28">
                    <a:moveTo>
                      <a:pt x="639" y="0"/>
                    </a:moveTo>
                    <a:lnTo>
                      <a:pt x="0" y="0"/>
                    </a:lnTo>
                    <a:cubicBezTo>
                      <a:pt x="0" y="3"/>
                      <a:pt x="1" y="6"/>
                      <a:pt x="1" y="8"/>
                    </a:cubicBezTo>
                    <a:cubicBezTo>
                      <a:pt x="2" y="15"/>
                      <a:pt x="3" y="22"/>
                      <a:pt x="3" y="28"/>
                    </a:cubicBezTo>
                    <a:lnTo>
                      <a:pt x="639" y="28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43" name="Freeform 43"/>
              <p:cNvSpPr>
                <a:spLocks/>
              </p:cNvSpPr>
              <p:nvPr/>
            </p:nvSpPr>
            <p:spPr bwMode="auto">
              <a:xfrm>
                <a:off x="4650" y="2908"/>
                <a:ext cx="101" cy="4"/>
              </a:xfrm>
              <a:custGeom>
                <a:avLst/>
                <a:gdLst/>
                <a:ahLst/>
                <a:cxnLst>
                  <a:cxn ang="0">
                    <a:pos x="634" y="0"/>
                  </a:cxn>
                  <a:cxn ang="0">
                    <a:pos x="0" y="0"/>
                  </a:cxn>
                  <a:cxn ang="0">
                    <a:pos x="1" y="28"/>
                  </a:cxn>
                  <a:cxn ang="0">
                    <a:pos x="634" y="28"/>
                  </a:cxn>
                  <a:cxn ang="0">
                    <a:pos x="634" y="0"/>
                  </a:cxn>
                </a:cxnLst>
                <a:rect l="0" t="0" r="r" b="b"/>
                <a:pathLst>
                  <a:path w="634" h="28">
                    <a:moveTo>
                      <a:pt x="634" y="0"/>
                    </a:moveTo>
                    <a:lnTo>
                      <a:pt x="0" y="0"/>
                    </a:lnTo>
                    <a:cubicBezTo>
                      <a:pt x="1" y="10"/>
                      <a:pt x="1" y="19"/>
                      <a:pt x="1" y="28"/>
                    </a:cubicBezTo>
                    <a:lnTo>
                      <a:pt x="634" y="28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44" name="Freeform 44"/>
              <p:cNvSpPr>
                <a:spLocks/>
              </p:cNvSpPr>
              <p:nvPr/>
            </p:nvSpPr>
            <p:spPr bwMode="auto">
              <a:xfrm>
                <a:off x="4650" y="2917"/>
                <a:ext cx="101" cy="5"/>
              </a:xfrm>
              <a:custGeom>
                <a:avLst/>
                <a:gdLst/>
                <a:ahLst/>
                <a:cxnLst>
                  <a:cxn ang="0">
                    <a:pos x="634" y="0"/>
                  </a:cxn>
                  <a:cxn ang="0">
                    <a:pos x="1" y="0"/>
                  </a:cxn>
                  <a:cxn ang="0">
                    <a:pos x="0" y="28"/>
                  </a:cxn>
                  <a:cxn ang="0">
                    <a:pos x="634" y="28"/>
                  </a:cxn>
                  <a:cxn ang="0">
                    <a:pos x="634" y="0"/>
                  </a:cxn>
                </a:cxnLst>
                <a:rect l="0" t="0" r="r" b="b"/>
                <a:pathLst>
                  <a:path w="634" h="28">
                    <a:moveTo>
                      <a:pt x="634" y="0"/>
                    </a:moveTo>
                    <a:lnTo>
                      <a:pt x="1" y="0"/>
                    </a:lnTo>
                    <a:cubicBezTo>
                      <a:pt x="1" y="9"/>
                      <a:pt x="0" y="18"/>
                      <a:pt x="0" y="28"/>
                    </a:cubicBezTo>
                    <a:lnTo>
                      <a:pt x="634" y="28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45" name="Freeform 45"/>
              <p:cNvSpPr>
                <a:spLocks/>
              </p:cNvSpPr>
              <p:nvPr/>
            </p:nvSpPr>
            <p:spPr bwMode="auto">
              <a:xfrm>
                <a:off x="4649" y="2926"/>
                <a:ext cx="102" cy="5"/>
              </a:xfrm>
              <a:custGeom>
                <a:avLst/>
                <a:gdLst/>
                <a:ahLst/>
                <a:cxnLst>
                  <a:cxn ang="0">
                    <a:pos x="640" y="0"/>
                  </a:cxn>
                  <a:cxn ang="0">
                    <a:pos x="3" y="0"/>
                  </a:cxn>
                  <a:cxn ang="0">
                    <a:pos x="2" y="11"/>
                  </a:cxn>
                  <a:cxn ang="0">
                    <a:pos x="0" y="28"/>
                  </a:cxn>
                  <a:cxn ang="0">
                    <a:pos x="640" y="28"/>
                  </a:cxn>
                  <a:cxn ang="0">
                    <a:pos x="640" y="0"/>
                  </a:cxn>
                </a:cxnLst>
                <a:rect l="0" t="0" r="r" b="b"/>
                <a:pathLst>
                  <a:path w="640" h="28">
                    <a:moveTo>
                      <a:pt x="640" y="0"/>
                    </a:moveTo>
                    <a:lnTo>
                      <a:pt x="3" y="0"/>
                    </a:lnTo>
                    <a:cubicBezTo>
                      <a:pt x="3" y="3"/>
                      <a:pt x="3" y="7"/>
                      <a:pt x="2" y="11"/>
                    </a:cubicBezTo>
                    <a:cubicBezTo>
                      <a:pt x="1" y="16"/>
                      <a:pt x="0" y="22"/>
                      <a:pt x="0" y="28"/>
                    </a:cubicBezTo>
                    <a:lnTo>
                      <a:pt x="640" y="28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46" name="Freeform 46"/>
              <p:cNvSpPr>
                <a:spLocks/>
              </p:cNvSpPr>
              <p:nvPr/>
            </p:nvSpPr>
            <p:spPr bwMode="auto">
              <a:xfrm>
                <a:off x="4647" y="2935"/>
                <a:ext cx="104" cy="5"/>
              </a:xfrm>
              <a:custGeom>
                <a:avLst/>
                <a:gdLst/>
                <a:ahLst/>
                <a:cxnLst>
                  <a:cxn ang="0">
                    <a:pos x="654" y="0"/>
                  </a:cxn>
                  <a:cxn ang="0">
                    <a:pos x="8" y="0"/>
                  </a:cxn>
                  <a:cxn ang="0">
                    <a:pos x="0" y="28"/>
                  </a:cxn>
                  <a:cxn ang="0">
                    <a:pos x="654" y="28"/>
                  </a:cxn>
                  <a:cxn ang="0">
                    <a:pos x="654" y="0"/>
                  </a:cxn>
                </a:cxnLst>
                <a:rect l="0" t="0" r="r" b="b"/>
                <a:pathLst>
                  <a:path w="654" h="28">
                    <a:moveTo>
                      <a:pt x="654" y="0"/>
                    </a:moveTo>
                    <a:lnTo>
                      <a:pt x="8" y="0"/>
                    </a:lnTo>
                    <a:cubicBezTo>
                      <a:pt x="5" y="10"/>
                      <a:pt x="3" y="19"/>
                      <a:pt x="0" y="28"/>
                    </a:cubicBezTo>
                    <a:lnTo>
                      <a:pt x="654" y="2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47" name="Freeform 47"/>
              <p:cNvSpPr>
                <a:spLocks/>
              </p:cNvSpPr>
              <p:nvPr/>
            </p:nvSpPr>
            <p:spPr bwMode="auto">
              <a:xfrm>
                <a:off x="4645" y="2940"/>
                <a:ext cx="106" cy="3"/>
              </a:xfrm>
              <a:custGeom>
                <a:avLst/>
                <a:gdLst/>
                <a:ahLst/>
                <a:cxnLst>
                  <a:cxn ang="0">
                    <a:pos x="662" y="0"/>
                  </a:cxn>
                  <a:cxn ang="0">
                    <a:pos x="8" y="0"/>
                  </a:cxn>
                  <a:cxn ang="0">
                    <a:pos x="0" y="19"/>
                  </a:cxn>
                  <a:cxn ang="0">
                    <a:pos x="662" y="19"/>
                  </a:cxn>
                  <a:cxn ang="0">
                    <a:pos x="662" y="0"/>
                  </a:cxn>
                </a:cxnLst>
                <a:rect l="0" t="0" r="r" b="b"/>
                <a:pathLst>
                  <a:path w="662" h="19">
                    <a:moveTo>
                      <a:pt x="662" y="0"/>
                    </a:moveTo>
                    <a:lnTo>
                      <a:pt x="8" y="0"/>
                    </a:lnTo>
                    <a:cubicBezTo>
                      <a:pt x="5" y="7"/>
                      <a:pt x="3" y="13"/>
                      <a:pt x="0" y="19"/>
                    </a:cubicBezTo>
                    <a:lnTo>
                      <a:pt x="662" y="19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rgbClr val="79A7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48" name="Rectangle 48"/>
              <p:cNvSpPr>
                <a:spLocks noChangeArrowheads="1"/>
              </p:cNvSpPr>
              <p:nvPr/>
            </p:nvSpPr>
            <p:spPr bwMode="auto">
              <a:xfrm>
                <a:off x="4751" y="2885"/>
                <a:ext cx="109" cy="5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49" name="Rectangle 49"/>
              <p:cNvSpPr>
                <a:spLocks noChangeArrowheads="1"/>
              </p:cNvSpPr>
              <p:nvPr/>
            </p:nvSpPr>
            <p:spPr bwMode="auto">
              <a:xfrm>
                <a:off x="4751" y="2894"/>
                <a:ext cx="109" cy="5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50" name="Rectangle 50"/>
              <p:cNvSpPr>
                <a:spLocks noChangeArrowheads="1"/>
              </p:cNvSpPr>
              <p:nvPr/>
            </p:nvSpPr>
            <p:spPr bwMode="auto">
              <a:xfrm>
                <a:off x="4751" y="2903"/>
                <a:ext cx="109" cy="5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51" name="Rectangle 51"/>
              <p:cNvSpPr>
                <a:spLocks noChangeArrowheads="1"/>
              </p:cNvSpPr>
              <p:nvPr/>
            </p:nvSpPr>
            <p:spPr bwMode="auto">
              <a:xfrm>
                <a:off x="4751" y="2912"/>
                <a:ext cx="109" cy="5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52" name="Rectangle 52"/>
              <p:cNvSpPr>
                <a:spLocks noChangeArrowheads="1"/>
              </p:cNvSpPr>
              <p:nvPr/>
            </p:nvSpPr>
            <p:spPr bwMode="auto">
              <a:xfrm>
                <a:off x="4751" y="2922"/>
                <a:ext cx="109" cy="4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53" name="Rectangle 53"/>
              <p:cNvSpPr>
                <a:spLocks noChangeArrowheads="1"/>
              </p:cNvSpPr>
              <p:nvPr/>
            </p:nvSpPr>
            <p:spPr bwMode="auto">
              <a:xfrm>
                <a:off x="4751" y="2931"/>
                <a:ext cx="109" cy="4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54" name="Rectangle 54"/>
              <p:cNvSpPr>
                <a:spLocks noChangeArrowheads="1"/>
              </p:cNvSpPr>
              <p:nvPr/>
            </p:nvSpPr>
            <p:spPr bwMode="auto">
              <a:xfrm>
                <a:off x="4751" y="2890"/>
                <a:ext cx="109" cy="4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55" name="Rectangle 55"/>
              <p:cNvSpPr>
                <a:spLocks noChangeArrowheads="1"/>
              </p:cNvSpPr>
              <p:nvPr/>
            </p:nvSpPr>
            <p:spPr bwMode="auto">
              <a:xfrm>
                <a:off x="4751" y="2899"/>
                <a:ext cx="109" cy="4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56" name="Rectangle 56"/>
              <p:cNvSpPr>
                <a:spLocks noChangeArrowheads="1"/>
              </p:cNvSpPr>
              <p:nvPr/>
            </p:nvSpPr>
            <p:spPr bwMode="auto">
              <a:xfrm>
                <a:off x="4751" y="2908"/>
                <a:ext cx="109" cy="4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57" name="Rectangle 57"/>
              <p:cNvSpPr>
                <a:spLocks noChangeArrowheads="1"/>
              </p:cNvSpPr>
              <p:nvPr/>
            </p:nvSpPr>
            <p:spPr bwMode="auto">
              <a:xfrm>
                <a:off x="4751" y="2917"/>
                <a:ext cx="109" cy="5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58" name="Rectangle 58"/>
              <p:cNvSpPr>
                <a:spLocks noChangeArrowheads="1"/>
              </p:cNvSpPr>
              <p:nvPr/>
            </p:nvSpPr>
            <p:spPr bwMode="auto">
              <a:xfrm>
                <a:off x="4751" y="2926"/>
                <a:ext cx="109" cy="5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59" name="Rectangle 59"/>
              <p:cNvSpPr>
                <a:spLocks noChangeArrowheads="1"/>
              </p:cNvSpPr>
              <p:nvPr/>
            </p:nvSpPr>
            <p:spPr bwMode="auto">
              <a:xfrm>
                <a:off x="4751" y="2935"/>
                <a:ext cx="109" cy="5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60" name="Rectangle 60"/>
              <p:cNvSpPr>
                <a:spLocks noChangeArrowheads="1"/>
              </p:cNvSpPr>
              <p:nvPr/>
            </p:nvSpPr>
            <p:spPr bwMode="auto">
              <a:xfrm>
                <a:off x="4751" y="2940"/>
                <a:ext cx="109" cy="3"/>
              </a:xfrm>
              <a:prstGeom prst="rect">
                <a:avLst/>
              </a:prstGeom>
              <a:solidFill>
                <a:srgbClr val="6F9A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61" name="Rectangle 61"/>
              <p:cNvSpPr>
                <a:spLocks noChangeArrowheads="1"/>
              </p:cNvSpPr>
              <p:nvPr/>
            </p:nvSpPr>
            <p:spPr bwMode="auto">
              <a:xfrm>
                <a:off x="4584" y="2960"/>
                <a:ext cx="137" cy="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62" name="Rectangle 62"/>
              <p:cNvSpPr>
                <a:spLocks noChangeArrowheads="1"/>
              </p:cNvSpPr>
              <p:nvPr/>
            </p:nvSpPr>
            <p:spPr bwMode="auto">
              <a:xfrm>
                <a:off x="4584" y="2966"/>
                <a:ext cx="137" cy="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63" name="Rectangle 63"/>
              <p:cNvSpPr>
                <a:spLocks noChangeArrowheads="1"/>
              </p:cNvSpPr>
              <p:nvPr/>
            </p:nvSpPr>
            <p:spPr bwMode="auto">
              <a:xfrm>
                <a:off x="4584" y="2972"/>
                <a:ext cx="137" cy="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64" name="Rectangle 64"/>
              <p:cNvSpPr>
                <a:spLocks noChangeArrowheads="1"/>
              </p:cNvSpPr>
              <p:nvPr/>
            </p:nvSpPr>
            <p:spPr bwMode="auto">
              <a:xfrm>
                <a:off x="4584" y="2978"/>
                <a:ext cx="137" cy="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65" name="Rectangle 65"/>
              <p:cNvSpPr>
                <a:spLocks noChangeArrowheads="1"/>
              </p:cNvSpPr>
              <p:nvPr/>
            </p:nvSpPr>
            <p:spPr bwMode="auto">
              <a:xfrm>
                <a:off x="4584" y="2984"/>
                <a:ext cx="137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66" name="Rectangle 66"/>
              <p:cNvSpPr>
                <a:spLocks noChangeArrowheads="1"/>
              </p:cNvSpPr>
              <p:nvPr/>
            </p:nvSpPr>
            <p:spPr bwMode="auto">
              <a:xfrm>
                <a:off x="4584" y="2991"/>
                <a:ext cx="137" cy="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67" name="Rectangle 67"/>
              <p:cNvSpPr>
                <a:spLocks noChangeArrowheads="1"/>
              </p:cNvSpPr>
              <p:nvPr/>
            </p:nvSpPr>
            <p:spPr bwMode="auto">
              <a:xfrm>
                <a:off x="4584" y="2963"/>
                <a:ext cx="137" cy="3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68" name="Rectangle 68"/>
              <p:cNvSpPr>
                <a:spLocks noChangeArrowheads="1"/>
              </p:cNvSpPr>
              <p:nvPr/>
            </p:nvSpPr>
            <p:spPr bwMode="auto">
              <a:xfrm>
                <a:off x="4584" y="2969"/>
                <a:ext cx="137" cy="3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69" name="Rectangle 69"/>
              <p:cNvSpPr>
                <a:spLocks noChangeArrowheads="1"/>
              </p:cNvSpPr>
              <p:nvPr/>
            </p:nvSpPr>
            <p:spPr bwMode="auto">
              <a:xfrm>
                <a:off x="4584" y="2975"/>
                <a:ext cx="137" cy="3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70" name="Rectangle 70"/>
              <p:cNvSpPr>
                <a:spLocks noChangeArrowheads="1"/>
              </p:cNvSpPr>
              <p:nvPr/>
            </p:nvSpPr>
            <p:spPr bwMode="auto">
              <a:xfrm>
                <a:off x="4584" y="2981"/>
                <a:ext cx="137" cy="3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71" name="Rectangle 71"/>
              <p:cNvSpPr>
                <a:spLocks noChangeArrowheads="1"/>
              </p:cNvSpPr>
              <p:nvPr/>
            </p:nvSpPr>
            <p:spPr bwMode="auto">
              <a:xfrm>
                <a:off x="4584" y="2988"/>
                <a:ext cx="137" cy="3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72" name="Rectangle 72"/>
              <p:cNvSpPr>
                <a:spLocks noChangeArrowheads="1"/>
              </p:cNvSpPr>
              <p:nvPr/>
            </p:nvSpPr>
            <p:spPr bwMode="auto">
              <a:xfrm>
                <a:off x="4584" y="2994"/>
                <a:ext cx="137" cy="3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73" name="Rectangle 73"/>
              <p:cNvSpPr>
                <a:spLocks noChangeArrowheads="1"/>
              </p:cNvSpPr>
              <p:nvPr/>
            </p:nvSpPr>
            <p:spPr bwMode="auto">
              <a:xfrm>
                <a:off x="4584" y="2997"/>
                <a:ext cx="137" cy="2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74" name="Freeform 74"/>
              <p:cNvSpPr>
                <a:spLocks/>
              </p:cNvSpPr>
              <p:nvPr/>
            </p:nvSpPr>
            <p:spPr bwMode="auto">
              <a:xfrm>
                <a:off x="4721" y="2960"/>
                <a:ext cx="13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0"/>
                  </a:cxn>
                  <a:cxn ang="0">
                    <a:pos x="853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859" h="19">
                    <a:moveTo>
                      <a:pt x="0" y="0"/>
                    </a:moveTo>
                    <a:lnTo>
                      <a:pt x="859" y="0"/>
                    </a:lnTo>
                    <a:cubicBezTo>
                      <a:pt x="856" y="6"/>
                      <a:pt x="854" y="12"/>
                      <a:pt x="853" y="19"/>
                    </a:cubicBez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75" name="Freeform 75"/>
              <p:cNvSpPr>
                <a:spLocks/>
              </p:cNvSpPr>
              <p:nvPr/>
            </p:nvSpPr>
            <p:spPr bwMode="auto">
              <a:xfrm>
                <a:off x="4721" y="2966"/>
                <a:ext cx="13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9" y="0"/>
                  </a:cxn>
                  <a:cxn ang="0">
                    <a:pos x="846" y="19"/>
                  </a:cxn>
                  <a:cxn ang="0">
                    <a:pos x="846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849" h="19">
                    <a:moveTo>
                      <a:pt x="0" y="0"/>
                    </a:moveTo>
                    <a:lnTo>
                      <a:pt x="849" y="0"/>
                    </a:lnTo>
                    <a:cubicBezTo>
                      <a:pt x="847" y="6"/>
                      <a:pt x="846" y="12"/>
                      <a:pt x="846" y="19"/>
                    </a:cubicBezTo>
                    <a:lnTo>
                      <a:pt x="846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76" name="Freeform 76"/>
              <p:cNvSpPr>
                <a:spLocks/>
              </p:cNvSpPr>
              <p:nvPr/>
            </p:nvSpPr>
            <p:spPr bwMode="auto">
              <a:xfrm>
                <a:off x="4721" y="2972"/>
                <a:ext cx="13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4" y="0"/>
                  </a:cxn>
                  <a:cxn ang="0">
                    <a:pos x="842" y="20"/>
                  </a:cxn>
                  <a:cxn ang="0">
                    <a:pos x="0" y="20"/>
                  </a:cxn>
                  <a:cxn ang="0">
                    <a:pos x="0" y="0"/>
                  </a:cxn>
                </a:cxnLst>
                <a:rect l="0" t="0" r="r" b="b"/>
                <a:pathLst>
                  <a:path w="844" h="20">
                    <a:moveTo>
                      <a:pt x="0" y="0"/>
                    </a:moveTo>
                    <a:lnTo>
                      <a:pt x="844" y="0"/>
                    </a:lnTo>
                    <a:cubicBezTo>
                      <a:pt x="843" y="7"/>
                      <a:pt x="843" y="13"/>
                      <a:pt x="842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77" name="Freeform 77"/>
              <p:cNvSpPr>
                <a:spLocks/>
              </p:cNvSpPr>
              <p:nvPr/>
            </p:nvSpPr>
            <p:spPr bwMode="auto">
              <a:xfrm>
                <a:off x="4721" y="2978"/>
                <a:ext cx="13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2" y="0"/>
                  </a:cxn>
                  <a:cxn ang="0">
                    <a:pos x="842" y="6"/>
                  </a:cxn>
                  <a:cxn ang="0">
                    <a:pos x="842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842" h="19">
                    <a:moveTo>
                      <a:pt x="0" y="0"/>
                    </a:moveTo>
                    <a:lnTo>
                      <a:pt x="842" y="0"/>
                    </a:lnTo>
                    <a:lnTo>
                      <a:pt x="842" y="6"/>
                    </a:lnTo>
                    <a:cubicBezTo>
                      <a:pt x="842" y="10"/>
                      <a:pt x="842" y="15"/>
                      <a:pt x="842" y="19"/>
                    </a:cubicBez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78" name="Freeform 78"/>
              <p:cNvSpPr>
                <a:spLocks/>
              </p:cNvSpPr>
              <p:nvPr/>
            </p:nvSpPr>
            <p:spPr bwMode="auto">
              <a:xfrm>
                <a:off x="4721" y="2984"/>
                <a:ext cx="13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3" y="0"/>
                  </a:cxn>
                  <a:cxn ang="0">
                    <a:pos x="844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844" h="19">
                    <a:moveTo>
                      <a:pt x="0" y="0"/>
                    </a:moveTo>
                    <a:lnTo>
                      <a:pt x="843" y="0"/>
                    </a:lnTo>
                    <a:cubicBezTo>
                      <a:pt x="843" y="6"/>
                      <a:pt x="844" y="13"/>
                      <a:pt x="844" y="19"/>
                    </a:cubicBez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79" name="Freeform 79"/>
              <p:cNvSpPr>
                <a:spLocks/>
              </p:cNvSpPr>
              <p:nvPr/>
            </p:nvSpPr>
            <p:spPr bwMode="auto">
              <a:xfrm>
                <a:off x="4721" y="2991"/>
                <a:ext cx="13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6" y="0"/>
                  </a:cxn>
                  <a:cxn ang="0">
                    <a:pos x="850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850" h="19">
                    <a:moveTo>
                      <a:pt x="0" y="0"/>
                    </a:moveTo>
                    <a:lnTo>
                      <a:pt x="846" y="0"/>
                    </a:lnTo>
                    <a:cubicBezTo>
                      <a:pt x="847" y="7"/>
                      <a:pt x="848" y="13"/>
                      <a:pt x="850" y="19"/>
                    </a:cubicBez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80" name="Freeform 80"/>
              <p:cNvSpPr>
                <a:spLocks/>
              </p:cNvSpPr>
              <p:nvPr/>
            </p:nvSpPr>
            <p:spPr bwMode="auto">
              <a:xfrm>
                <a:off x="4721" y="2963"/>
                <a:ext cx="13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3" y="0"/>
                  </a:cxn>
                  <a:cxn ang="0">
                    <a:pos x="849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853" h="19">
                    <a:moveTo>
                      <a:pt x="0" y="0"/>
                    </a:moveTo>
                    <a:lnTo>
                      <a:pt x="853" y="0"/>
                    </a:lnTo>
                    <a:cubicBezTo>
                      <a:pt x="851" y="6"/>
                      <a:pt x="850" y="13"/>
                      <a:pt x="849" y="19"/>
                    </a:cubicBez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81" name="Freeform 81"/>
              <p:cNvSpPr>
                <a:spLocks/>
              </p:cNvSpPr>
              <p:nvPr/>
            </p:nvSpPr>
            <p:spPr bwMode="auto">
              <a:xfrm>
                <a:off x="4721" y="2969"/>
                <a:ext cx="13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6" y="0"/>
                  </a:cxn>
                  <a:cxn ang="0">
                    <a:pos x="844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846" h="19">
                    <a:moveTo>
                      <a:pt x="0" y="0"/>
                    </a:moveTo>
                    <a:lnTo>
                      <a:pt x="846" y="0"/>
                    </a:lnTo>
                    <a:cubicBezTo>
                      <a:pt x="845" y="7"/>
                      <a:pt x="844" y="13"/>
                      <a:pt x="844" y="19"/>
                    </a:cubicBez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82" name="Freeform 82"/>
              <p:cNvSpPr>
                <a:spLocks/>
              </p:cNvSpPr>
              <p:nvPr/>
            </p:nvSpPr>
            <p:spPr bwMode="auto">
              <a:xfrm>
                <a:off x="4721" y="2975"/>
                <a:ext cx="13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2" y="0"/>
                  </a:cxn>
                  <a:cxn ang="0">
                    <a:pos x="842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842" h="19">
                    <a:moveTo>
                      <a:pt x="0" y="0"/>
                    </a:moveTo>
                    <a:lnTo>
                      <a:pt x="842" y="0"/>
                    </a:lnTo>
                    <a:cubicBezTo>
                      <a:pt x="842" y="6"/>
                      <a:pt x="842" y="12"/>
                      <a:pt x="842" y="19"/>
                    </a:cubicBez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83" name="Freeform 83"/>
              <p:cNvSpPr>
                <a:spLocks/>
              </p:cNvSpPr>
              <p:nvPr/>
            </p:nvSpPr>
            <p:spPr bwMode="auto">
              <a:xfrm>
                <a:off x="4721" y="2981"/>
                <a:ext cx="13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2" y="0"/>
                  </a:cxn>
                  <a:cxn ang="0">
                    <a:pos x="843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843" h="19">
                    <a:moveTo>
                      <a:pt x="0" y="0"/>
                    </a:moveTo>
                    <a:lnTo>
                      <a:pt x="842" y="0"/>
                    </a:lnTo>
                    <a:cubicBezTo>
                      <a:pt x="842" y="6"/>
                      <a:pt x="842" y="12"/>
                      <a:pt x="843" y="19"/>
                    </a:cubicBez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84" name="Freeform 84"/>
              <p:cNvSpPr>
                <a:spLocks/>
              </p:cNvSpPr>
              <p:nvPr/>
            </p:nvSpPr>
            <p:spPr bwMode="auto">
              <a:xfrm>
                <a:off x="4721" y="2988"/>
                <a:ext cx="13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4" y="0"/>
                  </a:cxn>
                  <a:cxn ang="0">
                    <a:pos x="846" y="14"/>
                  </a:cxn>
                  <a:cxn ang="0">
                    <a:pos x="846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846" h="19">
                    <a:moveTo>
                      <a:pt x="0" y="0"/>
                    </a:moveTo>
                    <a:lnTo>
                      <a:pt x="844" y="0"/>
                    </a:lnTo>
                    <a:cubicBezTo>
                      <a:pt x="845" y="5"/>
                      <a:pt x="845" y="9"/>
                      <a:pt x="846" y="14"/>
                    </a:cubicBezTo>
                    <a:lnTo>
                      <a:pt x="846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85" name="Freeform 85"/>
              <p:cNvSpPr>
                <a:spLocks/>
              </p:cNvSpPr>
              <p:nvPr/>
            </p:nvSpPr>
            <p:spPr bwMode="auto">
              <a:xfrm>
                <a:off x="4721" y="2994"/>
                <a:ext cx="13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0" y="0"/>
                  </a:cxn>
                  <a:cxn ang="0">
                    <a:pos x="854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854" h="19">
                    <a:moveTo>
                      <a:pt x="0" y="0"/>
                    </a:moveTo>
                    <a:lnTo>
                      <a:pt x="850" y="0"/>
                    </a:lnTo>
                    <a:cubicBezTo>
                      <a:pt x="851" y="7"/>
                      <a:pt x="853" y="13"/>
                      <a:pt x="854" y="19"/>
                    </a:cubicBez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86" name="Freeform 86"/>
              <p:cNvSpPr>
                <a:spLocks/>
              </p:cNvSpPr>
              <p:nvPr/>
            </p:nvSpPr>
            <p:spPr bwMode="auto">
              <a:xfrm>
                <a:off x="4721" y="2997"/>
                <a:ext cx="13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4" y="0"/>
                  </a:cxn>
                  <a:cxn ang="0">
                    <a:pos x="859" y="13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859" h="13">
                    <a:moveTo>
                      <a:pt x="0" y="0"/>
                    </a:moveTo>
                    <a:lnTo>
                      <a:pt x="854" y="0"/>
                    </a:lnTo>
                    <a:cubicBezTo>
                      <a:pt x="856" y="5"/>
                      <a:pt x="857" y="9"/>
                      <a:pt x="859" y="13"/>
                    </a:cubicBez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87" name="Freeform 87"/>
              <p:cNvSpPr>
                <a:spLocks/>
              </p:cNvSpPr>
              <p:nvPr/>
            </p:nvSpPr>
            <p:spPr bwMode="auto">
              <a:xfrm>
                <a:off x="4581" y="2951"/>
                <a:ext cx="281" cy="57"/>
              </a:xfrm>
              <a:custGeom>
                <a:avLst/>
                <a:gdLst/>
                <a:ahLst/>
                <a:cxnLst>
                  <a:cxn ang="0">
                    <a:pos x="1764" y="354"/>
                  </a:cxn>
                  <a:cxn ang="0">
                    <a:pos x="76" y="354"/>
                  </a:cxn>
                  <a:cxn ang="0">
                    <a:pos x="4" y="242"/>
                  </a:cxn>
                  <a:cxn ang="0">
                    <a:pos x="0" y="177"/>
                  </a:cxn>
                  <a:cxn ang="0">
                    <a:pos x="4" y="113"/>
                  </a:cxn>
                  <a:cxn ang="0">
                    <a:pos x="76" y="0"/>
                  </a:cxn>
                  <a:cxn ang="0">
                    <a:pos x="1764" y="0"/>
                  </a:cxn>
                  <a:cxn ang="0">
                    <a:pos x="1764" y="56"/>
                  </a:cxn>
                  <a:cxn ang="0">
                    <a:pos x="76" y="56"/>
                  </a:cxn>
                  <a:cxn ang="0">
                    <a:pos x="60" y="120"/>
                  </a:cxn>
                  <a:cxn ang="0">
                    <a:pos x="56" y="177"/>
                  </a:cxn>
                  <a:cxn ang="0">
                    <a:pos x="60" y="235"/>
                  </a:cxn>
                  <a:cxn ang="0">
                    <a:pos x="76" y="298"/>
                  </a:cxn>
                  <a:cxn ang="0">
                    <a:pos x="1764" y="298"/>
                  </a:cxn>
                  <a:cxn ang="0">
                    <a:pos x="1764" y="354"/>
                  </a:cxn>
                </a:cxnLst>
                <a:rect l="0" t="0" r="r" b="b"/>
                <a:pathLst>
                  <a:path w="1764" h="354">
                    <a:moveTo>
                      <a:pt x="1764" y="354"/>
                    </a:moveTo>
                    <a:lnTo>
                      <a:pt x="76" y="354"/>
                    </a:lnTo>
                    <a:cubicBezTo>
                      <a:pt x="36" y="354"/>
                      <a:pt x="12" y="305"/>
                      <a:pt x="4" y="242"/>
                    </a:cubicBezTo>
                    <a:cubicBezTo>
                      <a:pt x="2" y="221"/>
                      <a:pt x="0" y="199"/>
                      <a:pt x="0" y="177"/>
                    </a:cubicBezTo>
                    <a:cubicBezTo>
                      <a:pt x="0" y="156"/>
                      <a:pt x="2" y="134"/>
                      <a:pt x="4" y="113"/>
                    </a:cubicBezTo>
                    <a:cubicBezTo>
                      <a:pt x="12" y="49"/>
                      <a:pt x="36" y="0"/>
                      <a:pt x="76" y="0"/>
                    </a:cubicBezTo>
                    <a:lnTo>
                      <a:pt x="1764" y="0"/>
                    </a:lnTo>
                    <a:lnTo>
                      <a:pt x="1764" y="56"/>
                    </a:lnTo>
                    <a:lnTo>
                      <a:pt x="76" y="56"/>
                    </a:lnTo>
                    <a:cubicBezTo>
                      <a:pt x="70" y="56"/>
                      <a:pt x="64" y="84"/>
                      <a:pt x="60" y="120"/>
                    </a:cubicBezTo>
                    <a:cubicBezTo>
                      <a:pt x="58" y="137"/>
                      <a:pt x="56" y="157"/>
                      <a:pt x="56" y="177"/>
                    </a:cubicBezTo>
                    <a:cubicBezTo>
                      <a:pt x="56" y="197"/>
                      <a:pt x="58" y="217"/>
                      <a:pt x="60" y="235"/>
                    </a:cubicBezTo>
                    <a:cubicBezTo>
                      <a:pt x="64" y="270"/>
                      <a:pt x="70" y="298"/>
                      <a:pt x="76" y="298"/>
                    </a:cubicBezTo>
                    <a:lnTo>
                      <a:pt x="1764" y="298"/>
                    </a:lnTo>
                    <a:lnTo>
                      <a:pt x="1764" y="354"/>
                    </a:lnTo>
                    <a:close/>
                  </a:path>
                </a:pathLst>
              </a:custGeom>
              <a:solidFill>
                <a:srgbClr val="27D3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88" name="Freeform 88"/>
              <p:cNvSpPr>
                <a:spLocks noEditPoints="1"/>
              </p:cNvSpPr>
              <p:nvPr/>
            </p:nvSpPr>
            <p:spPr bwMode="auto">
              <a:xfrm>
                <a:off x="4721" y="2951"/>
                <a:ext cx="141" cy="57"/>
              </a:xfrm>
              <a:custGeom>
                <a:avLst/>
                <a:gdLst/>
                <a:ahLst/>
                <a:cxnLst>
                  <a:cxn ang="0">
                    <a:pos x="882" y="354"/>
                  </a:cxn>
                  <a:cxn ang="0">
                    <a:pos x="0" y="354"/>
                  </a:cxn>
                  <a:cxn ang="0">
                    <a:pos x="0" y="298"/>
                  </a:cxn>
                  <a:cxn ang="0">
                    <a:pos x="882" y="298"/>
                  </a:cxn>
                  <a:cxn ang="0">
                    <a:pos x="882" y="354"/>
                  </a:cxn>
                  <a:cxn ang="0">
                    <a:pos x="0" y="0"/>
                  </a:cxn>
                  <a:cxn ang="0">
                    <a:pos x="882" y="0"/>
                  </a:cxn>
                  <a:cxn ang="0">
                    <a:pos x="882" y="56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882" h="354">
                    <a:moveTo>
                      <a:pt x="882" y="354"/>
                    </a:moveTo>
                    <a:lnTo>
                      <a:pt x="0" y="354"/>
                    </a:lnTo>
                    <a:lnTo>
                      <a:pt x="0" y="298"/>
                    </a:lnTo>
                    <a:lnTo>
                      <a:pt x="882" y="298"/>
                    </a:lnTo>
                    <a:lnTo>
                      <a:pt x="882" y="354"/>
                    </a:lnTo>
                    <a:close/>
                    <a:moveTo>
                      <a:pt x="0" y="0"/>
                    </a:moveTo>
                    <a:lnTo>
                      <a:pt x="882" y="0"/>
                    </a:lnTo>
                    <a:lnTo>
                      <a:pt x="882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89" name="Rectangle 89"/>
              <p:cNvSpPr>
                <a:spLocks noChangeArrowheads="1"/>
              </p:cNvSpPr>
              <p:nvPr/>
            </p:nvSpPr>
            <p:spPr bwMode="auto">
              <a:xfrm>
                <a:off x="4879" y="2746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90" name="Rectangle 90"/>
              <p:cNvSpPr>
                <a:spLocks noChangeArrowheads="1"/>
              </p:cNvSpPr>
              <p:nvPr/>
            </p:nvSpPr>
            <p:spPr bwMode="auto">
              <a:xfrm>
                <a:off x="4879" y="2754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91" name="Rectangle 91"/>
              <p:cNvSpPr>
                <a:spLocks noChangeArrowheads="1"/>
              </p:cNvSpPr>
              <p:nvPr/>
            </p:nvSpPr>
            <p:spPr bwMode="auto">
              <a:xfrm>
                <a:off x="4879" y="276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92" name="Rectangle 92"/>
              <p:cNvSpPr>
                <a:spLocks noChangeArrowheads="1"/>
              </p:cNvSpPr>
              <p:nvPr/>
            </p:nvSpPr>
            <p:spPr bwMode="auto">
              <a:xfrm>
                <a:off x="4879" y="2771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93" name="Rectangle 93"/>
              <p:cNvSpPr>
                <a:spLocks noChangeArrowheads="1"/>
              </p:cNvSpPr>
              <p:nvPr/>
            </p:nvSpPr>
            <p:spPr bwMode="auto">
              <a:xfrm>
                <a:off x="4879" y="2779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94" name="Rectangle 94"/>
              <p:cNvSpPr>
                <a:spLocks noChangeArrowheads="1"/>
              </p:cNvSpPr>
              <p:nvPr/>
            </p:nvSpPr>
            <p:spPr bwMode="auto">
              <a:xfrm>
                <a:off x="4879" y="2787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95" name="Rectangle 95"/>
              <p:cNvSpPr>
                <a:spLocks noChangeArrowheads="1"/>
              </p:cNvSpPr>
              <p:nvPr/>
            </p:nvSpPr>
            <p:spPr bwMode="auto">
              <a:xfrm>
                <a:off x="4879" y="2750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96" name="Rectangle 96"/>
              <p:cNvSpPr>
                <a:spLocks noChangeArrowheads="1"/>
              </p:cNvSpPr>
              <p:nvPr/>
            </p:nvSpPr>
            <p:spPr bwMode="auto">
              <a:xfrm>
                <a:off x="4879" y="2758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97" name="Rectangle 97"/>
              <p:cNvSpPr>
                <a:spLocks noChangeArrowheads="1"/>
              </p:cNvSpPr>
              <p:nvPr/>
            </p:nvSpPr>
            <p:spPr bwMode="auto">
              <a:xfrm>
                <a:off x="4879" y="2766"/>
                <a:ext cx="181" cy="5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98" name="Rectangle 98"/>
              <p:cNvSpPr>
                <a:spLocks noChangeArrowheads="1"/>
              </p:cNvSpPr>
              <p:nvPr/>
            </p:nvSpPr>
            <p:spPr bwMode="auto">
              <a:xfrm>
                <a:off x="4879" y="2775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599" name="Rectangle 99"/>
              <p:cNvSpPr>
                <a:spLocks noChangeArrowheads="1"/>
              </p:cNvSpPr>
              <p:nvPr/>
            </p:nvSpPr>
            <p:spPr bwMode="auto">
              <a:xfrm>
                <a:off x="4879" y="2783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600" name="Rectangle 100"/>
              <p:cNvSpPr>
                <a:spLocks noChangeArrowheads="1"/>
              </p:cNvSpPr>
              <p:nvPr/>
            </p:nvSpPr>
            <p:spPr bwMode="auto">
              <a:xfrm>
                <a:off x="4879" y="2791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601" name="Rectangle 101"/>
              <p:cNvSpPr>
                <a:spLocks noChangeArrowheads="1"/>
              </p:cNvSpPr>
              <p:nvPr/>
            </p:nvSpPr>
            <p:spPr bwMode="auto">
              <a:xfrm>
                <a:off x="4879" y="2795"/>
                <a:ext cx="181" cy="3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602" name="Freeform 102"/>
              <p:cNvSpPr>
                <a:spLocks/>
              </p:cNvSpPr>
              <p:nvPr/>
            </p:nvSpPr>
            <p:spPr bwMode="auto">
              <a:xfrm>
                <a:off x="5060" y="2746"/>
                <a:ext cx="18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35" y="0"/>
                  </a:cxn>
                  <a:cxn ang="0">
                    <a:pos x="1128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35" h="25">
                    <a:moveTo>
                      <a:pt x="0" y="0"/>
                    </a:moveTo>
                    <a:lnTo>
                      <a:pt x="1135" y="0"/>
                    </a:lnTo>
                    <a:cubicBezTo>
                      <a:pt x="1133" y="8"/>
                      <a:pt x="1130" y="17"/>
                      <a:pt x="1128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603" name="Freeform 103"/>
              <p:cNvSpPr>
                <a:spLocks/>
              </p:cNvSpPr>
              <p:nvPr/>
            </p:nvSpPr>
            <p:spPr bwMode="auto">
              <a:xfrm>
                <a:off x="5060" y="2754"/>
                <a:ext cx="1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2" y="0"/>
                  </a:cxn>
                  <a:cxn ang="0">
                    <a:pos x="1118" y="24"/>
                  </a:cxn>
                  <a:cxn ang="0">
                    <a:pos x="1118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22" h="25">
                    <a:moveTo>
                      <a:pt x="0" y="0"/>
                    </a:moveTo>
                    <a:lnTo>
                      <a:pt x="1122" y="0"/>
                    </a:lnTo>
                    <a:cubicBezTo>
                      <a:pt x="1121" y="8"/>
                      <a:pt x="1119" y="16"/>
                      <a:pt x="1118" y="24"/>
                    </a:cubicBezTo>
                    <a:lnTo>
                      <a:pt x="1118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604" name="Freeform 104"/>
              <p:cNvSpPr>
                <a:spLocks/>
              </p:cNvSpPr>
              <p:nvPr/>
            </p:nvSpPr>
            <p:spPr bwMode="auto">
              <a:xfrm>
                <a:off x="5060" y="2762"/>
                <a:ext cx="1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6" y="0"/>
                  </a:cxn>
                  <a:cxn ang="0">
                    <a:pos x="1114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16" h="25">
                    <a:moveTo>
                      <a:pt x="0" y="0"/>
                    </a:moveTo>
                    <a:lnTo>
                      <a:pt x="1116" y="0"/>
                    </a:lnTo>
                    <a:cubicBezTo>
                      <a:pt x="1115" y="9"/>
                      <a:pt x="1114" y="17"/>
                      <a:pt x="1114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670" name="Freeform 105"/>
              <p:cNvSpPr>
                <a:spLocks/>
              </p:cNvSpPr>
              <p:nvPr/>
            </p:nvSpPr>
            <p:spPr bwMode="auto">
              <a:xfrm>
                <a:off x="5060" y="2771"/>
                <a:ext cx="1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3" y="0"/>
                  </a:cxn>
                  <a:cxn ang="0">
                    <a:pos x="1113" y="8"/>
                  </a:cxn>
                  <a:cxn ang="0">
                    <a:pos x="1113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13" h="25">
                    <a:moveTo>
                      <a:pt x="0" y="0"/>
                    </a:moveTo>
                    <a:lnTo>
                      <a:pt x="1113" y="0"/>
                    </a:lnTo>
                    <a:lnTo>
                      <a:pt x="1113" y="8"/>
                    </a:lnTo>
                    <a:cubicBezTo>
                      <a:pt x="1113" y="14"/>
                      <a:pt x="1113" y="19"/>
                      <a:pt x="1113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872" name="Freeform 106"/>
              <p:cNvSpPr>
                <a:spLocks/>
              </p:cNvSpPr>
              <p:nvPr/>
            </p:nvSpPr>
            <p:spPr bwMode="auto">
              <a:xfrm>
                <a:off x="5060" y="2779"/>
                <a:ext cx="1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4" y="0"/>
                  </a:cxn>
                  <a:cxn ang="0">
                    <a:pos x="1116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1116" h="26">
                    <a:moveTo>
                      <a:pt x="0" y="0"/>
                    </a:moveTo>
                    <a:lnTo>
                      <a:pt x="1114" y="0"/>
                    </a:lnTo>
                    <a:cubicBezTo>
                      <a:pt x="1115" y="9"/>
                      <a:pt x="1115" y="17"/>
                      <a:pt x="1116" y="26"/>
                    </a:cubicBez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31" name="Freeform 107"/>
              <p:cNvSpPr>
                <a:spLocks/>
              </p:cNvSpPr>
              <p:nvPr/>
            </p:nvSpPr>
            <p:spPr bwMode="auto">
              <a:xfrm>
                <a:off x="5060" y="2787"/>
                <a:ext cx="1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9" y="0"/>
                  </a:cxn>
                  <a:cxn ang="0">
                    <a:pos x="1124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24" h="25">
                    <a:moveTo>
                      <a:pt x="0" y="0"/>
                    </a:moveTo>
                    <a:lnTo>
                      <a:pt x="1119" y="0"/>
                    </a:lnTo>
                    <a:cubicBezTo>
                      <a:pt x="1121" y="8"/>
                      <a:pt x="1122" y="17"/>
                      <a:pt x="1124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32" name="Freeform 108"/>
              <p:cNvSpPr>
                <a:spLocks/>
              </p:cNvSpPr>
              <p:nvPr/>
            </p:nvSpPr>
            <p:spPr bwMode="auto">
              <a:xfrm>
                <a:off x="5060" y="2750"/>
                <a:ext cx="1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8" y="0"/>
                  </a:cxn>
                  <a:cxn ang="0">
                    <a:pos x="1122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1128" h="26">
                    <a:moveTo>
                      <a:pt x="0" y="0"/>
                    </a:moveTo>
                    <a:lnTo>
                      <a:pt x="1128" y="0"/>
                    </a:lnTo>
                    <a:cubicBezTo>
                      <a:pt x="1126" y="9"/>
                      <a:pt x="1124" y="17"/>
                      <a:pt x="1122" y="26"/>
                    </a:cubicBez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33" name="Freeform 109"/>
              <p:cNvSpPr>
                <a:spLocks/>
              </p:cNvSpPr>
              <p:nvPr/>
            </p:nvSpPr>
            <p:spPr bwMode="auto">
              <a:xfrm>
                <a:off x="5060" y="2758"/>
                <a:ext cx="1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8" y="0"/>
                  </a:cxn>
                  <a:cxn ang="0">
                    <a:pos x="1116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18" h="25">
                    <a:moveTo>
                      <a:pt x="0" y="0"/>
                    </a:moveTo>
                    <a:lnTo>
                      <a:pt x="1118" y="0"/>
                    </a:lnTo>
                    <a:cubicBezTo>
                      <a:pt x="1117" y="8"/>
                      <a:pt x="1116" y="17"/>
                      <a:pt x="1116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34" name="Freeform 110"/>
              <p:cNvSpPr>
                <a:spLocks/>
              </p:cNvSpPr>
              <p:nvPr/>
            </p:nvSpPr>
            <p:spPr bwMode="auto">
              <a:xfrm>
                <a:off x="5060" y="2766"/>
                <a:ext cx="17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4" y="0"/>
                  </a:cxn>
                  <a:cxn ang="0">
                    <a:pos x="1113" y="26"/>
                  </a:cxn>
                  <a:cxn ang="0">
                    <a:pos x="0" y="26"/>
                  </a:cxn>
                  <a:cxn ang="0">
                    <a:pos x="0" y="0"/>
                  </a:cxn>
                </a:cxnLst>
                <a:rect l="0" t="0" r="r" b="b"/>
                <a:pathLst>
                  <a:path w="1114" h="26">
                    <a:moveTo>
                      <a:pt x="0" y="0"/>
                    </a:moveTo>
                    <a:lnTo>
                      <a:pt x="1114" y="0"/>
                    </a:lnTo>
                    <a:cubicBezTo>
                      <a:pt x="1113" y="9"/>
                      <a:pt x="1113" y="17"/>
                      <a:pt x="1113" y="26"/>
                    </a:cubicBez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35" name="Freeform 111"/>
              <p:cNvSpPr>
                <a:spLocks/>
              </p:cNvSpPr>
              <p:nvPr/>
            </p:nvSpPr>
            <p:spPr bwMode="auto">
              <a:xfrm>
                <a:off x="5060" y="2775"/>
                <a:ext cx="1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3" y="0"/>
                  </a:cxn>
                  <a:cxn ang="0">
                    <a:pos x="1114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14" h="25">
                    <a:moveTo>
                      <a:pt x="0" y="0"/>
                    </a:moveTo>
                    <a:lnTo>
                      <a:pt x="1113" y="0"/>
                    </a:lnTo>
                    <a:cubicBezTo>
                      <a:pt x="1113" y="8"/>
                      <a:pt x="1114" y="17"/>
                      <a:pt x="1114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36" name="Freeform 112"/>
              <p:cNvSpPr>
                <a:spLocks/>
              </p:cNvSpPr>
              <p:nvPr/>
            </p:nvSpPr>
            <p:spPr bwMode="auto">
              <a:xfrm>
                <a:off x="5060" y="2783"/>
                <a:ext cx="17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6" y="0"/>
                  </a:cxn>
                  <a:cxn ang="0">
                    <a:pos x="1118" y="18"/>
                  </a:cxn>
                  <a:cxn ang="0">
                    <a:pos x="1119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19" h="25">
                    <a:moveTo>
                      <a:pt x="0" y="0"/>
                    </a:moveTo>
                    <a:lnTo>
                      <a:pt x="1116" y="0"/>
                    </a:lnTo>
                    <a:cubicBezTo>
                      <a:pt x="1117" y="6"/>
                      <a:pt x="1118" y="12"/>
                      <a:pt x="1118" y="18"/>
                    </a:cubicBezTo>
                    <a:lnTo>
                      <a:pt x="1119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37" name="Freeform 113"/>
              <p:cNvSpPr>
                <a:spLocks/>
              </p:cNvSpPr>
              <p:nvPr/>
            </p:nvSpPr>
            <p:spPr bwMode="auto">
              <a:xfrm>
                <a:off x="5060" y="2791"/>
                <a:ext cx="18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4" y="0"/>
                  </a:cxn>
                  <a:cxn ang="0">
                    <a:pos x="1130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30" h="25">
                    <a:moveTo>
                      <a:pt x="0" y="0"/>
                    </a:moveTo>
                    <a:lnTo>
                      <a:pt x="1124" y="0"/>
                    </a:lnTo>
                    <a:cubicBezTo>
                      <a:pt x="1126" y="9"/>
                      <a:pt x="1128" y="17"/>
                      <a:pt x="1130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38" name="Freeform 114"/>
              <p:cNvSpPr>
                <a:spLocks/>
              </p:cNvSpPr>
              <p:nvPr/>
            </p:nvSpPr>
            <p:spPr bwMode="auto">
              <a:xfrm>
                <a:off x="5060" y="2795"/>
                <a:ext cx="18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30" y="0"/>
                  </a:cxn>
                  <a:cxn ang="0">
                    <a:pos x="1135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135" h="17">
                    <a:moveTo>
                      <a:pt x="0" y="0"/>
                    </a:moveTo>
                    <a:lnTo>
                      <a:pt x="1130" y="0"/>
                    </a:lnTo>
                    <a:cubicBezTo>
                      <a:pt x="1132" y="6"/>
                      <a:pt x="1133" y="12"/>
                      <a:pt x="1135" y="17"/>
                    </a:cubicBez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39" name="Freeform 115"/>
              <p:cNvSpPr>
                <a:spLocks/>
              </p:cNvSpPr>
              <p:nvPr/>
            </p:nvSpPr>
            <p:spPr bwMode="auto">
              <a:xfrm>
                <a:off x="4875" y="2734"/>
                <a:ext cx="371" cy="76"/>
              </a:xfrm>
              <a:custGeom>
                <a:avLst/>
                <a:gdLst/>
                <a:ahLst/>
                <a:cxnLst>
                  <a:cxn ang="0">
                    <a:pos x="2333" y="469"/>
                  </a:cxn>
                  <a:cxn ang="0">
                    <a:pos x="99" y="469"/>
                  </a:cxn>
                  <a:cxn ang="0">
                    <a:pos x="5" y="320"/>
                  </a:cxn>
                  <a:cxn ang="0">
                    <a:pos x="0" y="234"/>
                  </a:cxn>
                  <a:cxn ang="0">
                    <a:pos x="5" y="149"/>
                  </a:cxn>
                  <a:cxn ang="0">
                    <a:pos x="99" y="0"/>
                  </a:cxn>
                  <a:cxn ang="0">
                    <a:pos x="2333" y="0"/>
                  </a:cxn>
                  <a:cxn ang="0">
                    <a:pos x="2333" y="74"/>
                  </a:cxn>
                  <a:cxn ang="0">
                    <a:pos x="99" y="74"/>
                  </a:cxn>
                  <a:cxn ang="0">
                    <a:pos x="78" y="158"/>
                  </a:cxn>
                  <a:cxn ang="0">
                    <a:pos x="74" y="234"/>
                  </a:cxn>
                  <a:cxn ang="0">
                    <a:pos x="78" y="310"/>
                  </a:cxn>
                  <a:cxn ang="0">
                    <a:pos x="99" y="394"/>
                  </a:cxn>
                  <a:cxn ang="0">
                    <a:pos x="2333" y="394"/>
                  </a:cxn>
                  <a:cxn ang="0">
                    <a:pos x="2333" y="469"/>
                  </a:cxn>
                </a:cxnLst>
                <a:rect l="0" t="0" r="r" b="b"/>
                <a:pathLst>
                  <a:path w="2333" h="469">
                    <a:moveTo>
                      <a:pt x="2333" y="469"/>
                    </a:moveTo>
                    <a:lnTo>
                      <a:pt x="99" y="469"/>
                    </a:lnTo>
                    <a:cubicBezTo>
                      <a:pt x="46" y="469"/>
                      <a:pt x="16" y="403"/>
                      <a:pt x="5" y="320"/>
                    </a:cubicBezTo>
                    <a:cubicBezTo>
                      <a:pt x="1" y="292"/>
                      <a:pt x="0" y="263"/>
                      <a:pt x="0" y="234"/>
                    </a:cubicBezTo>
                    <a:cubicBezTo>
                      <a:pt x="0" y="206"/>
                      <a:pt x="1" y="177"/>
                      <a:pt x="5" y="149"/>
                    </a:cubicBezTo>
                    <a:cubicBezTo>
                      <a:pt x="16" y="65"/>
                      <a:pt x="46" y="0"/>
                      <a:pt x="99" y="0"/>
                    </a:cubicBezTo>
                    <a:lnTo>
                      <a:pt x="2333" y="0"/>
                    </a:lnTo>
                    <a:lnTo>
                      <a:pt x="2333" y="74"/>
                    </a:lnTo>
                    <a:lnTo>
                      <a:pt x="99" y="74"/>
                    </a:lnTo>
                    <a:cubicBezTo>
                      <a:pt x="92" y="74"/>
                      <a:pt x="84" y="111"/>
                      <a:pt x="78" y="158"/>
                    </a:cubicBezTo>
                    <a:cubicBezTo>
                      <a:pt x="75" y="181"/>
                      <a:pt x="74" y="207"/>
                      <a:pt x="74" y="234"/>
                    </a:cubicBezTo>
                    <a:cubicBezTo>
                      <a:pt x="74" y="261"/>
                      <a:pt x="75" y="287"/>
                      <a:pt x="78" y="310"/>
                    </a:cubicBezTo>
                    <a:cubicBezTo>
                      <a:pt x="84" y="357"/>
                      <a:pt x="92" y="394"/>
                      <a:pt x="99" y="394"/>
                    </a:cubicBezTo>
                    <a:lnTo>
                      <a:pt x="2333" y="394"/>
                    </a:lnTo>
                    <a:lnTo>
                      <a:pt x="2333" y="469"/>
                    </a:ln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40" name="Freeform 116"/>
              <p:cNvSpPr>
                <a:spLocks noEditPoints="1"/>
              </p:cNvSpPr>
              <p:nvPr/>
            </p:nvSpPr>
            <p:spPr bwMode="auto">
              <a:xfrm>
                <a:off x="5060" y="2734"/>
                <a:ext cx="186" cy="76"/>
              </a:xfrm>
              <a:custGeom>
                <a:avLst/>
                <a:gdLst/>
                <a:ahLst/>
                <a:cxnLst>
                  <a:cxn ang="0">
                    <a:pos x="1167" y="469"/>
                  </a:cxn>
                  <a:cxn ang="0">
                    <a:pos x="0" y="469"/>
                  </a:cxn>
                  <a:cxn ang="0">
                    <a:pos x="0" y="394"/>
                  </a:cxn>
                  <a:cxn ang="0">
                    <a:pos x="1167" y="394"/>
                  </a:cxn>
                  <a:cxn ang="0">
                    <a:pos x="1167" y="469"/>
                  </a:cxn>
                  <a:cxn ang="0">
                    <a:pos x="0" y="0"/>
                  </a:cxn>
                  <a:cxn ang="0">
                    <a:pos x="1167" y="0"/>
                  </a:cxn>
                  <a:cxn ang="0">
                    <a:pos x="1167" y="74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1167" h="469">
                    <a:moveTo>
                      <a:pt x="1167" y="469"/>
                    </a:moveTo>
                    <a:lnTo>
                      <a:pt x="0" y="469"/>
                    </a:lnTo>
                    <a:lnTo>
                      <a:pt x="0" y="394"/>
                    </a:lnTo>
                    <a:lnTo>
                      <a:pt x="1167" y="394"/>
                    </a:lnTo>
                    <a:lnTo>
                      <a:pt x="1167" y="469"/>
                    </a:lnTo>
                    <a:close/>
                    <a:moveTo>
                      <a:pt x="0" y="0"/>
                    </a:moveTo>
                    <a:lnTo>
                      <a:pt x="1167" y="0"/>
                    </a:lnTo>
                    <a:lnTo>
                      <a:pt x="1167" y="74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41" name="Rectangle 117"/>
              <p:cNvSpPr>
                <a:spLocks noChangeArrowheads="1"/>
              </p:cNvSpPr>
              <p:nvPr/>
            </p:nvSpPr>
            <p:spPr bwMode="auto">
              <a:xfrm>
                <a:off x="4566" y="3018"/>
                <a:ext cx="135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42" name="Rectangle 118"/>
              <p:cNvSpPr>
                <a:spLocks noChangeArrowheads="1"/>
              </p:cNvSpPr>
              <p:nvPr/>
            </p:nvSpPr>
            <p:spPr bwMode="auto">
              <a:xfrm>
                <a:off x="4566" y="3029"/>
                <a:ext cx="135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43" name="Rectangle 119"/>
              <p:cNvSpPr>
                <a:spLocks noChangeArrowheads="1"/>
              </p:cNvSpPr>
              <p:nvPr/>
            </p:nvSpPr>
            <p:spPr bwMode="auto">
              <a:xfrm>
                <a:off x="4566" y="3041"/>
                <a:ext cx="135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44" name="Rectangle 120"/>
              <p:cNvSpPr>
                <a:spLocks noChangeArrowheads="1"/>
              </p:cNvSpPr>
              <p:nvPr/>
            </p:nvSpPr>
            <p:spPr bwMode="auto">
              <a:xfrm>
                <a:off x="4566" y="3052"/>
                <a:ext cx="135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45" name="Rectangle 121"/>
              <p:cNvSpPr>
                <a:spLocks noChangeArrowheads="1"/>
              </p:cNvSpPr>
              <p:nvPr/>
            </p:nvSpPr>
            <p:spPr bwMode="auto">
              <a:xfrm>
                <a:off x="4566" y="3064"/>
                <a:ext cx="135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46" name="Rectangle 122"/>
              <p:cNvSpPr>
                <a:spLocks noChangeArrowheads="1"/>
              </p:cNvSpPr>
              <p:nvPr/>
            </p:nvSpPr>
            <p:spPr bwMode="auto">
              <a:xfrm>
                <a:off x="4566" y="3075"/>
                <a:ext cx="135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47" name="Rectangle 123"/>
              <p:cNvSpPr>
                <a:spLocks noChangeArrowheads="1"/>
              </p:cNvSpPr>
              <p:nvPr/>
            </p:nvSpPr>
            <p:spPr bwMode="auto">
              <a:xfrm>
                <a:off x="4566" y="3024"/>
                <a:ext cx="135" cy="5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48" name="Rectangle 124"/>
              <p:cNvSpPr>
                <a:spLocks noChangeArrowheads="1"/>
              </p:cNvSpPr>
              <p:nvPr/>
            </p:nvSpPr>
            <p:spPr bwMode="auto">
              <a:xfrm>
                <a:off x="4566" y="3035"/>
                <a:ext cx="135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49" name="Rectangle 125"/>
              <p:cNvSpPr>
                <a:spLocks noChangeArrowheads="1"/>
              </p:cNvSpPr>
              <p:nvPr/>
            </p:nvSpPr>
            <p:spPr bwMode="auto">
              <a:xfrm>
                <a:off x="4566" y="3047"/>
                <a:ext cx="135" cy="5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50" name="Rectangle 126"/>
              <p:cNvSpPr>
                <a:spLocks noChangeArrowheads="1"/>
              </p:cNvSpPr>
              <p:nvPr/>
            </p:nvSpPr>
            <p:spPr bwMode="auto">
              <a:xfrm>
                <a:off x="4566" y="3058"/>
                <a:ext cx="135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51" name="Rectangle 127"/>
              <p:cNvSpPr>
                <a:spLocks noChangeArrowheads="1"/>
              </p:cNvSpPr>
              <p:nvPr/>
            </p:nvSpPr>
            <p:spPr bwMode="auto">
              <a:xfrm>
                <a:off x="4566" y="3070"/>
                <a:ext cx="135" cy="5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52" name="Rectangle 128"/>
              <p:cNvSpPr>
                <a:spLocks noChangeArrowheads="1"/>
              </p:cNvSpPr>
              <p:nvPr/>
            </p:nvSpPr>
            <p:spPr bwMode="auto">
              <a:xfrm>
                <a:off x="4566" y="3081"/>
                <a:ext cx="135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53" name="Rectangle 129"/>
              <p:cNvSpPr>
                <a:spLocks noChangeArrowheads="1"/>
              </p:cNvSpPr>
              <p:nvPr/>
            </p:nvSpPr>
            <p:spPr bwMode="auto">
              <a:xfrm>
                <a:off x="4566" y="3087"/>
                <a:ext cx="135" cy="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54" name="Freeform 130"/>
              <p:cNvSpPr>
                <a:spLocks/>
              </p:cNvSpPr>
              <p:nvPr/>
            </p:nvSpPr>
            <p:spPr bwMode="auto">
              <a:xfrm>
                <a:off x="4701" y="3018"/>
                <a:ext cx="13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4" y="0"/>
                  </a:cxn>
                  <a:cxn ang="0">
                    <a:pos x="829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844" h="36">
                    <a:moveTo>
                      <a:pt x="0" y="0"/>
                    </a:moveTo>
                    <a:lnTo>
                      <a:pt x="844" y="0"/>
                    </a:lnTo>
                    <a:cubicBezTo>
                      <a:pt x="839" y="11"/>
                      <a:pt x="834" y="23"/>
                      <a:pt x="829" y="36"/>
                    </a:cubicBez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55" name="Freeform 131"/>
              <p:cNvSpPr>
                <a:spLocks/>
              </p:cNvSpPr>
              <p:nvPr/>
            </p:nvSpPr>
            <p:spPr bwMode="auto">
              <a:xfrm>
                <a:off x="4701" y="3029"/>
                <a:ext cx="13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9" y="0"/>
                  </a:cxn>
                  <a:cxn ang="0">
                    <a:pos x="813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819" h="36">
                    <a:moveTo>
                      <a:pt x="0" y="0"/>
                    </a:moveTo>
                    <a:lnTo>
                      <a:pt x="819" y="0"/>
                    </a:lnTo>
                    <a:cubicBezTo>
                      <a:pt x="817" y="12"/>
                      <a:pt x="815" y="24"/>
                      <a:pt x="813" y="36"/>
                    </a:cubicBez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56" name="Freeform 132"/>
              <p:cNvSpPr>
                <a:spLocks/>
              </p:cNvSpPr>
              <p:nvPr/>
            </p:nvSpPr>
            <p:spPr bwMode="auto">
              <a:xfrm>
                <a:off x="4701" y="3041"/>
                <a:ext cx="12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8" y="0"/>
                  </a:cxn>
                  <a:cxn ang="0">
                    <a:pos x="805" y="35"/>
                  </a:cxn>
                  <a:cxn ang="0">
                    <a:pos x="0" y="35"/>
                  </a:cxn>
                  <a:cxn ang="0">
                    <a:pos x="0" y="0"/>
                  </a:cxn>
                </a:cxnLst>
                <a:rect l="0" t="0" r="r" b="b"/>
                <a:pathLst>
                  <a:path w="808" h="35">
                    <a:moveTo>
                      <a:pt x="0" y="0"/>
                    </a:moveTo>
                    <a:lnTo>
                      <a:pt x="808" y="0"/>
                    </a:lnTo>
                    <a:cubicBezTo>
                      <a:pt x="807" y="11"/>
                      <a:pt x="806" y="23"/>
                      <a:pt x="805" y="35"/>
                    </a:cubicBez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57" name="Freeform 133"/>
              <p:cNvSpPr>
                <a:spLocks/>
              </p:cNvSpPr>
              <p:nvPr/>
            </p:nvSpPr>
            <p:spPr bwMode="auto">
              <a:xfrm>
                <a:off x="4701" y="3052"/>
                <a:ext cx="12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4" y="0"/>
                  </a:cxn>
                  <a:cxn ang="0">
                    <a:pos x="804" y="17"/>
                  </a:cxn>
                  <a:cxn ang="0">
                    <a:pos x="804" y="35"/>
                  </a:cxn>
                  <a:cxn ang="0">
                    <a:pos x="0" y="35"/>
                  </a:cxn>
                  <a:cxn ang="0">
                    <a:pos x="0" y="0"/>
                  </a:cxn>
                </a:cxnLst>
                <a:rect l="0" t="0" r="r" b="b"/>
                <a:pathLst>
                  <a:path w="804" h="35">
                    <a:moveTo>
                      <a:pt x="0" y="0"/>
                    </a:moveTo>
                    <a:lnTo>
                      <a:pt x="804" y="0"/>
                    </a:lnTo>
                    <a:cubicBezTo>
                      <a:pt x="804" y="6"/>
                      <a:pt x="804" y="12"/>
                      <a:pt x="804" y="17"/>
                    </a:cubicBezTo>
                    <a:cubicBezTo>
                      <a:pt x="804" y="23"/>
                      <a:pt x="804" y="29"/>
                      <a:pt x="804" y="35"/>
                    </a:cubicBez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58" name="Freeform 134"/>
              <p:cNvSpPr>
                <a:spLocks/>
              </p:cNvSpPr>
              <p:nvPr/>
            </p:nvSpPr>
            <p:spPr bwMode="auto">
              <a:xfrm>
                <a:off x="4701" y="3064"/>
                <a:ext cx="12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5" y="0"/>
                  </a:cxn>
                  <a:cxn ang="0">
                    <a:pos x="808" y="35"/>
                  </a:cxn>
                  <a:cxn ang="0">
                    <a:pos x="0" y="35"/>
                  </a:cxn>
                  <a:cxn ang="0">
                    <a:pos x="0" y="0"/>
                  </a:cxn>
                </a:cxnLst>
                <a:rect l="0" t="0" r="r" b="b"/>
                <a:pathLst>
                  <a:path w="808" h="35">
                    <a:moveTo>
                      <a:pt x="0" y="0"/>
                    </a:moveTo>
                    <a:lnTo>
                      <a:pt x="805" y="0"/>
                    </a:lnTo>
                    <a:cubicBezTo>
                      <a:pt x="806" y="12"/>
                      <a:pt x="807" y="24"/>
                      <a:pt x="808" y="35"/>
                    </a:cubicBez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59" name="Freeform 135"/>
              <p:cNvSpPr>
                <a:spLocks/>
              </p:cNvSpPr>
              <p:nvPr/>
            </p:nvSpPr>
            <p:spPr bwMode="auto">
              <a:xfrm>
                <a:off x="4701" y="3075"/>
                <a:ext cx="13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3" y="0"/>
                  </a:cxn>
                  <a:cxn ang="0">
                    <a:pos x="820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820" h="36">
                    <a:moveTo>
                      <a:pt x="0" y="0"/>
                    </a:moveTo>
                    <a:lnTo>
                      <a:pt x="813" y="0"/>
                    </a:lnTo>
                    <a:cubicBezTo>
                      <a:pt x="815" y="12"/>
                      <a:pt x="817" y="24"/>
                      <a:pt x="820" y="36"/>
                    </a:cubicBez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60" name="Freeform 136"/>
              <p:cNvSpPr>
                <a:spLocks/>
              </p:cNvSpPr>
              <p:nvPr/>
            </p:nvSpPr>
            <p:spPr bwMode="auto">
              <a:xfrm>
                <a:off x="4701" y="3024"/>
                <a:ext cx="13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9" y="0"/>
                  </a:cxn>
                  <a:cxn ang="0">
                    <a:pos x="819" y="35"/>
                  </a:cxn>
                  <a:cxn ang="0">
                    <a:pos x="0" y="35"/>
                  </a:cxn>
                  <a:cxn ang="0">
                    <a:pos x="0" y="0"/>
                  </a:cxn>
                </a:cxnLst>
                <a:rect l="0" t="0" r="r" b="b"/>
                <a:pathLst>
                  <a:path w="829" h="35">
                    <a:moveTo>
                      <a:pt x="0" y="0"/>
                    </a:moveTo>
                    <a:lnTo>
                      <a:pt x="829" y="0"/>
                    </a:lnTo>
                    <a:cubicBezTo>
                      <a:pt x="826" y="11"/>
                      <a:pt x="822" y="23"/>
                      <a:pt x="819" y="35"/>
                    </a:cubicBez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961" name="Freeform 137"/>
              <p:cNvSpPr>
                <a:spLocks/>
              </p:cNvSpPr>
              <p:nvPr/>
            </p:nvSpPr>
            <p:spPr bwMode="auto">
              <a:xfrm>
                <a:off x="4701" y="3035"/>
                <a:ext cx="13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3" y="0"/>
                  </a:cxn>
                  <a:cxn ang="0">
                    <a:pos x="810" y="16"/>
                  </a:cxn>
                  <a:cxn ang="0">
                    <a:pos x="808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813" h="36">
                    <a:moveTo>
                      <a:pt x="0" y="0"/>
                    </a:moveTo>
                    <a:lnTo>
                      <a:pt x="813" y="0"/>
                    </a:lnTo>
                    <a:cubicBezTo>
                      <a:pt x="812" y="5"/>
                      <a:pt x="811" y="11"/>
                      <a:pt x="810" y="16"/>
                    </a:cubicBezTo>
                    <a:cubicBezTo>
                      <a:pt x="810" y="22"/>
                      <a:pt x="809" y="29"/>
                      <a:pt x="808" y="36"/>
                    </a:cubicBez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21" name="Freeform 138"/>
              <p:cNvSpPr>
                <a:spLocks/>
              </p:cNvSpPr>
              <p:nvPr/>
            </p:nvSpPr>
            <p:spPr bwMode="auto">
              <a:xfrm>
                <a:off x="4701" y="3047"/>
                <a:ext cx="12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5" y="0"/>
                  </a:cxn>
                  <a:cxn ang="0">
                    <a:pos x="804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805" h="36">
                    <a:moveTo>
                      <a:pt x="0" y="0"/>
                    </a:moveTo>
                    <a:lnTo>
                      <a:pt x="805" y="0"/>
                    </a:lnTo>
                    <a:cubicBezTo>
                      <a:pt x="805" y="12"/>
                      <a:pt x="804" y="24"/>
                      <a:pt x="804" y="36"/>
                    </a:cubicBez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22" name="Freeform 139"/>
              <p:cNvSpPr>
                <a:spLocks/>
              </p:cNvSpPr>
              <p:nvPr/>
            </p:nvSpPr>
            <p:spPr bwMode="auto">
              <a:xfrm>
                <a:off x="4701" y="3058"/>
                <a:ext cx="12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4" y="0"/>
                  </a:cxn>
                  <a:cxn ang="0">
                    <a:pos x="805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805" h="36">
                    <a:moveTo>
                      <a:pt x="0" y="0"/>
                    </a:moveTo>
                    <a:lnTo>
                      <a:pt x="804" y="0"/>
                    </a:lnTo>
                    <a:cubicBezTo>
                      <a:pt x="804" y="12"/>
                      <a:pt x="805" y="24"/>
                      <a:pt x="805" y="36"/>
                    </a:cubicBez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24" name="Freeform 140"/>
              <p:cNvSpPr>
                <a:spLocks/>
              </p:cNvSpPr>
              <p:nvPr/>
            </p:nvSpPr>
            <p:spPr bwMode="auto">
              <a:xfrm>
                <a:off x="4701" y="3070"/>
                <a:ext cx="13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8" y="0"/>
                  </a:cxn>
                  <a:cxn ang="0">
                    <a:pos x="810" y="20"/>
                  </a:cxn>
                  <a:cxn ang="0">
                    <a:pos x="813" y="36"/>
                  </a:cxn>
                  <a:cxn ang="0">
                    <a:pos x="0" y="36"/>
                  </a:cxn>
                  <a:cxn ang="0">
                    <a:pos x="0" y="0"/>
                  </a:cxn>
                </a:cxnLst>
                <a:rect l="0" t="0" r="r" b="b"/>
                <a:pathLst>
                  <a:path w="813" h="36">
                    <a:moveTo>
                      <a:pt x="0" y="0"/>
                    </a:moveTo>
                    <a:lnTo>
                      <a:pt x="808" y="0"/>
                    </a:lnTo>
                    <a:cubicBezTo>
                      <a:pt x="809" y="7"/>
                      <a:pt x="810" y="14"/>
                      <a:pt x="810" y="20"/>
                    </a:cubicBezTo>
                    <a:cubicBezTo>
                      <a:pt x="811" y="25"/>
                      <a:pt x="812" y="31"/>
                      <a:pt x="813" y="36"/>
                    </a:cubicBez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26" name="Freeform 141"/>
              <p:cNvSpPr>
                <a:spLocks/>
              </p:cNvSpPr>
              <p:nvPr/>
            </p:nvSpPr>
            <p:spPr bwMode="auto">
              <a:xfrm>
                <a:off x="4701" y="3081"/>
                <a:ext cx="13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0" y="0"/>
                  </a:cxn>
                  <a:cxn ang="0">
                    <a:pos x="829" y="35"/>
                  </a:cxn>
                  <a:cxn ang="0">
                    <a:pos x="0" y="35"/>
                  </a:cxn>
                  <a:cxn ang="0">
                    <a:pos x="0" y="0"/>
                  </a:cxn>
                </a:cxnLst>
                <a:rect l="0" t="0" r="r" b="b"/>
                <a:pathLst>
                  <a:path w="829" h="35">
                    <a:moveTo>
                      <a:pt x="0" y="0"/>
                    </a:moveTo>
                    <a:lnTo>
                      <a:pt x="820" y="0"/>
                    </a:lnTo>
                    <a:cubicBezTo>
                      <a:pt x="822" y="12"/>
                      <a:pt x="826" y="24"/>
                      <a:pt x="829" y="35"/>
                    </a:cubicBez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27" name="Freeform 142"/>
              <p:cNvSpPr>
                <a:spLocks/>
              </p:cNvSpPr>
              <p:nvPr/>
            </p:nvSpPr>
            <p:spPr bwMode="auto">
              <a:xfrm>
                <a:off x="4701" y="3087"/>
                <a:ext cx="13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9" y="0"/>
                  </a:cxn>
                  <a:cxn ang="0">
                    <a:pos x="839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839" h="24">
                    <a:moveTo>
                      <a:pt x="0" y="0"/>
                    </a:moveTo>
                    <a:lnTo>
                      <a:pt x="829" y="0"/>
                    </a:lnTo>
                    <a:cubicBezTo>
                      <a:pt x="832" y="9"/>
                      <a:pt x="835" y="17"/>
                      <a:pt x="839" y="24"/>
                    </a:cubicBez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28" name="Freeform 143"/>
              <p:cNvSpPr>
                <a:spLocks/>
              </p:cNvSpPr>
              <p:nvPr/>
            </p:nvSpPr>
            <p:spPr bwMode="auto">
              <a:xfrm>
                <a:off x="4558" y="3008"/>
                <a:ext cx="286" cy="93"/>
              </a:xfrm>
              <a:custGeom>
                <a:avLst/>
                <a:gdLst/>
                <a:ahLst/>
                <a:cxnLst>
                  <a:cxn ang="0">
                    <a:pos x="1796" y="573"/>
                  </a:cxn>
                  <a:cxn ang="0">
                    <a:pos x="112" y="573"/>
                  </a:cxn>
                  <a:cxn ang="0">
                    <a:pos x="7" y="395"/>
                  </a:cxn>
                  <a:cxn ang="0">
                    <a:pos x="0" y="287"/>
                  </a:cxn>
                  <a:cxn ang="0">
                    <a:pos x="7" y="178"/>
                  </a:cxn>
                  <a:cxn ang="0">
                    <a:pos x="112" y="0"/>
                  </a:cxn>
                  <a:cxn ang="0">
                    <a:pos x="1796" y="0"/>
                  </a:cxn>
                  <a:cxn ang="0">
                    <a:pos x="1796" y="61"/>
                  </a:cxn>
                  <a:cxn ang="0">
                    <a:pos x="112" y="61"/>
                  </a:cxn>
                  <a:cxn ang="0">
                    <a:pos x="67" y="186"/>
                  </a:cxn>
                  <a:cxn ang="0">
                    <a:pos x="61" y="287"/>
                  </a:cxn>
                  <a:cxn ang="0">
                    <a:pos x="67" y="388"/>
                  </a:cxn>
                  <a:cxn ang="0">
                    <a:pos x="112" y="512"/>
                  </a:cxn>
                  <a:cxn ang="0">
                    <a:pos x="1796" y="512"/>
                  </a:cxn>
                  <a:cxn ang="0">
                    <a:pos x="1796" y="573"/>
                  </a:cxn>
                </a:cxnLst>
                <a:rect l="0" t="0" r="r" b="b"/>
                <a:pathLst>
                  <a:path w="1796" h="573">
                    <a:moveTo>
                      <a:pt x="1796" y="573"/>
                    </a:moveTo>
                    <a:lnTo>
                      <a:pt x="112" y="573"/>
                    </a:lnTo>
                    <a:cubicBezTo>
                      <a:pt x="54" y="573"/>
                      <a:pt x="20" y="495"/>
                      <a:pt x="7" y="395"/>
                    </a:cubicBezTo>
                    <a:cubicBezTo>
                      <a:pt x="2" y="360"/>
                      <a:pt x="0" y="323"/>
                      <a:pt x="0" y="287"/>
                    </a:cubicBezTo>
                    <a:cubicBezTo>
                      <a:pt x="0" y="250"/>
                      <a:pt x="2" y="213"/>
                      <a:pt x="7" y="178"/>
                    </a:cubicBezTo>
                    <a:cubicBezTo>
                      <a:pt x="20" y="78"/>
                      <a:pt x="54" y="0"/>
                      <a:pt x="112" y="0"/>
                    </a:cubicBezTo>
                    <a:lnTo>
                      <a:pt x="1796" y="0"/>
                    </a:lnTo>
                    <a:lnTo>
                      <a:pt x="1796" y="61"/>
                    </a:lnTo>
                    <a:lnTo>
                      <a:pt x="112" y="61"/>
                    </a:lnTo>
                    <a:cubicBezTo>
                      <a:pt x="92" y="61"/>
                      <a:pt x="76" y="116"/>
                      <a:pt x="67" y="186"/>
                    </a:cubicBezTo>
                    <a:cubicBezTo>
                      <a:pt x="63" y="217"/>
                      <a:pt x="61" y="252"/>
                      <a:pt x="61" y="287"/>
                    </a:cubicBezTo>
                    <a:cubicBezTo>
                      <a:pt x="61" y="322"/>
                      <a:pt x="63" y="356"/>
                      <a:pt x="67" y="388"/>
                    </a:cubicBezTo>
                    <a:cubicBezTo>
                      <a:pt x="76" y="458"/>
                      <a:pt x="92" y="512"/>
                      <a:pt x="112" y="512"/>
                    </a:cubicBezTo>
                    <a:lnTo>
                      <a:pt x="1796" y="512"/>
                    </a:lnTo>
                    <a:lnTo>
                      <a:pt x="1796" y="573"/>
                    </a:ln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29" name="Freeform 144"/>
              <p:cNvSpPr>
                <a:spLocks/>
              </p:cNvSpPr>
              <p:nvPr/>
            </p:nvSpPr>
            <p:spPr bwMode="auto">
              <a:xfrm>
                <a:off x="4558" y="3008"/>
                <a:ext cx="143" cy="93"/>
              </a:xfrm>
              <a:custGeom>
                <a:avLst/>
                <a:gdLst/>
                <a:ahLst/>
                <a:cxnLst>
                  <a:cxn ang="0">
                    <a:pos x="898" y="573"/>
                  </a:cxn>
                  <a:cxn ang="0">
                    <a:pos x="112" y="573"/>
                  </a:cxn>
                  <a:cxn ang="0">
                    <a:pos x="7" y="395"/>
                  </a:cxn>
                  <a:cxn ang="0">
                    <a:pos x="0" y="287"/>
                  </a:cxn>
                  <a:cxn ang="0">
                    <a:pos x="7" y="178"/>
                  </a:cxn>
                  <a:cxn ang="0">
                    <a:pos x="112" y="0"/>
                  </a:cxn>
                  <a:cxn ang="0">
                    <a:pos x="898" y="0"/>
                  </a:cxn>
                  <a:cxn ang="0">
                    <a:pos x="898" y="61"/>
                  </a:cxn>
                  <a:cxn ang="0">
                    <a:pos x="112" y="61"/>
                  </a:cxn>
                  <a:cxn ang="0">
                    <a:pos x="67" y="186"/>
                  </a:cxn>
                  <a:cxn ang="0">
                    <a:pos x="61" y="287"/>
                  </a:cxn>
                  <a:cxn ang="0">
                    <a:pos x="67" y="388"/>
                  </a:cxn>
                  <a:cxn ang="0">
                    <a:pos x="112" y="512"/>
                  </a:cxn>
                  <a:cxn ang="0">
                    <a:pos x="898" y="512"/>
                  </a:cxn>
                  <a:cxn ang="0">
                    <a:pos x="898" y="573"/>
                  </a:cxn>
                </a:cxnLst>
                <a:rect l="0" t="0" r="r" b="b"/>
                <a:pathLst>
                  <a:path w="898" h="573">
                    <a:moveTo>
                      <a:pt x="898" y="573"/>
                    </a:moveTo>
                    <a:lnTo>
                      <a:pt x="112" y="573"/>
                    </a:lnTo>
                    <a:cubicBezTo>
                      <a:pt x="54" y="573"/>
                      <a:pt x="20" y="495"/>
                      <a:pt x="7" y="395"/>
                    </a:cubicBezTo>
                    <a:cubicBezTo>
                      <a:pt x="2" y="360"/>
                      <a:pt x="0" y="323"/>
                      <a:pt x="0" y="287"/>
                    </a:cubicBezTo>
                    <a:cubicBezTo>
                      <a:pt x="0" y="250"/>
                      <a:pt x="2" y="213"/>
                      <a:pt x="7" y="178"/>
                    </a:cubicBezTo>
                    <a:cubicBezTo>
                      <a:pt x="20" y="78"/>
                      <a:pt x="54" y="0"/>
                      <a:pt x="112" y="0"/>
                    </a:cubicBezTo>
                    <a:lnTo>
                      <a:pt x="898" y="0"/>
                    </a:lnTo>
                    <a:lnTo>
                      <a:pt x="898" y="61"/>
                    </a:lnTo>
                    <a:lnTo>
                      <a:pt x="112" y="61"/>
                    </a:lnTo>
                    <a:cubicBezTo>
                      <a:pt x="92" y="61"/>
                      <a:pt x="76" y="116"/>
                      <a:pt x="67" y="186"/>
                    </a:cubicBezTo>
                    <a:cubicBezTo>
                      <a:pt x="63" y="217"/>
                      <a:pt x="61" y="252"/>
                      <a:pt x="61" y="287"/>
                    </a:cubicBezTo>
                    <a:cubicBezTo>
                      <a:pt x="61" y="322"/>
                      <a:pt x="63" y="356"/>
                      <a:pt x="67" y="388"/>
                    </a:cubicBezTo>
                    <a:cubicBezTo>
                      <a:pt x="76" y="458"/>
                      <a:pt x="92" y="512"/>
                      <a:pt x="112" y="512"/>
                    </a:cubicBezTo>
                    <a:lnTo>
                      <a:pt x="898" y="512"/>
                    </a:lnTo>
                    <a:lnTo>
                      <a:pt x="898" y="573"/>
                    </a:ln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30" name="Freeform 145"/>
              <p:cNvSpPr>
                <a:spLocks/>
              </p:cNvSpPr>
              <p:nvPr/>
            </p:nvSpPr>
            <p:spPr bwMode="auto">
              <a:xfrm>
                <a:off x="4640" y="2877"/>
                <a:ext cx="226" cy="74"/>
              </a:xfrm>
              <a:custGeom>
                <a:avLst/>
                <a:gdLst/>
                <a:ahLst/>
                <a:cxnLst>
                  <a:cxn ang="0">
                    <a:pos x="0" y="452"/>
                  </a:cxn>
                  <a:cxn ang="0">
                    <a:pos x="1329" y="452"/>
                  </a:cxn>
                  <a:cxn ang="0">
                    <a:pos x="1412" y="312"/>
                  </a:cxn>
                  <a:cxn ang="0">
                    <a:pos x="1417" y="226"/>
                  </a:cxn>
                  <a:cxn ang="0">
                    <a:pos x="1412" y="140"/>
                  </a:cxn>
                  <a:cxn ang="0">
                    <a:pos x="1329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1329" y="48"/>
                  </a:cxn>
                  <a:cxn ang="0">
                    <a:pos x="1364" y="146"/>
                  </a:cxn>
                  <a:cxn ang="0">
                    <a:pos x="1369" y="226"/>
                  </a:cxn>
                  <a:cxn ang="0">
                    <a:pos x="1364" y="306"/>
                  </a:cxn>
                  <a:cxn ang="0">
                    <a:pos x="1329" y="404"/>
                  </a:cxn>
                  <a:cxn ang="0">
                    <a:pos x="0" y="404"/>
                  </a:cxn>
                  <a:cxn ang="0">
                    <a:pos x="0" y="452"/>
                  </a:cxn>
                </a:cxnLst>
                <a:rect l="0" t="0" r="r" b="b"/>
                <a:pathLst>
                  <a:path w="1417" h="452">
                    <a:moveTo>
                      <a:pt x="0" y="452"/>
                    </a:moveTo>
                    <a:lnTo>
                      <a:pt x="1329" y="452"/>
                    </a:lnTo>
                    <a:cubicBezTo>
                      <a:pt x="1375" y="452"/>
                      <a:pt x="1402" y="390"/>
                      <a:pt x="1412" y="312"/>
                    </a:cubicBezTo>
                    <a:cubicBezTo>
                      <a:pt x="1416" y="284"/>
                      <a:pt x="1417" y="255"/>
                      <a:pt x="1417" y="226"/>
                    </a:cubicBezTo>
                    <a:cubicBezTo>
                      <a:pt x="1417" y="197"/>
                      <a:pt x="1416" y="168"/>
                      <a:pt x="1412" y="140"/>
                    </a:cubicBezTo>
                    <a:cubicBezTo>
                      <a:pt x="1402" y="62"/>
                      <a:pt x="1375" y="0"/>
                      <a:pt x="1329" y="0"/>
                    </a:cubicBezTo>
                    <a:lnTo>
                      <a:pt x="0" y="0"/>
                    </a:lnTo>
                    <a:lnTo>
                      <a:pt x="0" y="48"/>
                    </a:lnTo>
                    <a:lnTo>
                      <a:pt x="1329" y="48"/>
                    </a:lnTo>
                    <a:cubicBezTo>
                      <a:pt x="1345" y="48"/>
                      <a:pt x="1357" y="91"/>
                      <a:pt x="1364" y="146"/>
                    </a:cubicBezTo>
                    <a:cubicBezTo>
                      <a:pt x="1368" y="171"/>
                      <a:pt x="1369" y="198"/>
                      <a:pt x="1369" y="226"/>
                    </a:cubicBezTo>
                    <a:cubicBezTo>
                      <a:pt x="1369" y="254"/>
                      <a:pt x="1368" y="281"/>
                      <a:pt x="1364" y="306"/>
                    </a:cubicBezTo>
                    <a:cubicBezTo>
                      <a:pt x="1357" y="361"/>
                      <a:pt x="1345" y="404"/>
                      <a:pt x="1329" y="404"/>
                    </a:cubicBezTo>
                    <a:lnTo>
                      <a:pt x="0" y="404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31" name="Freeform 146"/>
              <p:cNvSpPr>
                <a:spLocks/>
              </p:cNvSpPr>
              <p:nvPr/>
            </p:nvSpPr>
            <p:spPr bwMode="auto">
              <a:xfrm>
                <a:off x="4751" y="2877"/>
                <a:ext cx="115" cy="74"/>
              </a:xfrm>
              <a:custGeom>
                <a:avLst/>
                <a:gdLst/>
                <a:ahLst/>
                <a:cxnLst>
                  <a:cxn ang="0">
                    <a:pos x="0" y="452"/>
                  </a:cxn>
                  <a:cxn ang="0">
                    <a:pos x="635" y="452"/>
                  </a:cxn>
                  <a:cxn ang="0">
                    <a:pos x="718" y="312"/>
                  </a:cxn>
                  <a:cxn ang="0">
                    <a:pos x="723" y="226"/>
                  </a:cxn>
                  <a:cxn ang="0">
                    <a:pos x="718" y="140"/>
                  </a:cxn>
                  <a:cxn ang="0">
                    <a:pos x="635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635" y="48"/>
                  </a:cxn>
                  <a:cxn ang="0">
                    <a:pos x="670" y="146"/>
                  </a:cxn>
                  <a:cxn ang="0">
                    <a:pos x="675" y="226"/>
                  </a:cxn>
                  <a:cxn ang="0">
                    <a:pos x="670" y="306"/>
                  </a:cxn>
                  <a:cxn ang="0">
                    <a:pos x="635" y="404"/>
                  </a:cxn>
                  <a:cxn ang="0">
                    <a:pos x="0" y="404"/>
                  </a:cxn>
                  <a:cxn ang="0">
                    <a:pos x="0" y="452"/>
                  </a:cxn>
                </a:cxnLst>
                <a:rect l="0" t="0" r="r" b="b"/>
                <a:pathLst>
                  <a:path w="723" h="452">
                    <a:moveTo>
                      <a:pt x="0" y="452"/>
                    </a:moveTo>
                    <a:lnTo>
                      <a:pt x="635" y="452"/>
                    </a:lnTo>
                    <a:cubicBezTo>
                      <a:pt x="681" y="452"/>
                      <a:pt x="708" y="390"/>
                      <a:pt x="718" y="312"/>
                    </a:cubicBezTo>
                    <a:cubicBezTo>
                      <a:pt x="722" y="284"/>
                      <a:pt x="723" y="255"/>
                      <a:pt x="723" y="226"/>
                    </a:cubicBezTo>
                    <a:cubicBezTo>
                      <a:pt x="723" y="197"/>
                      <a:pt x="722" y="168"/>
                      <a:pt x="718" y="140"/>
                    </a:cubicBezTo>
                    <a:cubicBezTo>
                      <a:pt x="708" y="62"/>
                      <a:pt x="681" y="0"/>
                      <a:pt x="635" y="0"/>
                    </a:cubicBezTo>
                    <a:lnTo>
                      <a:pt x="0" y="0"/>
                    </a:lnTo>
                    <a:lnTo>
                      <a:pt x="0" y="48"/>
                    </a:lnTo>
                    <a:lnTo>
                      <a:pt x="635" y="48"/>
                    </a:lnTo>
                    <a:cubicBezTo>
                      <a:pt x="651" y="48"/>
                      <a:pt x="663" y="91"/>
                      <a:pt x="670" y="146"/>
                    </a:cubicBezTo>
                    <a:cubicBezTo>
                      <a:pt x="674" y="171"/>
                      <a:pt x="675" y="198"/>
                      <a:pt x="675" y="226"/>
                    </a:cubicBezTo>
                    <a:cubicBezTo>
                      <a:pt x="675" y="254"/>
                      <a:pt x="674" y="281"/>
                      <a:pt x="670" y="306"/>
                    </a:cubicBezTo>
                    <a:cubicBezTo>
                      <a:pt x="663" y="361"/>
                      <a:pt x="651" y="404"/>
                      <a:pt x="635" y="404"/>
                    </a:cubicBezTo>
                    <a:lnTo>
                      <a:pt x="0" y="404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32" name="Freeform 147"/>
              <p:cNvSpPr>
                <a:spLocks/>
              </p:cNvSpPr>
              <p:nvPr/>
            </p:nvSpPr>
            <p:spPr bwMode="auto">
              <a:xfrm>
                <a:off x="4886" y="2950"/>
                <a:ext cx="326" cy="7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022" y="0"/>
                  </a:cxn>
                  <a:cxn ang="0">
                    <a:pos x="2051" y="29"/>
                  </a:cxn>
                  <a:cxn ang="0">
                    <a:pos x="2051" y="159"/>
                  </a:cxn>
                  <a:cxn ang="0">
                    <a:pos x="1388" y="159"/>
                  </a:cxn>
                  <a:cxn ang="0">
                    <a:pos x="1388" y="181"/>
                  </a:cxn>
                  <a:cxn ang="0">
                    <a:pos x="1388" y="203"/>
                  </a:cxn>
                  <a:cxn ang="0">
                    <a:pos x="1388" y="224"/>
                  </a:cxn>
                  <a:cxn ang="0">
                    <a:pos x="1388" y="246"/>
                  </a:cxn>
                  <a:cxn ang="0">
                    <a:pos x="1388" y="268"/>
                  </a:cxn>
                  <a:cxn ang="0">
                    <a:pos x="1388" y="289"/>
                  </a:cxn>
                  <a:cxn ang="0">
                    <a:pos x="1388" y="311"/>
                  </a:cxn>
                  <a:cxn ang="0">
                    <a:pos x="1388" y="333"/>
                  </a:cxn>
                  <a:cxn ang="0">
                    <a:pos x="1388" y="354"/>
                  </a:cxn>
                  <a:cxn ang="0">
                    <a:pos x="1388" y="376"/>
                  </a:cxn>
                  <a:cxn ang="0">
                    <a:pos x="1388" y="398"/>
                  </a:cxn>
                  <a:cxn ang="0">
                    <a:pos x="1388" y="419"/>
                  </a:cxn>
                  <a:cxn ang="0">
                    <a:pos x="1388" y="432"/>
                  </a:cxn>
                  <a:cxn ang="0">
                    <a:pos x="1344" y="432"/>
                  </a:cxn>
                  <a:cxn ang="0">
                    <a:pos x="30" y="432"/>
                  </a:cxn>
                  <a:cxn ang="0">
                    <a:pos x="0" y="402"/>
                  </a:cxn>
                  <a:cxn ang="0">
                    <a:pos x="0" y="29"/>
                  </a:cxn>
                  <a:cxn ang="0">
                    <a:pos x="30" y="0"/>
                  </a:cxn>
                </a:cxnLst>
                <a:rect l="0" t="0" r="r" b="b"/>
                <a:pathLst>
                  <a:path w="2051" h="432">
                    <a:moveTo>
                      <a:pt x="30" y="0"/>
                    </a:moveTo>
                    <a:lnTo>
                      <a:pt x="2022" y="0"/>
                    </a:lnTo>
                    <a:cubicBezTo>
                      <a:pt x="2038" y="0"/>
                      <a:pt x="2051" y="13"/>
                      <a:pt x="2051" y="29"/>
                    </a:cubicBezTo>
                    <a:lnTo>
                      <a:pt x="2051" y="159"/>
                    </a:lnTo>
                    <a:lnTo>
                      <a:pt x="1388" y="159"/>
                    </a:lnTo>
                    <a:lnTo>
                      <a:pt x="1388" y="181"/>
                    </a:lnTo>
                    <a:lnTo>
                      <a:pt x="1388" y="203"/>
                    </a:lnTo>
                    <a:lnTo>
                      <a:pt x="1388" y="224"/>
                    </a:lnTo>
                    <a:lnTo>
                      <a:pt x="1388" y="246"/>
                    </a:lnTo>
                    <a:lnTo>
                      <a:pt x="1388" y="268"/>
                    </a:lnTo>
                    <a:lnTo>
                      <a:pt x="1388" y="289"/>
                    </a:lnTo>
                    <a:lnTo>
                      <a:pt x="1388" y="311"/>
                    </a:lnTo>
                    <a:lnTo>
                      <a:pt x="1388" y="333"/>
                    </a:lnTo>
                    <a:lnTo>
                      <a:pt x="1388" y="354"/>
                    </a:lnTo>
                    <a:lnTo>
                      <a:pt x="1388" y="376"/>
                    </a:lnTo>
                    <a:lnTo>
                      <a:pt x="1388" y="398"/>
                    </a:lnTo>
                    <a:lnTo>
                      <a:pt x="1388" y="419"/>
                    </a:lnTo>
                    <a:lnTo>
                      <a:pt x="1388" y="432"/>
                    </a:lnTo>
                    <a:lnTo>
                      <a:pt x="1344" y="432"/>
                    </a:lnTo>
                    <a:lnTo>
                      <a:pt x="30" y="432"/>
                    </a:lnTo>
                    <a:cubicBezTo>
                      <a:pt x="14" y="432"/>
                      <a:pt x="0" y="419"/>
                      <a:pt x="0" y="402"/>
                    </a:cubicBezTo>
                    <a:lnTo>
                      <a:pt x="0" y="29"/>
                    </a:lnTo>
                    <a:cubicBezTo>
                      <a:pt x="0" y="13"/>
                      <a:pt x="14" y="0"/>
                      <a:pt x="30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33" name="Freeform 148"/>
              <p:cNvSpPr>
                <a:spLocks/>
              </p:cNvSpPr>
              <p:nvPr/>
            </p:nvSpPr>
            <p:spPr bwMode="auto">
              <a:xfrm>
                <a:off x="4886" y="2950"/>
                <a:ext cx="163" cy="7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026" y="0"/>
                  </a:cxn>
                  <a:cxn ang="0">
                    <a:pos x="1026" y="432"/>
                  </a:cxn>
                  <a:cxn ang="0">
                    <a:pos x="30" y="432"/>
                  </a:cxn>
                  <a:cxn ang="0">
                    <a:pos x="0" y="402"/>
                  </a:cxn>
                  <a:cxn ang="0">
                    <a:pos x="0" y="29"/>
                  </a:cxn>
                  <a:cxn ang="0">
                    <a:pos x="30" y="0"/>
                  </a:cxn>
                </a:cxnLst>
                <a:rect l="0" t="0" r="r" b="b"/>
                <a:pathLst>
                  <a:path w="1026" h="432">
                    <a:moveTo>
                      <a:pt x="30" y="0"/>
                    </a:moveTo>
                    <a:lnTo>
                      <a:pt x="1026" y="0"/>
                    </a:lnTo>
                    <a:lnTo>
                      <a:pt x="1026" y="432"/>
                    </a:lnTo>
                    <a:lnTo>
                      <a:pt x="30" y="432"/>
                    </a:lnTo>
                    <a:cubicBezTo>
                      <a:pt x="14" y="432"/>
                      <a:pt x="0" y="419"/>
                      <a:pt x="0" y="402"/>
                    </a:cubicBezTo>
                    <a:lnTo>
                      <a:pt x="0" y="29"/>
                    </a:lnTo>
                    <a:cubicBezTo>
                      <a:pt x="0" y="13"/>
                      <a:pt x="14" y="0"/>
                      <a:pt x="30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34" name="Rectangle 149"/>
              <p:cNvSpPr>
                <a:spLocks noChangeArrowheads="1"/>
              </p:cNvSpPr>
              <p:nvPr/>
            </p:nvSpPr>
            <p:spPr bwMode="auto">
              <a:xfrm>
                <a:off x="5158" y="2954"/>
                <a:ext cx="27" cy="22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35" name="Rectangle 150"/>
              <p:cNvSpPr>
                <a:spLocks noChangeArrowheads="1"/>
              </p:cNvSpPr>
              <p:nvPr/>
            </p:nvSpPr>
            <p:spPr bwMode="auto">
              <a:xfrm>
                <a:off x="4918" y="2954"/>
                <a:ext cx="27" cy="6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36" name="Rectangle 151"/>
              <p:cNvSpPr>
                <a:spLocks noChangeArrowheads="1"/>
              </p:cNvSpPr>
              <p:nvPr/>
            </p:nvSpPr>
            <p:spPr bwMode="auto">
              <a:xfrm>
                <a:off x="5147" y="2954"/>
                <a:ext cx="7" cy="2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37" name="Rectangle 152"/>
              <p:cNvSpPr>
                <a:spLocks noChangeArrowheads="1"/>
              </p:cNvSpPr>
              <p:nvPr/>
            </p:nvSpPr>
            <p:spPr bwMode="auto">
              <a:xfrm>
                <a:off x="4908" y="2954"/>
                <a:ext cx="7" cy="6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38" name="Freeform 153"/>
              <p:cNvSpPr>
                <a:spLocks/>
              </p:cNvSpPr>
              <p:nvPr/>
            </p:nvSpPr>
            <p:spPr bwMode="auto">
              <a:xfrm>
                <a:off x="4866" y="2880"/>
                <a:ext cx="327" cy="7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021" y="0"/>
                  </a:cxn>
                  <a:cxn ang="0">
                    <a:pos x="2051" y="29"/>
                  </a:cxn>
                  <a:cxn ang="0">
                    <a:pos x="2051" y="402"/>
                  </a:cxn>
                  <a:cxn ang="0">
                    <a:pos x="2021" y="432"/>
                  </a:cxn>
                  <a:cxn ang="0">
                    <a:pos x="30" y="432"/>
                  </a:cxn>
                  <a:cxn ang="0">
                    <a:pos x="0" y="402"/>
                  </a:cxn>
                  <a:cxn ang="0">
                    <a:pos x="0" y="29"/>
                  </a:cxn>
                  <a:cxn ang="0">
                    <a:pos x="30" y="0"/>
                  </a:cxn>
                </a:cxnLst>
                <a:rect l="0" t="0" r="r" b="b"/>
                <a:pathLst>
                  <a:path w="2051" h="432">
                    <a:moveTo>
                      <a:pt x="30" y="0"/>
                    </a:moveTo>
                    <a:lnTo>
                      <a:pt x="2021" y="0"/>
                    </a:lnTo>
                    <a:cubicBezTo>
                      <a:pt x="2038" y="0"/>
                      <a:pt x="2051" y="13"/>
                      <a:pt x="2051" y="29"/>
                    </a:cubicBezTo>
                    <a:lnTo>
                      <a:pt x="2051" y="402"/>
                    </a:lnTo>
                    <a:cubicBezTo>
                      <a:pt x="2051" y="418"/>
                      <a:pt x="2038" y="432"/>
                      <a:pt x="2021" y="432"/>
                    </a:cubicBezTo>
                    <a:lnTo>
                      <a:pt x="30" y="432"/>
                    </a:lnTo>
                    <a:cubicBezTo>
                      <a:pt x="13" y="432"/>
                      <a:pt x="0" y="418"/>
                      <a:pt x="0" y="402"/>
                    </a:cubicBezTo>
                    <a:lnTo>
                      <a:pt x="0" y="29"/>
                    </a:lnTo>
                    <a:cubicBezTo>
                      <a:pt x="0" y="13"/>
                      <a:pt x="13" y="0"/>
                      <a:pt x="30" y="0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39" name="Freeform 154"/>
              <p:cNvSpPr>
                <a:spLocks/>
              </p:cNvSpPr>
              <p:nvPr/>
            </p:nvSpPr>
            <p:spPr bwMode="auto">
              <a:xfrm>
                <a:off x="4866" y="2880"/>
                <a:ext cx="163" cy="7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025" y="0"/>
                  </a:cxn>
                  <a:cxn ang="0">
                    <a:pos x="1025" y="432"/>
                  </a:cxn>
                  <a:cxn ang="0">
                    <a:pos x="30" y="432"/>
                  </a:cxn>
                  <a:cxn ang="0">
                    <a:pos x="0" y="402"/>
                  </a:cxn>
                  <a:cxn ang="0">
                    <a:pos x="0" y="29"/>
                  </a:cxn>
                  <a:cxn ang="0">
                    <a:pos x="30" y="0"/>
                  </a:cxn>
                </a:cxnLst>
                <a:rect l="0" t="0" r="r" b="b"/>
                <a:pathLst>
                  <a:path w="1025" h="432">
                    <a:moveTo>
                      <a:pt x="30" y="0"/>
                    </a:moveTo>
                    <a:lnTo>
                      <a:pt x="1025" y="0"/>
                    </a:lnTo>
                    <a:lnTo>
                      <a:pt x="1025" y="432"/>
                    </a:lnTo>
                    <a:lnTo>
                      <a:pt x="30" y="432"/>
                    </a:lnTo>
                    <a:cubicBezTo>
                      <a:pt x="13" y="432"/>
                      <a:pt x="0" y="418"/>
                      <a:pt x="0" y="402"/>
                    </a:cubicBezTo>
                    <a:lnTo>
                      <a:pt x="0" y="29"/>
                    </a:lnTo>
                    <a:cubicBezTo>
                      <a:pt x="0" y="13"/>
                      <a:pt x="13" y="0"/>
                      <a:pt x="30" y="0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40" name="Rectangle 155"/>
              <p:cNvSpPr>
                <a:spLocks noChangeArrowheads="1"/>
              </p:cNvSpPr>
              <p:nvPr/>
            </p:nvSpPr>
            <p:spPr bwMode="auto">
              <a:xfrm>
                <a:off x="5138" y="2884"/>
                <a:ext cx="27" cy="61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41" name="Rectangle 156"/>
              <p:cNvSpPr>
                <a:spLocks noChangeArrowheads="1"/>
              </p:cNvSpPr>
              <p:nvPr/>
            </p:nvSpPr>
            <p:spPr bwMode="auto">
              <a:xfrm>
                <a:off x="4898" y="2884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42" name="Rectangle 157"/>
              <p:cNvSpPr>
                <a:spLocks noChangeArrowheads="1"/>
              </p:cNvSpPr>
              <p:nvPr/>
            </p:nvSpPr>
            <p:spPr bwMode="auto">
              <a:xfrm>
                <a:off x="5128" y="2884"/>
                <a:ext cx="6" cy="61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43" name="Rectangle 158"/>
              <p:cNvSpPr>
                <a:spLocks noChangeArrowheads="1"/>
              </p:cNvSpPr>
              <p:nvPr/>
            </p:nvSpPr>
            <p:spPr bwMode="auto">
              <a:xfrm>
                <a:off x="4888" y="2884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44" name="Freeform 159"/>
              <p:cNvSpPr>
                <a:spLocks/>
              </p:cNvSpPr>
              <p:nvPr/>
            </p:nvSpPr>
            <p:spPr bwMode="auto">
              <a:xfrm>
                <a:off x="4886" y="2810"/>
                <a:ext cx="326" cy="7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022" y="0"/>
                  </a:cxn>
                  <a:cxn ang="0">
                    <a:pos x="2051" y="29"/>
                  </a:cxn>
                  <a:cxn ang="0">
                    <a:pos x="2051" y="402"/>
                  </a:cxn>
                  <a:cxn ang="0">
                    <a:pos x="2022" y="432"/>
                  </a:cxn>
                  <a:cxn ang="0">
                    <a:pos x="30" y="432"/>
                  </a:cxn>
                  <a:cxn ang="0">
                    <a:pos x="0" y="402"/>
                  </a:cxn>
                  <a:cxn ang="0">
                    <a:pos x="0" y="29"/>
                  </a:cxn>
                  <a:cxn ang="0">
                    <a:pos x="30" y="0"/>
                  </a:cxn>
                </a:cxnLst>
                <a:rect l="0" t="0" r="r" b="b"/>
                <a:pathLst>
                  <a:path w="2051" h="432">
                    <a:moveTo>
                      <a:pt x="30" y="0"/>
                    </a:moveTo>
                    <a:lnTo>
                      <a:pt x="2022" y="0"/>
                    </a:lnTo>
                    <a:cubicBezTo>
                      <a:pt x="2038" y="0"/>
                      <a:pt x="2051" y="13"/>
                      <a:pt x="2051" y="29"/>
                    </a:cubicBezTo>
                    <a:lnTo>
                      <a:pt x="2051" y="402"/>
                    </a:lnTo>
                    <a:cubicBezTo>
                      <a:pt x="2051" y="418"/>
                      <a:pt x="2038" y="432"/>
                      <a:pt x="2022" y="432"/>
                    </a:cubicBezTo>
                    <a:lnTo>
                      <a:pt x="30" y="432"/>
                    </a:lnTo>
                    <a:cubicBezTo>
                      <a:pt x="14" y="432"/>
                      <a:pt x="0" y="418"/>
                      <a:pt x="0" y="402"/>
                    </a:cubicBezTo>
                    <a:lnTo>
                      <a:pt x="0" y="29"/>
                    </a:lnTo>
                    <a:cubicBezTo>
                      <a:pt x="0" y="13"/>
                      <a:pt x="14" y="0"/>
                      <a:pt x="30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45" name="Freeform 160"/>
              <p:cNvSpPr>
                <a:spLocks/>
              </p:cNvSpPr>
              <p:nvPr/>
            </p:nvSpPr>
            <p:spPr bwMode="auto">
              <a:xfrm>
                <a:off x="4886" y="2810"/>
                <a:ext cx="163" cy="7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026" y="0"/>
                  </a:cxn>
                  <a:cxn ang="0">
                    <a:pos x="1026" y="432"/>
                  </a:cxn>
                  <a:cxn ang="0">
                    <a:pos x="30" y="432"/>
                  </a:cxn>
                  <a:cxn ang="0">
                    <a:pos x="0" y="402"/>
                  </a:cxn>
                  <a:cxn ang="0">
                    <a:pos x="0" y="29"/>
                  </a:cxn>
                  <a:cxn ang="0">
                    <a:pos x="30" y="0"/>
                  </a:cxn>
                </a:cxnLst>
                <a:rect l="0" t="0" r="r" b="b"/>
                <a:pathLst>
                  <a:path w="1026" h="432">
                    <a:moveTo>
                      <a:pt x="30" y="0"/>
                    </a:moveTo>
                    <a:lnTo>
                      <a:pt x="1026" y="0"/>
                    </a:lnTo>
                    <a:lnTo>
                      <a:pt x="1026" y="432"/>
                    </a:lnTo>
                    <a:lnTo>
                      <a:pt x="30" y="432"/>
                    </a:lnTo>
                    <a:cubicBezTo>
                      <a:pt x="14" y="432"/>
                      <a:pt x="0" y="418"/>
                      <a:pt x="0" y="402"/>
                    </a:cubicBezTo>
                    <a:lnTo>
                      <a:pt x="0" y="29"/>
                    </a:lnTo>
                    <a:cubicBezTo>
                      <a:pt x="0" y="13"/>
                      <a:pt x="14" y="0"/>
                      <a:pt x="30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46" name="Rectangle 161"/>
              <p:cNvSpPr>
                <a:spLocks noChangeArrowheads="1"/>
              </p:cNvSpPr>
              <p:nvPr/>
            </p:nvSpPr>
            <p:spPr bwMode="auto">
              <a:xfrm>
                <a:off x="5158" y="2814"/>
                <a:ext cx="27" cy="61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47" name="Rectangle 162"/>
              <p:cNvSpPr>
                <a:spLocks noChangeArrowheads="1"/>
              </p:cNvSpPr>
              <p:nvPr/>
            </p:nvSpPr>
            <p:spPr bwMode="auto">
              <a:xfrm>
                <a:off x="4918" y="2814"/>
                <a:ext cx="27" cy="61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48" name="Rectangle 163"/>
              <p:cNvSpPr>
                <a:spLocks noChangeArrowheads="1"/>
              </p:cNvSpPr>
              <p:nvPr/>
            </p:nvSpPr>
            <p:spPr bwMode="auto">
              <a:xfrm>
                <a:off x="5147" y="2814"/>
                <a:ext cx="7" cy="61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49" name="Rectangle 164"/>
              <p:cNvSpPr>
                <a:spLocks noChangeArrowheads="1"/>
              </p:cNvSpPr>
              <p:nvPr/>
            </p:nvSpPr>
            <p:spPr bwMode="auto">
              <a:xfrm>
                <a:off x="4908" y="2814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50" name="Freeform 165"/>
              <p:cNvSpPr>
                <a:spLocks/>
              </p:cNvSpPr>
              <p:nvPr/>
            </p:nvSpPr>
            <p:spPr bwMode="auto">
              <a:xfrm>
                <a:off x="4845" y="3020"/>
                <a:ext cx="279" cy="8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601" y="0"/>
                  </a:cxn>
                  <a:cxn ang="0">
                    <a:pos x="1601" y="60"/>
                  </a:cxn>
                  <a:cxn ang="0">
                    <a:pos x="1645" y="60"/>
                  </a:cxn>
                  <a:cxn ang="0">
                    <a:pos x="1753" y="60"/>
                  </a:cxn>
                  <a:cxn ang="0">
                    <a:pos x="1660" y="206"/>
                  </a:cxn>
                  <a:cxn ang="0">
                    <a:pos x="1655" y="290"/>
                  </a:cxn>
                  <a:cxn ang="0">
                    <a:pos x="1660" y="374"/>
                  </a:cxn>
                  <a:cxn ang="0">
                    <a:pos x="1708" y="500"/>
                  </a:cxn>
                  <a:cxn ang="0">
                    <a:pos x="34" y="500"/>
                  </a:cxn>
                  <a:cxn ang="0">
                    <a:pos x="0" y="466"/>
                  </a:cxn>
                  <a:cxn ang="0">
                    <a:pos x="0" y="34"/>
                  </a:cxn>
                  <a:cxn ang="0">
                    <a:pos x="34" y="0"/>
                  </a:cxn>
                </a:cxnLst>
                <a:rect l="0" t="0" r="r" b="b"/>
                <a:pathLst>
                  <a:path w="1753" h="500">
                    <a:moveTo>
                      <a:pt x="34" y="0"/>
                    </a:moveTo>
                    <a:lnTo>
                      <a:pt x="1601" y="0"/>
                    </a:lnTo>
                    <a:lnTo>
                      <a:pt x="1601" y="60"/>
                    </a:lnTo>
                    <a:lnTo>
                      <a:pt x="1645" y="60"/>
                    </a:lnTo>
                    <a:lnTo>
                      <a:pt x="1753" y="60"/>
                    </a:lnTo>
                    <a:cubicBezTo>
                      <a:pt x="1701" y="60"/>
                      <a:pt x="1671" y="124"/>
                      <a:pt x="1660" y="206"/>
                    </a:cubicBezTo>
                    <a:cubicBezTo>
                      <a:pt x="1657" y="234"/>
                      <a:pt x="1655" y="262"/>
                      <a:pt x="1655" y="290"/>
                    </a:cubicBezTo>
                    <a:cubicBezTo>
                      <a:pt x="1655" y="318"/>
                      <a:pt x="1657" y="347"/>
                      <a:pt x="1660" y="374"/>
                    </a:cubicBezTo>
                    <a:cubicBezTo>
                      <a:pt x="1667" y="428"/>
                      <a:pt x="1683" y="475"/>
                      <a:pt x="1708" y="500"/>
                    </a:cubicBezTo>
                    <a:lnTo>
                      <a:pt x="34" y="500"/>
                    </a:lnTo>
                    <a:cubicBezTo>
                      <a:pt x="15" y="500"/>
                      <a:pt x="0" y="485"/>
                      <a:pt x="0" y="466"/>
                    </a:cubicBezTo>
                    <a:lnTo>
                      <a:pt x="0" y="34"/>
                    </a:ln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51" name="Freeform 166"/>
              <p:cNvSpPr>
                <a:spLocks/>
              </p:cNvSpPr>
              <p:nvPr/>
            </p:nvSpPr>
            <p:spPr bwMode="auto">
              <a:xfrm>
                <a:off x="4845" y="3020"/>
                <a:ext cx="189" cy="8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187" y="0"/>
                  </a:cxn>
                  <a:cxn ang="0">
                    <a:pos x="1187" y="500"/>
                  </a:cxn>
                  <a:cxn ang="0">
                    <a:pos x="34" y="500"/>
                  </a:cxn>
                  <a:cxn ang="0">
                    <a:pos x="0" y="466"/>
                  </a:cxn>
                  <a:cxn ang="0">
                    <a:pos x="0" y="34"/>
                  </a:cxn>
                  <a:cxn ang="0">
                    <a:pos x="34" y="0"/>
                  </a:cxn>
                </a:cxnLst>
                <a:rect l="0" t="0" r="r" b="b"/>
                <a:pathLst>
                  <a:path w="1187" h="500">
                    <a:moveTo>
                      <a:pt x="34" y="0"/>
                    </a:moveTo>
                    <a:lnTo>
                      <a:pt x="1187" y="0"/>
                    </a:lnTo>
                    <a:lnTo>
                      <a:pt x="1187" y="500"/>
                    </a:lnTo>
                    <a:lnTo>
                      <a:pt x="34" y="500"/>
                    </a:lnTo>
                    <a:cubicBezTo>
                      <a:pt x="15" y="500"/>
                      <a:pt x="0" y="485"/>
                      <a:pt x="0" y="466"/>
                    </a:cubicBezTo>
                    <a:lnTo>
                      <a:pt x="0" y="34"/>
                    </a:ln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52" name="Rectangle 167"/>
              <p:cNvSpPr>
                <a:spLocks noChangeArrowheads="1"/>
              </p:cNvSpPr>
              <p:nvPr/>
            </p:nvSpPr>
            <p:spPr bwMode="auto">
              <a:xfrm>
                <a:off x="4882" y="3025"/>
                <a:ext cx="32" cy="71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53" name="Rectangle 168"/>
              <p:cNvSpPr>
                <a:spLocks noChangeArrowheads="1"/>
              </p:cNvSpPr>
              <p:nvPr/>
            </p:nvSpPr>
            <p:spPr bwMode="auto">
              <a:xfrm>
                <a:off x="4870" y="3025"/>
                <a:ext cx="8" cy="71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54" name="Freeform 169"/>
              <p:cNvSpPr>
                <a:spLocks/>
              </p:cNvSpPr>
              <p:nvPr/>
            </p:nvSpPr>
            <p:spPr bwMode="auto">
              <a:xfrm>
                <a:off x="5034" y="3041"/>
                <a:ext cx="78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2" y="0"/>
                  </a:cxn>
                  <a:cxn ang="0">
                    <a:pos x="473" y="77"/>
                  </a:cxn>
                  <a:cxn ang="0">
                    <a:pos x="468" y="161"/>
                  </a:cxn>
                  <a:cxn ang="0">
                    <a:pos x="473" y="242"/>
                  </a:cxn>
                  <a:cxn ang="0">
                    <a:pos x="0" y="242"/>
                  </a:cxn>
                  <a:cxn ang="0">
                    <a:pos x="0" y="0"/>
                  </a:cxn>
                </a:cxnLst>
                <a:rect l="0" t="0" r="r" b="b"/>
                <a:pathLst>
                  <a:path w="492" h="242">
                    <a:moveTo>
                      <a:pt x="0" y="0"/>
                    </a:moveTo>
                    <a:lnTo>
                      <a:pt x="492" y="0"/>
                    </a:lnTo>
                    <a:cubicBezTo>
                      <a:pt x="483" y="22"/>
                      <a:pt x="477" y="49"/>
                      <a:pt x="473" y="77"/>
                    </a:cubicBezTo>
                    <a:cubicBezTo>
                      <a:pt x="470" y="105"/>
                      <a:pt x="468" y="133"/>
                      <a:pt x="468" y="161"/>
                    </a:cubicBezTo>
                    <a:cubicBezTo>
                      <a:pt x="468" y="188"/>
                      <a:pt x="470" y="216"/>
                      <a:pt x="473" y="242"/>
                    </a:cubicBezTo>
                    <a:lnTo>
                      <a:pt x="0" y="2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55" name="Rectangle 170"/>
              <p:cNvSpPr>
                <a:spLocks noChangeArrowheads="1"/>
              </p:cNvSpPr>
              <p:nvPr/>
            </p:nvSpPr>
            <p:spPr bwMode="auto">
              <a:xfrm>
                <a:off x="4935" y="3041"/>
                <a:ext cx="99" cy="3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56" name="Rectangle 171"/>
              <p:cNvSpPr>
                <a:spLocks noChangeArrowheads="1"/>
              </p:cNvSpPr>
              <p:nvPr/>
            </p:nvSpPr>
            <p:spPr bwMode="auto">
              <a:xfrm>
                <a:off x="5049" y="2831"/>
                <a:ext cx="71" cy="28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57" name="Rectangle 172"/>
              <p:cNvSpPr>
                <a:spLocks noChangeArrowheads="1"/>
              </p:cNvSpPr>
              <p:nvPr/>
            </p:nvSpPr>
            <p:spPr bwMode="auto">
              <a:xfrm>
                <a:off x="4978" y="2831"/>
                <a:ext cx="71" cy="2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58" name="Rectangle 173"/>
              <p:cNvSpPr>
                <a:spLocks noChangeArrowheads="1"/>
              </p:cNvSpPr>
              <p:nvPr/>
            </p:nvSpPr>
            <p:spPr bwMode="auto">
              <a:xfrm>
                <a:off x="5029" y="2901"/>
                <a:ext cx="71" cy="28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59" name="Rectangle 174"/>
              <p:cNvSpPr>
                <a:spLocks noChangeArrowheads="1"/>
              </p:cNvSpPr>
              <p:nvPr/>
            </p:nvSpPr>
            <p:spPr bwMode="auto">
              <a:xfrm>
                <a:off x="4958" y="2901"/>
                <a:ext cx="71" cy="2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60" name="Rectangle 175"/>
              <p:cNvSpPr>
                <a:spLocks noChangeArrowheads="1"/>
              </p:cNvSpPr>
              <p:nvPr/>
            </p:nvSpPr>
            <p:spPr bwMode="auto">
              <a:xfrm>
                <a:off x="5350" y="2866"/>
                <a:ext cx="16" cy="138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61" name="Rectangle 176"/>
              <p:cNvSpPr>
                <a:spLocks noChangeArrowheads="1"/>
              </p:cNvSpPr>
              <p:nvPr/>
            </p:nvSpPr>
            <p:spPr bwMode="auto">
              <a:xfrm>
                <a:off x="5333" y="2866"/>
                <a:ext cx="17" cy="13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62" name="Rectangle 177"/>
              <p:cNvSpPr>
                <a:spLocks noChangeArrowheads="1"/>
              </p:cNvSpPr>
              <p:nvPr/>
            </p:nvSpPr>
            <p:spPr bwMode="auto">
              <a:xfrm>
                <a:off x="5281" y="2866"/>
                <a:ext cx="16" cy="138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63" name="Rectangle 178"/>
              <p:cNvSpPr>
                <a:spLocks noChangeArrowheads="1"/>
              </p:cNvSpPr>
              <p:nvPr/>
            </p:nvSpPr>
            <p:spPr bwMode="auto">
              <a:xfrm>
                <a:off x="5264" y="2866"/>
                <a:ext cx="17" cy="13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64" name="Freeform 179"/>
              <p:cNvSpPr>
                <a:spLocks/>
              </p:cNvSpPr>
              <p:nvPr/>
            </p:nvSpPr>
            <p:spPr bwMode="auto">
              <a:xfrm>
                <a:off x="5501" y="2864"/>
                <a:ext cx="37" cy="13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03" y="0"/>
                  </a:cxn>
                  <a:cxn ang="0">
                    <a:pos x="236" y="839"/>
                  </a:cxn>
                  <a:cxn ang="0">
                    <a:pos x="133" y="856"/>
                  </a:cxn>
                  <a:cxn ang="0">
                    <a:pos x="0" y="16"/>
                  </a:cxn>
                </a:cxnLst>
                <a:rect l="0" t="0" r="r" b="b"/>
                <a:pathLst>
                  <a:path w="236" h="856">
                    <a:moveTo>
                      <a:pt x="0" y="16"/>
                    </a:moveTo>
                    <a:lnTo>
                      <a:pt x="103" y="0"/>
                    </a:lnTo>
                    <a:lnTo>
                      <a:pt x="236" y="839"/>
                    </a:lnTo>
                    <a:lnTo>
                      <a:pt x="133" y="85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65" name="Freeform 180"/>
              <p:cNvSpPr>
                <a:spLocks/>
              </p:cNvSpPr>
              <p:nvPr/>
            </p:nvSpPr>
            <p:spPr bwMode="auto">
              <a:xfrm>
                <a:off x="5484" y="2867"/>
                <a:ext cx="38" cy="13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03" y="0"/>
                  </a:cxn>
                  <a:cxn ang="0">
                    <a:pos x="236" y="840"/>
                  </a:cxn>
                  <a:cxn ang="0">
                    <a:pos x="133" y="856"/>
                  </a:cxn>
                  <a:cxn ang="0">
                    <a:pos x="0" y="17"/>
                  </a:cxn>
                </a:cxnLst>
                <a:rect l="0" t="0" r="r" b="b"/>
                <a:pathLst>
                  <a:path w="236" h="856">
                    <a:moveTo>
                      <a:pt x="0" y="17"/>
                    </a:moveTo>
                    <a:lnTo>
                      <a:pt x="103" y="0"/>
                    </a:lnTo>
                    <a:lnTo>
                      <a:pt x="236" y="840"/>
                    </a:lnTo>
                    <a:lnTo>
                      <a:pt x="133" y="85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66" name="Rectangle 181"/>
              <p:cNvSpPr>
                <a:spLocks noChangeArrowheads="1"/>
              </p:cNvSpPr>
              <p:nvPr/>
            </p:nvSpPr>
            <p:spPr bwMode="auto">
              <a:xfrm>
                <a:off x="5112" y="3041"/>
                <a:ext cx="179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67" name="Rectangle 182"/>
              <p:cNvSpPr>
                <a:spLocks noChangeArrowheads="1"/>
              </p:cNvSpPr>
              <p:nvPr/>
            </p:nvSpPr>
            <p:spPr bwMode="auto">
              <a:xfrm>
                <a:off x="5112" y="3049"/>
                <a:ext cx="179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68" name="Rectangle 183"/>
              <p:cNvSpPr>
                <a:spLocks noChangeArrowheads="1"/>
              </p:cNvSpPr>
              <p:nvPr/>
            </p:nvSpPr>
            <p:spPr bwMode="auto">
              <a:xfrm>
                <a:off x="5112" y="3057"/>
                <a:ext cx="179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69" name="Rectangle 184"/>
              <p:cNvSpPr>
                <a:spLocks noChangeArrowheads="1"/>
              </p:cNvSpPr>
              <p:nvPr/>
            </p:nvSpPr>
            <p:spPr bwMode="auto">
              <a:xfrm>
                <a:off x="5112" y="3065"/>
                <a:ext cx="179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70" name="Rectangle 185"/>
              <p:cNvSpPr>
                <a:spLocks noChangeArrowheads="1"/>
              </p:cNvSpPr>
              <p:nvPr/>
            </p:nvSpPr>
            <p:spPr bwMode="auto">
              <a:xfrm>
                <a:off x="5112" y="3073"/>
                <a:ext cx="179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71" name="Rectangle 186"/>
              <p:cNvSpPr>
                <a:spLocks noChangeArrowheads="1"/>
              </p:cNvSpPr>
              <p:nvPr/>
            </p:nvSpPr>
            <p:spPr bwMode="auto">
              <a:xfrm>
                <a:off x="5112" y="3081"/>
                <a:ext cx="179" cy="4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72" name="Rectangle 187"/>
              <p:cNvSpPr>
                <a:spLocks noChangeArrowheads="1"/>
              </p:cNvSpPr>
              <p:nvPr/>
            </p:nvSpPr>
            <p:spPr bwMode="auto">
              <a:xfrm>
                <a:off x="5112" y="3045"/>
                <a:ext cx="179" cy="4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73" name="Rectangle 188"/>
              <p:cNvSpPr>
                <a:spLocks noChangeArrowheads="1"/>
              </p:cNvSpPr>
              <p:nvPr/>
            </p:nvSpPr>
            <p:spPr bwMode="auto">
              <a:xfrm>
                <a:off x="5112" y="3053"/>
                <a:ext cx="179" cy="4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74" name="Rectangle 189"/>
              <p:cNvSpPr>
                <a:spLocks noChangeArrowheads="1"/>
              </p:cNvSpPr>
              <p:nvPr/>
            </p:nvSpPr>
            <p:spPr bwMode="auto">
              <a:xfrm>
                <a:off x="5112" y="3061"/>
                <a:ext cx="179" cy="4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75" name="Rectangle 190"/>
              <p:cNvSpPr>
                <a:spLocks noChangeArrowheads="1"/>
              </p:cNvSpPr>
              <p:nvPr/>
            </p:nvSpPr>
            <p:spPr bwMode="auto">
              <a:xfrm>
                <a:off x="5112" y="3069"/>
                <a:ext cx="179" cy="4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76" name="Rectangle 191"/>
              <p:cNvSpPr>
                <a:spLocks noChangeArrowheads="1"/>
              </p:cNvSpPr>
              <p:nvPr/>
            </p:nvSpPr>
            <p:spPr bwMode="auto">
              <a:xfrm>
                <a:off x="5112" y="3077"/>
                <a:ext cx="179" cy="4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77" name="Rectangle 192"/>
              <p:cNvSpPr>
                <a:spLocks noChangeArrowheads="1"/>
              </p:cNvSpPr>
              <p:nvPr/>
            </p:nvSpPr>
            <p:spPr bwMode="auto">
              <a:xfrm>
                <a:off x="5112" y="3085"/>
                <a:ext cx="179" cy="5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78" name="Rectangle 193"/>
              <p:cNvSpPr>
                <a:spLocks noChangeArrowheads="1"/>
              </p:cNvSpPr>
              <p:nvPr/>
            </p:nvSpPr>
            <p:spPr bwMode="auto">
              <a:xfrm>
                <a:off x="5112" y="3090"/>
                <a:ext cx="179" cy="2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79" name="Freeform 194"/>
              <p:cNvSpPr>
                <a:spLocks/>
              </p:cNvSpPr>
              <p:nvPr/>
            </p:nvSpPr>
            <p:spPr bwMode="auto">
              <a:xfrm>
                <a:off x="5291" y="3041"/>
                <a:ext cx="17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6" y="0"/>
                  </a:cxn>
                  <a:cxn ang="0">
                    <a:pos x="1109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16" h="25">
                    <a:moveTo>
                      <a:pt x="0" y="0"/>
                    </a:moveTo>
                    <a:lnTo>
                      <a:pt x="1116" y="0"/>
                    </a:lnTo>
                    <a:cubicBezTo>
                      <a:pt x="1113" y="8"/>
                      <a:pt x="1111" y="16"/>
                      <a:pt x="1109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80" name="Freeform 195"/>
              <p:cNvSpPr>
                <a:spLocks/>
              </p:cNvSpPr>
              <p:nvPr/>
            </p:nvSpPr>
            <p:spPr bwMode="auto">
              <a:xfrm>
                <a:off x="5291" y="3049"/>
                <a:ext cx="17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3" y="0"/>
                  </a:cxn>
                  <a:cxn ang="0">
                    <a:pos x="1099" y="23"/>
                  </a:cxn>
                  <a:cxn ang="0">
                    <a:pos x="1099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1103" h="24">
                    <a:moveTo>
                      <a:pt x="0" y="0"/>
                    </a:moveTo>
                    <a:lnTo>
                      <a:pt x="1103" y="0"/>
                    </a:lnTo>
                    <a:cubicBezTo>
                      <a:pt x="1102" y="7"/>
                      <a:pt x="1100" y="15"/>
                      <a:pt x="1099" y="23"/>
                    </a:cubicBezTo>
                    <a:lnTo>
                      <a:pt x="1099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81" name="Freeform 196"/>
              <p:cNvSpPr>
                <a:spLocks/>
              </p:cNvSpPr>
              <p:nvPr/>
            </p:nvSpPr>
            <p:spPr bwMode="auto">
              <a:xfrm>
                <a:off x="5291" y="3057"/>
                <a:ext cx="1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7" y="0"/>
                  </a:cxn>
                  <a:cxn ang="0">
                    <a:pos x="1095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097" h="25">
                    <a:moveTo>
                      <a:pt x="0" y="0"/>
                    </a:moveTo>
                    <a:lnTo>
                      <a:pt x="1097" y="0"/>
                    </a:lnTo>
                    <a:cubicBezTo>
                      <a:pt x="1096" y="8"/>
                      <a:pt x="1095" y="17"/>
                      <a:pt x="1095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82" name="Freeform 197"/>
              <p:cNvSpPr>
                <a:spLocks/>
              </p:cNvSpPr>
              <p:nvPr/>
            </p:nvSpPr>
            <p:spPr bwMode="auto">
              <a:xfrm>
                <a:off x="5291" y="3065"/>
                <a:ext cx="17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4" y="0"/>
                  </a:cxn>
                  <a:cxn ang="0">
                    <a:pos x="1094" y="8"/>
                  </a:cxn>
                  <a:cxn ang="0">
                    <a:pos x="1094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094" h="25">
                    <a:moveTo>
                      <a:pt x="0" y="0"/>
                    </a:moveTo>
                    <a:lnTo>
                      <a:pt x="1094" y="0"/>
                    </a:lnTo>
                    <a:lnTo>
                      <a:pt x="1094" y="8"/>
                    </a:lnTo>
                    <a:cubicBezTo>
                      <a:pt x="1094" y="14"/>
                      <a:pt x="1094" y="19"/>
                      <a:pt x="1094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83" name="Freeform 198"/>
              <p:cNvSpPr>
                <a:spLocks/>
              </p:cNvSpPr>
              <p:nvPr/>
            </p:nvSpPr>
            <p:spPr bwMode="auto">
              <a:xfrm>
                <a:off x="5291" y="3073"/>
                <a:ext cx="1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5" y="0"/>
                  </a:cxn>
                  <a:cxn ang="0">
                    <a:pos x="1097" y="24"/>
                  </a:cxn>
                  <a:cxn ang="0">
                    <a:pos x="0" y="24"/>
                  </a:cxn>
                  <a:cxn ang="0">
                    <a:pos x="0" y="0"/>
                  </a:cxn>
                </a:cxnLst>
                <a:rect l="0" t="0" r="r" b="b"/>
                <a:pathLst>
                  <a:path w="1097" h="24">
                    <a:moveTo>
                      <a:pt x="0" y="0"/>
                    </a:moveTo>
                    <a:lnTo>
                      <a:pt x="1095" y="0"/>
                    </a:lnTo>
                    <a:cubicBezTo>
                      <a:pt x="1096" y="8"/>
                      <a:pt x="1097" y="16"/>
                      <a:pt x="1097" y="24"/>
                    </a:cubicBez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84" name="Freeform 199"/>
              <p:cNvSpPr>
                <a:spLocks/>
              </p:cNvSpPr>
              <p:nvPr/>
            </p:nvSpPr>
            <p:spPr bwMode="auto">
              <a:xfrm>
                <a:off x="5291" y="3081"/>
                <a:ext cx="17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0" y="0"/>
                  </a:cxn>
                  <a:cxn ang="0">
                    <a:pos x="1105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05" h="25">
                    <a:moveTo>
                      <a:pt x="0" y="0"/>
                    </a:moveTo>
                    <a:lnTo>
                      <a:pt x="1100" y="0"/>
                    </a:lnTo>
                    <a:cubicBezTo>
                      <a:pt x="1102" y="9"/>
                      <a:pt x="1103" y="17"/>
                      <a:pt x="1105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85" name="Freeform 200"/>
              <p:cNvSpPr>
                <a:spLocks/>
              </p:cNvSpPr>
              <p:nvPr/>
            </p:nvSpPr>
            <p:spPr bwMode="auto">
              <a:xfrm>
                <a:off x="5291" y="3045"/>
                <a:ext cx="17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9" y="0"/>
                  </a:cxn>
                  <a:cxn ang="0">
                    <a:pos x="1103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09" h="25">
                    <a:moveTo>
                      <a:pt x="0" y="0"/>
                    </a:moveTo>
                    <a:lnTo>
                      <a:pt x="1109" y="0"/>
                    </a:lnTo>
                    <a:cubicBezTo>
                      <a:pt x="1107" y="8"/>
                      <a:pt x="1105" y="16"/>
                      <a:pt x="1103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86" name="Freeform 201"/>
              <p:cNvSpPr>
                <a:spLocks/>
              </p:cNvSpPr>
              <p:nvPr/>
            </p:nvSpPr>
            <p:spPr bwMode="auto">
              <a:xfrm>
                <a:off x="5291" y="3053"/>
                <a:ext cx="1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9" y="0"/>
                  </a:cxn>
                  <a:cxn ang="0">
                    <a:pos x="1097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099" h="25">
                    <a:moveTo>
                      <a:pt x="0" y="0"/>
                    </a:moveTo>
                    <a:lnTo>
                      <a:pt x="1099" y="0"/>
                    </a:lnTo>
                    <a:cubicBezTo>
                      <a:pt x="1098" y="9"/>
                      <a:pt x="1097" y="17"/>
                      <a:pt x="1097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87" name="Freeform 202"/>
              <p:cNvSpPr>
                <a:spLocks/>
              </p:cNvSpPr>
              <p:nvPr/>
            </p:nvSpPr>
            <p:spPr bwMode="auto">
              <a:xfrm>
                <a:off x="5291" y="3061"/>
                <a:ext cx="1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5" y="0"/>
                  </a:cxn>
                  <a:cxn ang="0">
                    <a:pos x="1094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095" h="25">
                    <a:moveTo>
                      <a:pt x="0" y="0"/>
                    </a:moveTo>
                    <a:lnTo>
                      <a:pt x="1095" y="0"/>
                    </a:lnTo>
                    <a:cubicBezTo>
                      <a:pt x="1095" y="8"/>
                      <a:pt x="1094" y="17"/>
                      <a:pt x="1094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88" name="Freeform 203"/>
              <p:cNvSpPr>
                <a:spLocks/>
              </p:cNvSpPr>
              <p:nvPr/>
            </p:nvSpPr>
            <p:spPr bwMode="auto">
              <a:xfrm>
                <a:off x="5291" y="3069"/>
                <a:ext cx="1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4" y="0"/>
                  </a:cxn>
                  <a:cxn ang="0">
                    <a:pos x="1095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095" h="25">
                    <a:moveTo>
                      <a:pt x="0" y="0"/>
                    </a:moveTo>
                    <a:lnTo>
                      <a:pt x="1094" y="0"/>
                    </a:lnTo>
                    <a:cubicBezTo>
                      <a:pt x="1095" y="8"/>
                      <a:pt x="1095" y="16"/>
                      <a:pt x="1095" y="25"/>
                    </a:cubicBez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1089" name="Freeform 204"/>
              <p:cNvSpPr>
                <a:spLocks/>
              </p:cNvSpPr>
              <p:nvPr/>
            </p:nvSpPr>
            <p:spPr bwMode="auto">
              <a:xfrm>
                <a:off x="5291" y="3077"/>
                <a:ext cx="17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7" y="0"/>
                  </a:cxn>
                  <a:cxn ang="0">
                    <a:pos x="1099" y="18"/>
                  </a:cxn>
                  <a:cxn ang="0">
                    <a:pos x="1100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100" h="25">
                    <a:moveTo>
                      <a:pt x="0" y="0"/>
                    </a:moveTo>
                    <a:lnTo>
                      <a:pt x="1097" y="0"/>
                    </a:lnTo>
                    <a:cubicBezTo>
                      <a:pt x="1098" y="6"/>
                      <a:pt x="1099" y="12"/>
                      <a:pt x="1099" y="18"/>
                    </a:cubicBezTo>
                    <a:lnTo>
                      <a:pt x="110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  <p:sp>
          <p:nvSpPr>
            <p:cNvPr id="442" name="Freeform 206"/>
            <p:cNvSpPr>
              <a:spLocks/>
            </p:cNvSpPr>
            <p:nvPr/>
          </p:nvSpPr>
          <p:spPr bwMode="auto">
            <a:xfrm>
              <a:off x="11007162" y="2312820"/>
              <a:ext cx="519890" cy="14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5" y="0"/>
                </a:cxn>
                <a:cxn ang="0">
                  <a:pos x="1111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111" h="25">
                  <a:moveTo>
                    <a:pt x="0" y="0"/>
                  </a:moveTo>
                  <a:lnTo>
                    <a:pt x="1105" y="0"/>
                  </a:lnTo>
                  <a:cubicBezTo>
                    <a:pt x="1106" y="9"/>
                    <a:pt x="1108" y="17"/>
                    <a:pt x="1111" y="25"/>
                  </a:cubicBez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3" name="Freeform 207"/>
            <p:cNvSpPr>
              <a:spLocks/>
            </p:cNvSpPr>
            <p:nvPr/>
          </p:nvSpPr>
          <p:spPr bwMode="auto">
            <a:xfrm>
              <a:off x="11007162" y="2327505"/>
              <a:ext cx="522826" cy="58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" y="0"/>
                </a:cxn>
                <a:cxn ang="0">
                  <a:pos x="1116" y="17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w="1116" h="17">
                  <a:moveTo>
                    <a:pt x="0" y="0"/>
                  </a:moveTo>
                  <a:lnTo>
                    <a:pt x="1111" y="0"/>
                  </a:lnTo>
                  <a:cubicBezTo>
                    <a:pt x="1112" y="6"/>
                    <a:pt x="1114" y="11"/>
                    <a:pt x="1116" y="17"/>
                  </a:cubicBez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9A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4" name="Freeform 208"/>
            <p:cNvSpPr>
              <a:spLocks/>
            </p:cNvSpPr>
            <p:nvPr/>
          </p:nvSpPr>
          <p:spPr bwMode="auto">
            <a:xfrm>
              <a:off x="10469649" y="2148335"/>
              <a:ext cx="1075025" cy="220293"/>
            </a:xfrm>
            <a:custGeom>
              <a:avLst/>
              <a:gdLst/>
              <a:ahLst/>
              <a:cxnLst>
                <a:cxn ang="0">
                  <a:pos x="2294" y="461"/>
                </a:cxn>
                <a:cxn ang="0">
                  <a:pos x="98" y="461"/>
                </a:cxn>
                <a:cxn ang="0">
                  <a:pos x="5" y="314"/>
                </a:cxn>
                <a:cxn ang="0">
                  <a:pos x="0" y="230"/>
                </a:cxn>
                <a:cxn ang="0">
                  <a:pos x="5" y="146"/>
                </a:cxn>
                <a:cxn ang="0">
                  <a:pos x="98" y="0"/>
                </a:cxn>
                <a:cxn ang="0">
                  <a:pos x="2294" y="0"/>
                </a:cxn>
                <a:cxn ang="0">
                  <a:pos x="2294" y="73"/>
                </a:cxn>
                <a:cxn ang="0">
                  <a:pos x="98" y="73"/>
                </a:cxn>
                <a:cxn ang="0">
                  <a:pos x="77" y="156"/>
                </a:cxn>
                <a:cxn ang="0">
                  <a:pos x="73" y="230"/>
                </a:cxn>
                <a:cxn ang="0">
                  <a:pos x="77" y="305"/>
                </a:cxn>
                <a:cxn ang="0">
                  <a:pos x="98" y="388"/>
                </a:cxn>
                <a:cxn ang="0">
                  <a:pos x="2294" y="388"/>
                </a:cxn>
                <a:cxn ang="0">
                  <a:pos x="2294" y="461"/>
                </a:cxn>
              </a:cxnLst>
              <a:rect l="0" t="0" r="r" b="b"/>
              <a:pathLst>
                <a:path w="2294" h="461">
                  <a:moveTo>
                    <a:pt x="2294" y="461"/>
                  </a:moveTo>
                  <a:lnTo>
                    <a:pt x="98" y="461"/>
                  </a:lnTo>
                  <a:cubicBezTo>
                    <a:pt x="46" y="461"/>
                    <a:pt x="16" y="396"/>
                    <a:pt x="5" y="314"/>
                  </a:cubicBezTo>
                  <a:cubicBezTo>
                    <a:pt x="2" y="287"/>
                    <a:pt x="0" y="258"/>
                    <a:pt x="0" y="230"/>
                  </a:cubicBezTo>
                  <a:cubicBezTo>
                    <a:pt x="0" y="202"/>
                    <a:pt x="2" y="174"/>
                    <a:pt x="5" y="146"/>
                  </a:cubicBezTo>
                  <a:cubicBezTo>
                    <a:pt x="16" y="64"/>
                    <a:pt x="46" y="0"/>
                    <a:pt x="98" y="0"/>
                  </a:cubicBezTo>
                  <a:lnTo>
                    <a:pt x="2294" y="0"/>
                  </a:lnTo>
                  <a:lnTo>
                    <a:pt x="2294" y="73"/>
                  </a:lnTo>
                  <a:lnTo>
                    <a:pt x="98" y="73"/>
                  </a:lnTo>
                  <a:cubicBezTo>
                    <a:pt x="91" y="73"/>
                    <a:pt x="83" y="109"/>
                    <a:pt x="77" y="156"/>
                  </a:cubicBezTo>
                  <a:cubicBezTo>
                    <a:pt x="74" y="178"/>
                    <a:pt x="73" y="204"/>
                    <a:pt x="73" y="230"/>
                  </a:cubicBezTo>
                  <a:cubicBezTo>
                    <a:pt x="73" y="257"/>
                    <a:pt x="74" y="282"/>
                    <a:pt x="77" y="305"/>
                  </a:cubicBezTo>
                  <a:cubicBezTo>
                    <a:pt x="83" y="351"/>
                    <a:pt x="91" y="388"/>
                    <a:pt x="98" y="388"/>
                  </a:cubicBezTo>
                  <a:lnTo>
                    <a:pt x="2294" y="388"/>
                  </a:lnTo>
                  <a:lnTo>
                    <a:pt x="2294" y="461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5" name="Freeform 209"/>
            <p:cNvSpPr>
              <a:spLocks noEditPoints="1"/>
            </p:cNvSpPr>
            <p:nvPr/>
          </p:nvSpPr>
          <p:spPr bwMode="auto">
            <a:xfrm>
              <a:off x="11007162" y="2148335"/>
              <a:ext cx="537513" cy="220293"/>
            </a:xfrm>
            <a:custGeom>
              <a:avLst/>
              <a:gdLst/>
              <a:ahLst/>
              <a:cxnLst>
                <a:cxn ang="0">
                  <a:pos x="1147" y="461"/>
                </a:cxn>
                <a:cxn ang="0">
                  <a:pos x="0" y="461"/>
                </a:cxn>
                <a:cxn ang="0">
                  <a:pos x="0" y="388"/>
                </a:cxn>
                <a:cxn ang="0">
                  <a:pos x="1147" y="388"/>
                </a:cxn>
                <a:cxn ang="0">
                  <a:pos x="1147" y="461"/>
                </a:cxn>
                <a:cxn ang="0">
                  <a:pos x="0" y="0"/>
                </a:cxn>
                <a:cxn ang="0">
                  <a:pos x="1147" y="0"/>
                </a:cxn>
                <a:cxn ang="0">
                  <a:pos x="1147" y="73"/>
                </a:cxn>
                <a:cxn ang="0">
                  <a:pos x="0" y="73"/>
                </a:cxn>
                <a:cxn ang="0">
                  <a:pos x="0" y="0"/>
                </a:cxn>
              </a:cxnLst>
              <a:rect l="0" t="0" r="r" b="b"/>
              <a:pathLst>
                <a:path w="1147" h="461">
                  <a:moveTo>
                    <a:pt x="1147" y="461"/>
                  </a:moveTo>
                  <a:lnTo>
                    <a:pt x="0" y="461"/>
                  </a:lnTo>
                  <a:lnTo>
                    <a:pt x="0" y="388"/>
                  </a:lnTo>
                  <a:lnTo>
                    <a:pt x="1147" y="388"/>
                  </a:lnTo>
                  <a:lnTo>
                    <a:pt x="1147" y="461"/>
                  </a:lnTo>
                  <a:close/>
                  <a:moveTo>
                    <a:pt x="0" y="0"/>
                  </a:moveTo>
                  <a:lnTo>
                    <a:pt x="1147" y="0"/>
                  </a:lnTo>
                  <a:lnTo>
                    <a:pt x="1147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6" name="Rectangle 210"/>
            <p:cNvSpPr>
              <a:spLocks noChangeArrowheads="1"/>
            </p:cNvSpPr>
            <p:nvPr/>
          </p:nvSpPr>
          <p:spPr bwMode="auto">
            <a:xfrm>
              <a:off x="11018911" y="2089590"/>
              <a:ext cx="387714" cy="23498"/>
            </a:xfrm>
            <a:prstGeom prst="rect">
              <a:avLst/>
            </a:prstGeom>
            <a:solidFill>
              <a:srgbClr val="AAC7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7" name="Rectangle 211"/>
            <p:cNvSpPr>
              <a:spLocks noChangeArrowheads="1"/>
            </p:cNvSpPr>
            <p:nvPr/>
          </p:nvSpPr>
          <p:spPr bwMode="auto">
            <a:xfrm>
              <a:off x="10995413" y="2113088"/>
              <a:ext cx="434710" cy="26436"/>
            </a:xfrm>
            <a:prstGeom prst="rect">
              <a:avLst/>
            </a:prstGeom>
            <a:solidFill>
              <a:srgbClr val="79A7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8" name="Rectangle 212"/>
            <p:cNvSpPr>
              <a:spLocks noChangeArrowheads="1"/>
            </p:cNvSpPr>
            <p:nvPr/>
          </p:nvSpPr>
          <p:spPr bwMode="auto">
            <a:xfrm>
              <a:off x="11180457" y="2121899"/>
              <a:ext cx="734307" cy="29372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9" name="Rectangle 213"/>
            <p:cNvSpPr>
              <a:spLocks noChangeArrowheads="1"/>
            </p:cNvSpPr>
            <p:nvPr/>
          </p:nvSpPr>
          <p:spPr bwMode="auto">
            <a:xfrm>
              <a:off x="10466712" y="1992661"/>
              <a:ext cx="584509" cy="8813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0" name="Rectangle 214"/>
            <p:cNvSpPr>
              <a:spLocks noChangeArrowheads="1"/>
            </p:cNvSpPr>
            <p:nvPr/>
          </p:nvSpPr>
          <p:spPr bwMode="auto">
            <a:xfrm>
              <a:off x="10466712" y="2013223"/>
              <a:ext cx="584509" cy="8813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1" name="Rectangle 215"/>
            <p:cNvSpPr>
              <a:spLocks noChangeArrowheads="1"/>
            </p:cNvSpPr>
            <p:nvPr/>
          </p:nvSpPr>
          <p:spPr bwMode="auto">
            <a:xfrm>
              <a:off x="10466712" y="2033782"/>
              <a:ext cx="584509" cy="8813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2" name="Rectangle 216"/>
            <p:cNvSpPr>
              <a:spLocks noChangeArrowheads="1"/>
            </p:cNvSpPr>
            <p:nvPr/>
          </p:nvSpPr>
          <p:spPr bwMode="auto">
            <a:xfrm>
              <a:off x="10466712" y="2054344"/>
              <a:ext cx="584509" cy="8813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3" name="Rectangle 217"/>
            <p:cNvSpPr>
              <a:spLocks noChangeArrowheads="1"/>
            </p:cNvSpPr>
            <p:nvPr/>
          </p:nvSpPr>
          <p:spPr bwMode="auto">
            <a:xfrm>
              <a:off x="10466712" y="2074903"/>
              <a:ext cx="584509" cy="8813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4" name="Rectangle 218"/>
            <p:cNvSpPr>
              <a:spLocks noChangeArrowheads="1"/>
            </p:cNvSpPr>
            <p:nvPr/>
          </p:nvSpPr>
          <p:spPr bwMode="auto">
            <a:xfrm>
              <a:off x="10466712" y="2095465"/>
              <a:ext cx="584509" cy="8813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5" name="Rectangle 219"/>
            <p:cNvSpPr>
              <a:spLocks noChangeArrowheads="1"/>
            </p:cNvSpPr>
            <p:nvPr/>
          </p:nvSpPr>
          <p:spPr bwMode="auto">
            <a:xfrm>
              <a:off x="10466712" y="2001474"/>
              <a:ext cx="584509" cy="11749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6" name="Rectangle 220"/>
            <p:cNvSpPr>
              <a:spLocks noChangeArrowheads="1"/>
            </p:cNvSpPr>
            <p:nvPr/>
          </p:nvSpPr>
          <p:spPr bwMode="auto">
            <a:xfrm>
              <a:off x="10466712" y="2022033"/>
              <a:ext cx="584509" cy="11749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7" name="Rectangle 221"/>
            <p:cNvSpPr>
              <a:spLocks noChangeArrowheads="1"/>
            </p:cNvSpPr>
            <p:nvPr/>
          </p:nvSpPr>
          <p:spPr bwMode="auto">
            <a:xfrm>
              <a:off x="10466712" y="2042595"/>
              <a:ext cx="584509" cy="11749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8" name="Rectangle 222"/>
            <p:cNvSpPr>
              <a:spLocks noChangeArrowheads="1"/>
            </p:cNvSpPr>
            <p:nvPr/>
          </p:nvSpPr>
          <p:spPr bwMode="auto">
            <a:xfrm>
              <a:off x="10466712" y="2063154"/>
              <a:ext cx="584509" cy="11749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9" name="Rectangle 223"/>
            <p:cNvSpPr>
              <a:spLocks noChangeArrowheads="1"/>
            </p:cNvSpPr>
            <p:nvPr/>
          </p:nvSpPr>
          <p:spPr bwMode="auto">
            <a:xfrm>
              <a:off x="10466712" y="2083716"/>
              <a:ext cx="584509" cy="11749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0" name="Rectangle 224"/>
            <p:cNvSpPr>
              <a:spLocks noChangeArrowheads="1"/>
            </p:cNvSpPr>
            <p:nvPr/>
          </p:nvSpPr>
          <p:spPr bwMode="auto">
            <a:xfrm>
              <a:off x="10466712" y="2104276"/>
              <a:ext cx="584509" cy="11749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1" name="Rectangle 225"/>
            <p:cNvSpPr>
              <a:spLocks noChangeArrowheads="1"/>
            </p:cNvSpPr>
            <p:nvPr/>
          </p:nvSpPr>
          <p:spPr bwMode="auto">
            <a:xfrm>
              <a:off x="10466712" y="2116025"/>
              <a:ext cx="584509" cy="5874"/>
            </a:xfrm>
            <a:prstGeom prst="rect">
              <a:avLst/>
            </a:prstGeom>
            <a:solidFill>
              <a:srgbClr val="79A7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2" name="Freeform 226"/>
            <p:cNvSpPr>
              <a:spLocks/>
            </p:cNvSpPr>
            <p:nvPr/>
          </p:nvSpPr>
          <p:spPr bwMode="auto">
            <a:xfrm>
              <a:off x="11051219" y="1992661"/>
              <a:ext cx="129238" cy="129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81"/>
                </a:cxn>
                <a:cxn ang="0">
                  <a:pos x="194" y="81"/>
                </a:cxn>
                <a:cxn ang="0">
                  <a:pos x="274" y="275"/>
                </a:cxn>
                <a:cxn ang="0">
                  <a:pos x="200" y="275"/>
                </a:cxn>
                <a:cxn ang="0">
                  <a:pos x="141" y="133"/>
                </a:cxn>
                <a:cxn ang="0">
                  <a:pos x="141" y="133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0"/>
                </a:cxn>
              </a:cxnLst>
              <a:rect l="0" t="0" r="r" b="b"/>
              <a:pathLst>
                <a:path w="274" h="275">
                  <a:moveTo>
                    <a:pt x="0" y="0"/>
                  </a:moveTo>
                  <a:cubicBezTo>
                    <a:pt x="75" y="0"/>
                    <a:pt x="144" y="31"/>
                    <a:pt x="194" y="81"/>
                  </a:cubicBezTo>
                  <a:lnTo>
                    <a:pt x="194" y="81"/>
                  </a:lnTo>
                  <a:cubicBezTo>
                    <a:pt x="243" y="131"/>
                    <a:pt x="274" y="199"/>
                    <a:pt x="274" y="275"/>
                  </a:cubicBezTo>
                  <a:lnTo>
                    <a:pt x="200" y="275"/>
                  </a:lnTo>
                  <a:cubicBezTo>
                    <a:pt x="200" y="219"/>
                    <a:pt x="178" y="169"/>
                    <a:pt x="141" y="133"/>
                  </a:cubicBezTo>
                  <a:lnTo>
                    <a:pt x="141" y="133"/>
                  </a:lnTo>
                  <a:cubicBezTo>
                    <a:pt x="105" y="97"/>
                    <a:pt x="55" y="74"/>
                    <a:pt x="0" y="74"/>
                  </a:cubicBez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3" name="Freeform 227"/>
            <p:cNvSpPr>
              <a:spLocks/>
            </p:cNvSpPr>
            <p:nvPr/>
          </p:nvSpPr>
          <p:spPr bwMode="auto">
            <a:xfrm>
              <a:off x="11051219" y="2001474"/>
              <a:ext cx="117489" cy="1204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" y="74"/>
                </a:cxn>
                <a:cxn ang="0">
                  <a:pos x="178" y="74"/>
                </a:cxn>
                <a:cxn ang="0">
                  <a:pos x="252" y="253"/>
                </a:cxn>
                <a:cxn ang="0">
                  <a:pos x="184" y="253"/>
                </a:cxn>
                <a:cxn ang="0">
                  <a:pos x="130" y="122"/>
                </a:cxn>
                <a:cxn ang="0">
                  <a:pos x="130" y="122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252" h="253">
                  <a:moveTo>
                    <a:pt x="0" y="0"/>
                  </a:moveTo>
                  <a:cubicBezTo>
                    <a:pt x="69" y="0"/>
                    <a:pt x="133" y="28"/>
                    <a:pt x="178" y="74"/>
                  </a:cubicBezTo>
                  <a:lnTo>
                    <a:pt x="178" y="74"/>
                  </a:lnTo>
                  <a:cubicBezTo>
                    <a:pt x="224" y="120"/>
                    <a:pt x="252" y="183"/>
                    <a:pt x="252" y="253"/>
                  </a:cubicBezTo>
                  <a:lnTo>
                    <a:pt x="184" y="253"/>
                  </a:lnTo>
                  <a:cubicBezTo>
                    <a:pt x="184" y="202"/>
                    <a:pt x="164" y="156"/>
                    <a:pt x="130" y="122"/>
                  </a:cubicBezTo>
                  <a:lnTo>
                    <a:pt x="130" y="122"/>
                  </a:lnTo>
                  <a:cubicBezTo>
                    <a:pt x="97" y="89"/>
                    <a:pt x="51" y="68"/>
                    <a:pt x="0" y="68"/>
                  </a:cubicBez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4" name="Freeform 228"/>
            <p:cNvSpPr>
              <a:spLocks/>
            </p:cNvSpPr>
            <p:nvPr/>
          </p:nvSpPr>
          <p:spPr bwMode="auto">
            <a:xfrm>
              <a:off x="11051219" y="2013223"/>
              <a:ext cx="108678" cy="108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67"/>
                </a:cxn>
                <a:cxn ang="0">
                  <a:pos x="163" y="68"/>
                </a:cxn>
                <a:cxn ang="0">
                  <a:pos x="231" y="231"/>
                </a:cxn>
                <a:cxn ang="0">
                  <a:pos x="168" y="231"/>
                </a:cxn>
                <a:cxn ang="0">
                  <a:pos x="119" y="111"/>
                </a:cxn>
                <a:cxn ang="0">
                  <a:pos x="119" y="11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231" h="231">
                  <a:moveTo>
                    <a:pt x="0" y="0"/>
                  </a:moveTo>
                  <a:cubicBezTo>
                    <a:pt x="63" y="0"/>
                    <a:pt x="121" y="26"/>
                    <a:pt x="163" y="67"/>
                  </a:cubicBezTo>
                  <a:lnTo>
                    <a:pt x="163" y="68"/>
                  </a:lnTo>
                  <a:cubicBezTo>
                    <a:pt x="205" y="109"/>
                    <a:pt x="231" y="167"/>
                    <a:pt x="231" y="231"/>
                  </a:cubicBezTo>
                  <a:lnTo>
                    <a:pt x="168" y="231"/>
                  </a:lnTo>
                  <a:cubicBezTo>
                    <a:pt x="168" y="184"/>
                    <a:pt x="150" y="142"/>
                    <a:pt x="119" y="111"/>
                  </a:cubicBezTo>
                  <a:lnTo>
                    <a:pt x="119" y="112"/>
                  </a:lnTo>
                  <a:cubicBezTo>
                    <a:pt x="88" y="81"/>
                    <a:pt x="46" y="62"/>
                    <a:pt x="0" y="62"/>
                  </a:cubicBez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5" name="Freeform 229"/>
            <p:cNvSpPr>
              <a:spLocks/>
            </p:cNvSpPr>
            <p:nvPr/>
          </p:nvSpPr>
          <p:spPr bwMode="auto">
            <a:xfrm>
              <a:off x="11051219" y="2022033"/>
              <a:ext cx="96929" cy="998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62"/>
                </a:cxn>
                <a:cxn ang="0">
                  <a:pos x="148" y="62"/>
                </a:cxn>
                <a:cxn ang="0">
                  <a:pos x="209" y="210"/>
                </a:cxn>
                <a:cxn ang="0">
                  <a:pos x="153" y="210"/>
                </a:cxn>
                <a:cxn ang="0">
                  <a:pos x="108" y="102"/>
                </a:cxn>
                <a:cxn ang="0">
                  <a:pos x="108" y="102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0"/>
                </a:cxn>
              </a:cxnLst>
              <a:rect l="0" t="0" r="r" b="b"/>
              <a:pathLst>
                <a:path w="209" h="210">
                  <a:moveTo>
                    <a:pt x="0" y="0"/>
                  </a:moveTo>
                  <a:cubicBezTo>
                    <a:pt x="57" y="0"/>
                    <a:pt x="110" y="24"/>
                    <a:pt x="148" y="62"/>
                  </a:cubicBezTo>
                  <a:lnTo>
                    <a:pt x="148" y="62"/>
                  </a:lnTo>
                  <a:cubicBezTo>
                    <a:pt x="186" y="100"/>
                    <a:pt x="209" y="152"/>
                    <a:pt x="209" y="210"/>
                  </a:cubicBezTo>
                  <a:lnTo>
                    <a:pt x="153" y="210"/>
                  </a:lnTo>
                  <a:cubicBezTo>
                    <a:pt x="153" y="168"/>
                    <a:pt x="135" y="129"/>
                    <a:pt x="108" y="102"/>
                  </a:cubicBezTo>
                  <a:lnTo>
                    <a:pt x="108" y="102"/>
                  </a:lnTo>
                  <a:cubicBezTo>
                    <a:pt x="80" y="74"/>
                    <a:pt x="42" y="57"/>
                    <a:pt x="0" y="57"/>
                  </a:cubicBez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6" name="Freeform 230"/>
            <p:cNvSpPr>
              <a:spLocks/>
            </p:cNvSpPr>
            <p:nvPr/>
          </p:nvSpPr>
          <p:spPr bwMode="auto">
            <a:xfrm>
              <a:off x="11051219" y="2033782"/>
              <a:ext cx="88117" cy="881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33" y="55"/>
                </a:cxn>
                <a:cxn ang="0">
                  <a:pos x="133" y="55"/>
                </a:cxn>
                <a:cxn ang="0">
                  <a:pos x="188" y="188"/>
                </a:cxn>
                <a:cxn ang="0">
                  <a:pos x="138" y="188"/>
                </a:cxn>
                <a:cxn ang="0">
                  <a:pos x="98" y="91"/>
                </a:cxn>
                <a:cxn ang="0">
                  <a:pos x="98" y="91"/>
                </a:cxn>
                <a:cxn ang="0">
                  <a:pos x="1" y="51"/>
                </a:cxn>
                <a:cxn ang="0">
                  <a:pos x="0" y="5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88" h="188">
                  <a:moveTo>
                    <a:pt x="1" y="0"/>
                  </a:moveTo>
                  <a:cubicBezTo>
                    <a:pt x="52" y="0"/>
                    <a:pt x="99" y="21"/>
                    <a:pt x="133" y="55"/>
                  </a:cubicBezTo>
                  <a:lnTo>
                    <a:pt x="133" y="55"/>
                  </a:lnTo>
                  <a:cubicBezTo>
                    <a:pt x="167" y="89"/>
                    <a:pt x="188" y="136"/>
                    <a:pt x="188" y="188"/>
                  </a:cubicBezTo>
                  <a:lnTo>
                    <a:pt x="138" y="188"/>
                  </a:lnTo>
                  <a:cubicBezTo>
                    <a:pt x="138" y="150"/>
                    <a:pt x="122" y="116"/>
                    <a:pt x="98" y="91"/>
                  </a:cubicBezTo>
                  <a:lnTo>
                    <a:pt x="98" y="91"/>
                  </a:lnTo>
                  <a:cubicBezTo>
                    <a:pt x="73" y="66"/>
                    <a:pt x="38" y="51"/>
                    <a:pt x="1" y="51"/>
                  </a:cubicBezTo>
                  <a:lnTo>
                    <a:pt x="0" y="5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7" name="Freeform 231"/>
            <p:cNvSpPr>
              <a:spLocks/>
            </p:cNvSpPr>
            <p:nvPr/>
          </p:nvSpPr>
          <p:spPr bwMode="auto">
            <a:xfrm>
              <a:off x="11051219" y="2042595"/>
              <a:ext cx="79306" cy="793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8" y="48"/>
                </a:cxn>
                <a:cxn ang="0">
                  <a:pos x="118" y="49"/>
                </a:cxn>
                <a:cxn ang="0">
                  <a:pos x="167" y="166"/>
                </a:cxn>
                <a:cxn ang="0">
                  <a:pos x="122" y="166"/>
                </a:cxn>
                <a:cxn ang="0">
                  <a:pos x="86" y="80"/>
                </a:cxn>
                <a:cxn ang="0">
                  <a:pos x="86" y="80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0"/>
                </a:cxn>
              </a:cxnLst>
              <a:rect l="0" t="0" r="r" b="b"/>
              <a:pathLst>
                <a:path w="167" h="166">
                  <a:moveTo>
                    <a:pt x="0" y="0"/>
                  </a:moveTo>
                  <a:cubicBezTo>
                    <a:pt x="46" y="0"/>
                    <a:pt x="88" y="18"/>
                    <a:pt x="118" y="48"/>
                  </a:cubicBezTo>
                  <a:lnTo>
                    <a:pt x="118" y="49"/>
                  </a:lnTo>
                  <a:cubicBezTo>
                    <a:pt x="148" y="79"/>
                    <a:pt x="167" y="120"/>
                    <a:pt x="167" y="166"/>
                  </a:cubicBezTo>
                  <a:lnTo>
                    <a:pt x="122" y="166"/>
                  </a:lnTo>
                  <a:cubicBezTo>
                    <a:pt x="122" y="132"/>
                    <a:pt x="108" y="102"/>
                    <a:pt x="86" y="80"/>
                  </a:cubicBezTo>
                  <a:lnTo>
                    <a:pt x="86" y="80"/>
                  </a:lnTo>
                  <a:cubicBezTo>
                    <a:pt x="64" y="58"/>
                    <a:pt x="34" y="45"/>
                    <a:pt x="0" y="45"/>
                  </a:cubicBez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8" name="Freeform 232"/>
            <p:cNvSpPr>
              <a:spLocks/>
            </p:cNvSpPr>
            <p:nvPr/>
          </p:nvSpPr>
          <p:spPr bwMode="auto">
            <a:xfrm>
              <a:off x="11051219" y="2054344"/>
              <a:ext cx="67557" cy="675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" y="43"/>
                </a:cxn>
                <a:cxn ang="0">
                  <a:pos x="103" y="43"/>
                </a:cxn>
                <a:cxn ang="0">
                  <a:pos x="145" y="145"/>
                </a:cxn>
                <a:cxn ang="0">
                  <a:pos x="106" y="145"/>
                </a:cxn>
                <a:cxn ang="0">
                  <a:pos x="75" y="70"/>
                </a:cxn>
                <a:cxn ang="0">
                  <a:pos x="75" y="70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w="145" h="145">
                  <a:moveTo>
                    <a:pt x="0" y="0"/>
                  </a:moveTo>
                  <a:cubicBezTo>
                    <a:pt x="40" y="0"/>
                    <a:pt x="76" y="17"/>
                    <a:pt x="103" y="43"/>
                  </a:cubicBezTo>
                  <a:lnTo>
                    <a:pt x="103" y="43"/>
                  </a:lnTo>
                  <a:cubicBezTo>
                    <a:pt x="129" y="69"/>
                    <a:pt x="145" y="105"/>
                    <a:pt x="145" y="145"/>
                  </a:cubicBezTo>
                  <a:lnTo>
                    <a:pt x="106" y="145"/>
                  </a:lnTo>
                  <a:cubicBezTo>
                    <a:pt x="106" y="116"/>
                    <a:pt x="94" y="89"/>
                    <a:pt x="75" y="70"/>
                  </a:cubicBezTo>
                  <a:lnTo>
                    <a:pt x="75" y="70"/>
                  </a:lnTo>
                  <a:cubicBezTo>
                    <a:pt x="56" y="51"/>
                    <a:pt x="30" y="39"/>
                    <a:pt x="0" y="39"/>
                  </a:cubicBez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9" name="Freeform 233"/>
            <p:cNvSpPr>
              <a:spLocks/>
            </p:cNvSpPr>
            <p:nvPr/>
          </p:nvSpPr>
          <p:spPr bwMode="auto">
            <a:xfrm>
              <a:off x="11051219" y="2063154"/>
              <a:ext cx="58745" cy="58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36"/>
                </a:cxn>
                <a:cxn ang="0">
                  <a:pos x="87" y="36"/>
                </a:cxn>
                <a:cxn ang="0">
                  <a:pos x="123" y="123"/>
                </a:cxn>
                <a:cxn ang="0">
                  <a:pos x="90" y="123"/>
                </a:cxn>
                <a:cxn ang="0">
                  <a:pos x="64" y="59"/>
                </a:cxn>
                <a:cxn ang="0">
                  <a:pos x="64" y="5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23" h="123">
                  <a:moveTo>
                    <a:pt x="0" y="0"/>
                  </a:moveTo>
                  <a:cubicBezTo>
                    <a:pt x="34" y="0"/>
                    <a:pt x="65" y="14"/>
                    <a:pt x="87" y="36"/>
                  </a:cubicBezTo>
                  <a:lnTo>
                    <a:pt x="87" y="36"/>
                  </a:lnTo>
                  <a:cubicBezTo>
                    <a:pt x="109" y="58"/>
                    <a:pt x="123" y="89"/>
                    <a:pt x="123" y="123"/>
                  </a:cubicBezTo>
                  <a:lnTo>
                    <a:pt x="90" y="123"/>
                  </a:lnTo>
                  <a:cubicBezTo>
                    <a:pt x="90" y="98"/>
                    <a:pt x="80" y="76"/>
                    <a:pt x="64" y="59"/>
                  </a:cubicBezTo>
                  <a:lnTo>
                    <a:pt x="64" y="59"/>
                  </a:lnTo>
                  <a:cubicBezTo>
                    <a:pt x="48" y="43"/>
                    <a:pt x="25" y="33"/>
                    <a:pt x="0" y="33"/>
                  </a:cubicBez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0" name="Freeform 234"/>
            <p:cNvSpPr>
              <a:spLocks/>
            </p:cNvSpPr>
            <p:nvPr/>
          </p:nvSpPr>
          <p:spPr bwMode="auto">
            <a:xfrm>
              <a:off x="11051219" y="2074903"/>
              <a:ext cx="46996" cy="469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29"/>
                </a:cxn>
                <a:cxn ang="0">
                  <a:pos x="72" y="29"/>
                </a:cxn>
                <a:cxn ang="0">
                  <a:pos x="101" y="101"/>
                </a:cxn>
                <a:cxn ang="0">
                  <a:pos x="74" y="101"/>
                </a:cxn>
                <a:cxn ang="0">
                  <a:pos x="53" y="49"/>
                </a:cxn>
                <a:cxn ang="0">
                  <a:pos x="53" y="4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101" h="101">
                  <a:moveTo>
                    <a:pt x="0" y="0"/>
                  </a:moveTo>
                  <a:cubicBezTo>
                    <a:pt x="28" y="0"/>
                    <a:pt x="54" y="11"/>
                    <a:pt x="72" y="29"/>
                  </a:cubicBezTo>
                  <a:lnTo>
                    <a:pt x="72" y="29"/>
                  </a:lnTo>
                  <a:cubicBezTo>
                    <a:pt x="90" y="48"/>
                    <a:pt x="101" y="73"/>
                    <a:pt x="101" y="101"/>
                  </a:cubicBezTo>
                  <a:lnTo>
                    <a:pt x="74" y="101"/>
                  </a:lnTo>
                  <a:cubicBezTo>
                    <a:pt x="74" y="80"/>
                    <a:pt x="66" y="62"/>
                    <a:pt x="53" y="49"/>
                  </a:cubicBezTo>
                  <a:lnTo>
                    <a:pt x="53" y="49"/>
                  </a:lnTo>
                  <a:cubicBezTo>
                    <a:pt x="39" y="35"/>
                    <a:pt x="21" y="27"/>
                    <a:pt x="0" y="27"/>
                  </a:cubicBez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1" name="Freeform 235"/>
            <p:cNvSpPr>
              <a:spLocks/>
            </p:cNvSpPr>
            <p:nvPr/>
          </p:nvSpPr>
          <p:spPr bwMode="auto">
            <a:xfrm>
              <a:off x="11051219" y="2083716"/>
              <a:ext cx="38185" cy="38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24"/>
                </a:cxn>
                <a:cxn ang="0">
                  <a:pos x="57" y="24"/>
                </a:cxn>
                <a:cxn ang="0">
                  <a:pos x="80" y="80"/>
                </a:cxn>
                <a:cxn ang="0">
                  <a:pos x="69" y="80"/>
                </a:cxn>
                <a:cxn ang="0">
                  <a:pos x="59" y="80"/>
                </a:cxn>
                <a:cxn ang="0">
                  <a:pos x="0" y="80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cubicBezTo>
                    <a:pt x="22" y="0"/>
                    <a:pt x="42" y="9"/>
                    <a:pt x="57" y="24"/>
                  </a:cubicBezTo>
                  <a:lnTo>
                    <a:pt x="57" y="24"/>
                  </a:lnTo>
                  <a:cubicBezTo>
                    <a:pt x="71" y="38"/>
                    <a:pt x="80" y="58"/>
                    <a:pt x="80" y="80"/>
                  </a:cubicBezTo>
                  <a:lnTo>
                    <a:pt x="69" y="80"/>
                  </a:lnTo>
                  <a:lnTo>
                    <a:pt x="59" y="80"/>
                  </a:lnTo>
                  <a:lnTo>
                    <a:pt x="0" y="80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2" name="Freeform 236"/>
            <p:cNvSpPr>
              <a:spLocks/>
            </p:cNvSpPr>
            <p:nvPr/>
          </p:nvSpPr>
          <p:spPr bwMode="auto">
            <a:xfrm>
              <a:off x="11051219" y="2095465"/>
              <a:ext cx="26436" cy="2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17"/>
                </a:cxn>
                <a:cxn ang="0">
                  <a:pos x="41" y="17"/>
                </a:cxn>
                <a:cxn ang="0">
                  <a:pos x="58" y="58"/>
                </a:cxn>
                <a:cxn ang="0">
                  <a:pos x="51" y="58"/>
                </a:cxn>
                <a:cxn ang="0">
                  <a:pos x="43" y="58"/>
                </a:cxn>
                <a:cxn ang="0">
                  <a:pos x="0" y="5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cubicBezTo>
                    <a:pt x="16" y="0"/>
                    <a:pt x="31" y="6"/>
                    <a:pt x="41" y="17"/>
                  </a:cubicBezTo>
                  <a:lnTo>
                    <a:pt x="41" y="17"/>
                  </a:lnTo>
                  <a:cubicBezTo>
                    <a:pt x="52" y="27"/>
                    <a:pt x="58" y="42"/>
                    <a:pt x="58" y="58"/>
                  </a:cubicBezTo>
                  <a:lnTo>
                    <a:pt x="51" y="58"/>
                  </a:lnTo>
                  <a:lnTo>
                    <a:pt x="43" y="5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3" name="Freeform 237"/>
            <p:cNvSpPr>
              <a:spLocks/>
            </p:cNvSpPr>
            <p:nvPr/>
          </p:nvSpPr>
          <p:spPr bwMode="auto">
            <a:xfrm>
              <a:off x="11051219" y="2104276"/>
              <a:ext cx="17623" cy="176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37" y="36"/>
                </a:cxn>
                <a:cxn ang="0">
                  <a:pos x="0" y="36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cubicBezTo>
                    <a:pt x="10" y="0"/>
                    <a:pt x="19" y="4"/>
                    <a:pt x="26" y="10"/>
                  </a:cubicBezTo>
                  <a:lnTo>
                    <a:pt x="26" y="10"/>
                  </a:lnTo>
                  <a:cubicBezTo>
                    <a:pt x="33" y="17"/>
                    <a:pt x="37" y="26"/>
                    <a:pt x="37" y="36"/>
                  </a:cubicBezTo>
                  <a:lnTo>
                    <a:pt x="0" y="3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4" name="Freeform 238"/>
            <p:cNvSpPr>
              <a:spLocks/>
            </p:cNvSpPr>
            <p:nvPr/>
          </p:nvSpPr>
          <p:spPr bwMode="auto">
            <a:xfrm>
              <a:off x="11051219" y="2116025"/>
              <a:ext cx="5874" cy="58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5" y="15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cubicBezTo>
                    <a:pt x="4" y="0"/>
                    <a:pt x="8" y="2"/>
                    <a:pt x="11" y="5"/>
                  </a:cubicBezTo>
                  <a:lnTo>
                    <a:pt x="11" y="5"/>
                  </a:lnTo>
                  <a:cubicBezTo>
                    <a:pt x="13" y="7"/>
                    <a:pt x="15" y="11"/>
                    <a:pt x="15" y="15"/>
                  </a:cubicBezTo>
                  <a:lnTo>
                    <a:pt x="0" y="15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A7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5" name="Rectangle 239"/>
            <p:cNvSpPr>
              <a:spLocks noChangeArrowheads="1"/>
            </p:cNvSpPr>
            <p:nvPr/>
          </p:nvSpPr>
          <p:spPr bwMode="auto">
            <a:xfrm>
              <a:off x="11309695" y="1992661"/>
              <a:ext cx="584509" cy="8813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6" name="Rectangle 240"/>
            <p:cNvSpPr>
              <a:spLocks noChangeArrowheads="1"/>
            </p:cNvSpPr>
            <p:nvPr/>
          </p:nvSpPr>
          <p:spPr bwMode="auto">
            <a:xfrm>
              <a:off x="11309695" y="2013223"/>
              <a:ext cx="584509" cy="8813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7" name="Rectangle 241"/>
            <p:cNvSpPr>
              <a:spLocks noChangeArrowheads="1"/>
            </p:cNvSpPr>
            <p:nvPr/>
          </p:nvSpPr>
          <p:spPr bwMode="auto">
            <a:xfrm>
              <a:off x="11309695" y="2033782"/>
              <a:ext cx="584509" cy="8813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8" name="Rectangle 242"/>
            <p:cNvSpPr>
              <a:spLocks noChangeArrowheads="1"/>
            </p:cNvSpPr>
            <p:nvPr/>
          </p:nvSpPr>
          <p:spPr bwMode="auto">
            <a:xfrm>
              <a:off x="11309695" y="2054344"/>
              <a:ext cx="584509" cy="8813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9" name="Rectangle 243"/>
            <p:cNvSpPr>
              <a:spLocks noChangeArrowheads="1"/>
            </p:cNvSpPr>
            <p:nvPr/>
          </p:nvSpPr>
          <p:spPr bwMode="auto">
            <a:xfrm>
              <a:off x="11309695" y="2074903"/>
              <a:ext cx="584509" cy="8813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0" name="Rectangle 244"/>
            <p:cNvSpPr>
              <a:spLocks noChangeArrowheads="1"/>
            </p:cNvSpPr>
            <p:nvPr/>
          </p:nvSpPr>
          <p:spPr bwMode="auto">
            <a:xfrm>
              <a:off x="11309695" y="2095465"/>
              <a:ext cx="584509" cy="8813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1" name="Rectangle 245"/>
            <p:cNvSpPr>
              <a:spLocks noChangeArrowheads="1"/>
            </p:cNvSpPr>
            <p:nvPr/>
          </p:nvSpPr>
          <p:spPr bwMode="auto">
            <a:xfrm>
              <a:off x="11309695" y="2001474"/>
              <a:ext cx="584509" cy="11749"/>
            </a:xfrm>
            <a:prstGeom prst="rect">
              <a:avLst/>
            </a:prstGeom>
            <a:solidFill>
              <a:srgbClr val="9BBC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2" name="Rectangle 246"/>
            <p:cNvSpPr>
              <a:spLocks noChangeArrowheads="1"/>
            </p:cNvSpPr>
            <p:nvPr/>
          </p:nvSpPr>
          <p:spPr bwMode="auto">
            <a:xfrm>
              <a:off x="11309695" y="2022033"/>
              <a:ext cx="584509" cy="11749"/>
            </a:xfrm>
            <a:prstGeom prst="rect">
              <a:avLst/>
            </a:prstGeom>
            <a:solidFill>
              <a:srgbClr val="9BBC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3" name="Rectangle 247"/>
            <p:cNvSpPr>
              <a:spLocks noChangeArrowheads="1"/>
            </p:cNvSpPr>
            <p:nvPr/>
          </p:nvSpPr>
          <p:spPr bwMode="auto">
            <a:xfrm>
              <a:off x="11309695" y="2042595"/>
              <a:ext cx="584509" cy="11749"/>
            </a:xfrm>
            <a:prstGeom prst="rect">
              <a:avLst/>
            </a:prstGeom>
            <a:solidFill>
              <a:srgbClr val="9BBC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4" name="Rectangle 248"/>
            <p:cNvSpPr>
              <a:spLocks noChangeArrowheads="1"/>
            </p:cNvSpPr>
            <p:nvPr/>
          </p:nvSpPr>
          <p:spPr bwMode="auto">
            <a:xfrm>
              <a:off x="11309695" y="2063154"/>
              <a:ext cx="584509" cy="11749"/>
            </a:xfrm>
            <a:prstGeom prst="rect">
              <a:avLst/>
            </a:prstGeom>
            <a:solidFill>
              <a:srgbClr val="9BBC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5" name="Rectangle 249"/>
            <p:cNvSpPr>
              <a:spLocks noChangeArrowheads="1"/>
            </p:cNvSpPr>
            <p:nvPr/>
          </p:nvSpPr>
          <p:spPr bwMode="auto">
            <a:xfrm>
              <a:off x="11309695" y="2083716"/>
              <a:ext cx="584509" cy="11749"/>
            </a:xfrm>
            <a:prstGeom prst="rect">
              <a:avLst/>
            </a:prstGeom>
            <a:solidFill>
              <a:srgbClr val="9BBC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6" name="Rectangle 250"/>
            <p:cNvSpPr>
              <a:spLocks noChangeArrowheads="1"/>
            </p:cNvSpPr>
            <p:nvPr/>
          </p:nvSpPr>
          <p:spPr bwMode="auto">
            <a:xfrm>
              <a:off x="11309695" y="2104276"/>
              <a:ext cx="584509" cy="11749"/>
            </a:xfrm>
            <a:prstGeom prst="rect">
              <a:avLst/>
            </a:prstGeom>
            <a:solidFill>
              <a:srgbClr val="9BBC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7" name="Rectangle 251"/>
            <p:cNvSpPr>
              <a:spLocks noChangeArrowheads="1"/>
            </p:cNvSpPr>
            <p:nvPr/>
          </p:nvSpPr>
          <p:spPr bwMode="auto">
            <a:xfrm>
              <a:off x="11309695" y="2116025"/>
              <a:ext cx="584509" cy="5874"/>
            </a:xfrm>
            <a:prstGeom prst="rect">
              <a:avLst/>
            </a:prstGeom>
            <a:solidFill>
              <a:srgbClr val="6F9A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8" name="Freeform 252"/>
            <p:cNvSpPr>
              <a:spLocks/>
            </p:cNvSpPr>
            <p:nvPr/>
          </p:nvSpPr>
          <p:spPr bwMode="auto">
            <a:xfrm>
              <a:off x="11180457" y="1992661"/>
              <a:ext cx="129238" cy="129238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0" y="275"/>
                </a:cxn>
                <a:cxn ang="0">
                  <a:pos x="74" y="275"/>
                </a:cxn>
                <a:cxn ang="0">
                  <a:pos x="133" y="133"/>
                </a:cxn>
                <a:cxn ang="0">
                  <a:pos x="133" y="133"/>
                </a:cxn>
                <a:cxn ang="0">
                  <a:pos x="275" y="74"/>
                </a:cxn>
                <a:cxn ang="0">
                  <a:pos x="275" y="74"/>
                </a:cxn>
                <a:cxn ang="0">
                  <a:pos x="275" y="0"/>
                </a:cxn>
              </a:cxnLst>
              <a:rect l="0" t="0" r="r" b="b"/>
              <a:pathLst>
                <a:path w="275" h="275">
                  <a:moveTo>
                    <a:pt x="275" y="0"/>
                  </a:moveTo>
                  <a:cubicBezTo>
                    <a:pt x="199" y="0"/>
                    <a:pt x="130" y="31"/>
                    <a:pt x="81" y="81"/>
                  </a:cubicBezTo>
                  <a:lnTo>
                    <a:pt x="81" y="81"/>
                  </a:lnTo>
                  <a:cubicBezTo>
                    <a:pt x="31" y="131"/>
                    <a:pt x="0" y="199"/>
                    <a:pt x="0" y="275"/>
                  </a:cubicBezTo>
                  <a:lnTo>
                    <a:pt x="74" y="275"/>
                  </a:lnTo>
                  <a:cubicBezTo>
                    <a:pt x="74" y="219"/>
                    <a:pt x="97" y="169"/>
                    <a:pt x="133" y="133"/>
                  </a:cubicBezTo>
                  <a:lnTo>
                    <a:pt x="133" y="133"/>
                  </a:lnTo>
                  <a:cubicBezTo>
                    <a:pt x="169" y="97"/>
                    <a:pt x="219" y="74"/>
                    <a:pt x="275" y="74"/>
                  </a:cubicBezTo>
                  <a:lnTo>
                    <a:pt x="275" y="7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9" name="Freeform 253"/>
            <p:cNvSpPr>
              <a:spLocks/>
            </p:cNvSpPr>
            <p:nvPr/>
          </p:nvSpPr>
          <p:spPr bwMode="auto">
            <a:xfrm>
              <a:off x="11189270" y="2001474"/>
              <a:ext cx="120427" cy="120427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74" y="74"/>
                </a:cxn>
                <a:cxn ang="0">
                  <a:pos x="74" y="74"/>
                </a:cxn>
                <a:cxn ang="0">
                  <a:pos x="0" y="253"/>
                </a:cxn>
                <a:cxn ang="0">
                  <a:pos x="68" y="253"/>
                </a:cxn>
                <a:cxn ang="0">
                  <a:pos x="122" y="122"/>
                </a:cxn>
                <a:cxn ang="0">
                  <a:pos x="122" y="122"/>
                </a:cxn>
                <a:cxn ang="0">
                  <a:pos x="253" y="68"/>
                </a:cxn>
                <a:cxn ang="0">
                  <a:pos x="253" y="68"/>
                </a:cxn>
                <a:cxn ang="0">
                  <a:pos x="253" y="0"/>
                </a:cxn>
              </a:cxnLst>
              <a:rect l="0" t="0" r="r" b="b"/>
              <a:pathLst>
                <a:path w="253" h="253">
                  <a:moveTo>
                    <a:pt x="253" y="0"/>
                  </a:moveTo>
                  <a:cubicBezTo>
                    <a:pt x="183" y="0"/>
                    <a:pt x="120" y="28"/>
                    <a:pt x="74" y="74"/>
                  </a:cubicBezTo>
                  <a:lnTo>
                    <a:pt x="74" y="74"/>
                  </a:lnTo>
                  <a:cubicBezTo>
                    <a:pt x="28" y="120"/>
                    <a:pt x="0" y="183"/>
                    <a:pt x="0" y="253"/>
                  </a:cubicBezTo>
                  <a:lnTo>
                    <a:pt x="68" y="253"/>
                  </a:lnTo>
                  <a:cubicBezTo>
                    <a:pt x="68" y="202"/>
                    <a:pt x="89" y="156"/>
                    <a:pt x="122" y="122"/>
                  </a:cubicBezTo>
                  <a:lnTo>
                    <a:pt x="122" y="122"/>
                  </a:lnTo>
                  <a:cubicBezTo>
                    <a:pt x="156" y="89"/>
                    <a:pt x="202" y="68"/>
                    <a:pt x="253" y="68"/>
                  </a:cubicBezTo>
                  <a:lnTo>
                    <a:pt x="253" y="68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0" name="Freeform 254"/>
            <p:cNvSpPr>
              <a:spLocks/>
            </p:cNvSpPr>
            <p:nvPr/>
          </p:nvSpPr>
          <p:spPr bwMode="auto">
            <a:xfrm>
              <a:off x="11201019" y="2013223"/>
              <a:ext cx="108678" cy="108678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67" y="67"/>
                </a:cxn>
                <a:cxn ang="0">
                  <a:pos x="67" y="68"/>
                </a:cxn>
                <a:cxn ang="0">
                  <a:pos x="0" y="231"/>
                </a:cxn>
                <a:cxn ang="0">
                  <a:pos x="62" y="231"/>
                </a:cxn>
                <a:cxn ang="0">
                  <a:pos x="111" y="111"/>
                </a:cxn>
                <a:cxn ang="0">
                  <a:pos x="111" y="112"/>
                </a:cxn>
                <a:cxn ang="0">
                  <a:pos x="231" y="62"/>
                </a:cxn>
                <a:cxn ang="0">
                  <a:pos x="231" y="62"/>
                </a:cxn>
                <a:cxn ang="0">
                  <a:pos x="231" y="0"/>
                </a:cxn>
              </a:cxnLst>
              <a:rect l="0" t="0" r="r" b="b"/>
              <a:pathLst>
                <a:path w="231" h="231">
                  <a:moveTo>
                    <a:pt x="231" y="0"/>
                  </a:moveTo>
                  <a:cubicBezTo>
                    <a:pt x="167" y="0"/>
                    <a:pt x="109" y="26"/>
                    <a:pt x="67" y="67"/>
                  </a:cubicBezTo>
                  <a:lnTo>
                    <a:pt x="67" y="68"/>
                  </a:lnTo>
                  <a:cubicBezTo>
                    <a:pt x="26" y="109"/>
                    <a:pt x="0" y="167"/>
                    <a:pt x="0" y="231"/>
                  </a:cubicBezTo>
                  <a:lnTo>
                    <a:pt x="62" y="231"/>
                  </a:lnTo>
                  <a:cubicBezTo>
                    <a:pt x="62" y="184"/>
                    <a:pt x="81" y="142"/>
                    <a:pt x="111" y="111"/>
                  </a:cubicBezTo>
                  <a:lnTo>
                    <a:pt x="111" y="112"/>
                  </a:lnTo>
                  <a:cubicBezTo>
                    <a:pt x="142" y="81"/>
                    <a:pt x="184" y="62"/>
                    <a:pt x="231" y="62"/>
                  </a:cubicBezTo>
                  <a:lnTo>
                    <a:pt x="231" y="62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1" name="Freeform 255"/>
            <p:cNvSpPr>
              <a:spLocks/>
            </p:cNvSpPr>
            <p:nvPr/>
          </p:nvSpPr>
          <p:spPr bwMode="auto">
            <a:xfrm>
              <a:off x="11209830" y="2022033"/>
              <a:ext cx="99866" cy="99866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62" y="62"/>
                </a:cxn>
                <a:cxn ang="0">
                  <a:pos x="62" y="62"/>
                </a:cxn>
                <a:cxn ang="0">
                  <a:pos x="0" y="210"/>
                </a:cxn>
                <a:cxn ang="0">
                  <a:pos x="57" y="210"/>
                </a:cxn>
                <a:cxn ang="0">
                  <a:pos x="102" y="102"/>
                </a:cxn>
                <a:cxn ang="0">
                  <a:pos x="102" y="102"/>
                </a:cxn>
                <a:cxn ang="0">
                  <a:pos x="210" y="57"/>
                </a:cxn>
                <a:cxn ang="0">
                  <a:pos x="210" y="57"/>
                </a:cxn>
                <a:cxn ang="0">
                  <a:pos x="210" y="0"/>
                </a:cxn>
              </a:cxnLst>
              <a:rect l="0" t="0" r="r" b="b"/>
              <a:pathLst>
                <a:path w="210" h="210">
                  <a:moveTo>
                    <a:pt x="210" y="0"/>
                  </a:moveTo>
                  <a:cubicBezTo>
                    <a:pt x="152" y="0"/>
                    <a:pt x="100" y="24"/>
                    <a:pt x="62" y="62"/>
                  </a:cubicBezTo>
                  <a:lnTo>
                    <a:pt x="62" y="62"/>
                  </a:lnTo>
                  <a:cubicBezTo>
                    <a:pt x="24" y="100"/>
                    <a:pt x="0" y="152"/>
                    <a:pt x="0" y="210"/>
                  </a:cubicBezTo>
                  <a:lnTo>
                    <a:pt x="57" y="210"/>
                  </a:lnTo>
                  <a:cubicBezTo>
                    <a:pt x="57" y="168"/>
                    <a:pt x="74" y="129"/>
                    <a:pt x="102" y="102"/>
                  </a:cubicBezTo>
                  <a:lnTo>
                    <a:pt x="102" y="102"/>
                  </a:lnTo>
                  <a:cubicBezTo>
                    <a:pt x="129" y="74"/>
                    <a:pt x="168" y="57"/>
                    <a:pt x="210" y="57"/>
                  </a:cubicBezTo>
                  <a:lnTo>
                    <a:pt x="210" y="57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2" name="Freeform 256"/>
            <p:cNvSpPr>
              <a:spLocks/>
            </p:cNvSpPr>
            <p:nvPr/>
          </p:nvSpPr>
          <p:spPr bwMode="auto">
            <a:xfrm>
              <a:off x="11221579" y="2033782"/>
              <a:ext cx="88117" cy="88117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55" y="55"/>
                </a:cxn>
                <a:cxn ang="0">
                  <a:pos x="55" y="55"/>
                </a:cxn>
                <a:cxn ang="0">
                  <a:pos x="0" y="188"/>
                </a:cxn>
                <a:cxn ang="0">
                  <a:pos x="51" y="188"/>
                </a:cxn>
                <a:cxn ang="0">
                  <a:pos x="91" y="91"/>
                </a:cxn>
                <a:cxn ang="0">
                  <a:pos x="91" y="91"/>
                </a:cxn>
                <a:cxn ang="0">
                  <a:pos x="188" y="51"/>
                </a:cxn>
                <a:cxn ang="0">
                  <a:pos x="188" y="51"/>
                </a:cxn>
                <a:cxn ang="0">
                  <a:pos x="188" y="0"/>
                </a:cxn>
              </a:cxnLst>
              <a:rect l="0" t="0" r="r" b="b"/>
              <a:pathLst>
                <a:path w="188" h="188">
                  <a:moveTo>
                    <a:pt x="188" y="0"/>
                  </a:moveTo>
                  <a:cubicBezTo>
                    <a:pt x="136" y="0"/>
                    <a:pt x="89" y="21"/>
                    <a:pt x="55" y="55"/>
                  </a:cubicBezTo>
                  <a:lnTo>
                    <a:pt x="55" y="55"/>
                  </a:lnTo>
                  <a:cubicBezTo>
                    <a:pt x="21" y="89"/>
                    <a:pt x="0" y="136"/>
                    <a:pt x="0" y="188"/>
                  </a:cubicBezTo>
                  <a:lnTo>
                    <a:pt x="51" y="188"/>
                  </a:lnTo>
                  <a:cubicBezTo>
                    <a:pt x="51" y="150"/>
                    <a:pt x="66" y="116"/>
                    <a:pt x="91" y="91"/>
                  </a:cubicBezTo>
                  <a:lnTo>
                    <a:pt x="91" y="91"/>
                  </a:lnTo>
                  <a:cubicBezTo>
                    <a:pt x="116" y="66"/>
                    <a:pt x="150" y="51"/>
                    <a:pt x="188" y="51"/>
                  </a:cubicBezTo>
                  <a:lnTo>
                    <a:pt x="188" y="5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3" name="Freeform 257"/>
            <p:cNvSpPr>
              <a:spLocks/>
            </p:cNvSpPr>
            <p:nvPr/>
          </p:nvSpPr>
          <p:spPr bwMode="auto">
            <a:xfrm>
              <a:off x="11230391" y="2042595"/>
              <a:ext cx="79306" cy="79306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48" y="48"/>
                </a:cxn>
                <a:cxn ang="0">
                  <a:pos x="48" y="49"/>
                </a:cxn>
                <a:cxn ang="0">
                  <a:pos x="0" y="166"/>
                </a:cxn>
                <a:cxn ang="0">
                  <a:pos x="45" y="166"/>
                </a:cxn>
                <a:cxn ang="0">
                  <a:pos x="80" y="80"/>
                </a:cxn>
                <a:cxn ang="0">
                  <a:pos x="80" y="80"/>
                </a:cxn>
                <a:cxn ang="0">
                  <a:pos x="166" y="45"/>
                </a:cxn>
                <a:cxn ang="0">
                  <a:pos x="166" y="45"/>
                </a:cxn>
                <a:cxn ang="0">
                  <a:pos x="166" y="0"/>
                </a:cxn>
              </a:cxnLst>
              <a:rect l="0" t="0" r="r" b="b"/>
              <a:pathLst>
                <a:path w="166" h="166">
                  <a:moveTo>
                    <a:pt x="166" y="0"/>
                  </a:moveTo>
                  <a:cubicBezTo>
                    <a:pt x="120" y="0"/>
                    <a:pt x="79" y="18"/>
                    <a:pt x="48" y="48"/>
                  </a:cubicBezTo>
                  <a:lnTo>
                    <a:pt x="48" y="49"/>
                  </a:lnTo>
                  <a:cubicBezTo>
                    <a:pt x="18" y="79"/>
                    <a:pt x="0" y="120"/>
                    <a:pt x="0" y="166"/>
                  </a:cubicBezTo>
                  <a:lnTo>
                    <a:pt x="45" y="166"/>
                  </a:lnTo>
                  <a:cubicBezTo>
                    <a:pt x="45" y="132"/>
                    <a:pt x="58" y="102"/>
                    <a:pt x="80" y="80"/>
                  </a:cubicBezTo>
                  <a:lnTo>
                    <a:pt x="80" y="80"/>
                  </a:lnTo>
                  <a:cubicBezTo>
                    <a:pt x="102" y="58"/>
                    <a:pt x="132" y="45"/>
                    <a:pt x="166" y="45"/>
                  </a:cubicBezTo>
                  <a:lnTo>
                    <a:pt x="166" y="45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4" name="Freeform 258"/>
            <p:cNvSpPr>
              <a:spLocks/>
            </p:cNvSpPr>
            <p:nvPr/>
          </p:nvSpPr>
          <p:spPr bwMode="auto">
            <a:xfrm>
              <a:off x="11239202" y="2054344"/>
              <a:ext cx="70493" cy="67557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43" y="43"/>
                </a:cxn>
                <a:cxn ang="0">
                  <a:pos x="43" y="43"/>
                </a:cxn>
                <a:cxn ang="0">
                  <a:pos x="0" y="145"/>
                </a:cxn>
                <a:cxn ang="0">
                  <a:pos x="39" y="145"/>
                </a:cxn>
                <a:cxn ang="0">
                  <a:pos x="70" y="70"/>
                </a:cxn>
                <a:cxn ang="0">
                  <a:pos x="70" y="70"/>
                </a:cxn>
                <a:cxn ang="0">
                  <a:pos x="145" y="39"/>
                </a:cxn>
                <a:cxn ang="0">
                  <a:pos x="145" y="39"/>
                </a:cxn>
                <a:cxn ang="0">
                  <a:pos x="145" y="0"/>
                </a:cxn>
              </a:cxnLst>
              <a:rect l="0" t="0" r="r" b="b"/>
              <a:pathLst>
                <a:path w="145" h="145">
                  <a:moveTo>
                    <a:pt x="145" y="0"/>
                  </a:moveTo>
                  <a:cubicBezTo>
                    <a:pt x="105" y="0"/>
                    <a:pt x="69" y="17"/>
                    <a:pt x="43" y="43"/>
                  </a:cubicBezTo>
                  <a:lnTo>
                    <a:pt x="43" y="43"/>
                  </a:lnTo>
                  <a:cubicBezTo>
                    <a:pt x="17" y="69"/>
                    <a:pt x="0" y="105"/>
                    <a:pt x="0" y="145"/>
                  </a:cubicBezTo>
                  <a:lnTo>
                    <a:pt x="39" y="145"/>
                  </a:lnTo>
                  <a:cubicBezTo>
                    <a:pt x="39" y="116"/>
                    <a:pt x="51" y="89"/>
                    <a:pt x="70" y="70"/>
                  </a:cubicBezTo>
                  <a:lnTo>
                    <a:pt x="70" y="70"/>
                  </a:lnTo>
                  <a:cubicBezTo>
                    <a:pt x="89" y="51"/>
                    <a:pt x="116" y="39"/>
                    <a:pt x="145" y="39"/>
                  </a:cubicBezTo>
                  <a:lnTo>
                    <a:pt x="145" y="39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5" name="Freeform 259"/>
            <p:cNvSpPr>
              <a:spLocks/>
            </p:cNvSpPr>
            <p:nvPr/>
          </p:nvSpPr>
          <p:spPr bwMode="auto">
            <a:xfrm>
              <a:off x="11250951" y="2063154"/>
              <a:ext cx="58745" cy="58745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0" y="123"/>
                </a:cxn>
                <a:cxn ang="0">
                  <a:pos x="33" y="123"/>
                </a:cxn>
                <a:cxn ang="0">
                  <a:pos x="60" y="59"/>
                </a:cxn>
                <a:cxn ang="0">
                  <a:pos x="60" y="59"/>
                </a:cxn>
                <a:cxn ang="0">
                  <a:pos x="123" y="33"/>
                </a:cxn>
                <a:cxn ang="0">
                  <a:pos x="123" y="33"/>
                </a:cxn>
                <a:cxn ang="0">
                  <a:pos x="123" y="0"/>
                </a:cxn>
              </a:cxnLst>
              <a:rect l="0" t="0" r="r" b="b"/>
              <a:pathLst>
                <a:path w="123" h="123">
                  <a:moveTo>
                    <a:pt x="123" y="0"/>
                  </a:moveTo>
                  <a:cubicBezTo>
                    <a:pt x="89" y="0"/>
                    <a:pt x="58" y="14"/>
                    <a:pt x="36" y="36"/>
                  </a:cubicBezTo>
                  <a:lnTo>
                    <a:pt x="36" y="36"/>
                  </a:lnTo>
                  <a:cubicBezTo>
                    <a:pt x="14" y="58"/>
                    <a:pt x="0" y="89"/>
                    <a:pt x="0" y="123"/>
                  </a:cubicBezTo>
                  <a:lnTo>
                    <a:pt x="33" y="123"/>
                  </a:lnTo>
                  <a:cubicBezTo>
                    <a:pt x="33" y="98"/>
                    <a:pt x="43" y="76"/>
                    <a:pt x="60" y="59"/>
                  </a:cubicBezTo>
                  <a:lnTo>
                    <a:pt x="60" y="59"/>
                  </a:lnTo>
                  <a:cubicBezTo>
                    <a:pt x="76" y="43"/>
                    <a:pt x="98" y="33"/>
                    <a:pt x="123" y="33"/>
                  </a:cubicBezTo>
                  <a:lnTo>
                    <a:pt x="123" y="3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6" name="Freeform 260"/>
            <p:cNvSpPr>
              <a:spLocks/>
            </p:cNvSpPr>
            <p:nvPr/>
          </p:nvSpPr>
          <p:spPr bwMode="auto">
            <a:xfrm>
              <a:off x="11259763" y="2074903"/>
              <a:ext cx="49934" cy="4699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30" y="29"/>
                </a:cxn>
                <a:cxn ang="0">
                  <a:pos x="30" y="29"/>
                </a:cxn>
                <a:cxn ang="0">
                  <a:pos x="0" y="101"/>
                </a:cxn>
                <a:cxn ang="0">
                  <a:pos x="27" y="101"/>
                </a:cxn>
                <a:cxn ang="0">
                  <a:pos x="49" y="49"/>
                </a:cxn>
                <a:cxn ang="0">
                  <a:pos x="49" y="49"/>
                </a:cxn>
                <a:cxn ang="0">
                  <a:pos x="101" y="27"/>
                </a:cxn>
                <a:cxn ang="0">
                  <a:pos x="101" y="27"/>
                </a:cxn>
                <a:cxn ang="0">
                  <a:pos x="101" y="0"/>
                </a:cxn>
              </a:cxnLst>
              <a:rect l="0" t="0" r="r" b="b"/>
              <a:pathLst>
                <a:path w="101" h="101">
                  <a:moveTo>
                    <a:pt x="101" y="0"/>
                  </a:moveTo>
                  <a:cubicBezTo>
                    <a:pt x="73" y="0"/>
                    <a:pt x="48" y="11"/>
                    <a:pt x="30" y="29"/>
                  </a:cubicBezTo>
                  <a:lnTo>
                    <a:pt x="30" y="29"/>
                  </a:lnTo>
                  <a:cubicBezTo>
                    <a:pt x="11" y="48"/>
                    <a:pt x="0" y="73"/>
                    <a:pt x="0" y="101"/>
                  </a:cubicBezTo>
                  <a:lnTo>
                    <a:pt x="27" y="101"/>
                  </a:lnTo>
                  <a:cubicBezTo>
                    <a:pt x="27" y="80"/>
                    <a:pt x="35" y="62"/>
                    <a:pt x="49" y="49"/>
                  </a:cubicBezTo>
                  <a:lnTo>
                    <a:pt x="49" y="49"/>
                  </a:lnTo>
                  <a:cubicBezTo>
                    <a:pt x="62" y="35"/>
                    <a:pt x="81" y="27"/>
                    <a:pt x="101" y="27"/>
                  </a:cubicBezTo>
                  <a:lnTo>
                    <a:pt x="101" y="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7" name="Freeform 261"/>
            <p:cNvSpPr>
              <a:spLocks/>
            </p:cNvSpPr>
            <p:nvPr/>
          </p:nvSpPr>
          <p:spPr bwMode="auto">
            <a:xfrm>
              <a:off x="11271512" y="2083716"/>
              <a:ext cx="38185" cy="3818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0" y="80"/>
                </a:cxn>
                <a:cxn ang="0">
                  <a:pos x="11" y="80"/>
                </a:cxn>
                <a:cxn ang="0">
                  <a:pos x="22" y="80"/>
                </a:cxn>
                <a:cxn ang="0">
                  <a:pos x="80" y="80"/>
                </a:cxn>
                <a:cxn ang="0">
                  <a:pos x="80" y="57"/>
                </a:cxn>
                <a:cxn ang="0">
                  <a:pos x="80" y="51"/>
                </a:cxn>
                <a:cxn ang="0">
                  <a:pos x="80" y="22"/>
                </a:cxn>
                <a:cxn ang="0">
                  <a:pos x="80" y="22"/>
                </a:cxn>
                <a:cxn ang="0">
                  <a:pos x="80" y="19"/>
                </a:cxn>
                <a:cxn ang="0">
                  <a:pos x="80" y="0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cubicBezTo>
                    <a:pt x="58" y="0"/>
                    <a:pt x="38" y="9"/>
                    <a:pt x="24" y="24"/>
                  </a:cubicBezTo>
                  <a:lnTo>
                    <a:pt x="24" y="24"/>
                  </a:lnTo>
                  <a:cubicBezTo>
                    <a:pt x="9" y="38"/>
                    <a:pt x="0" y="58"/>
                    <a:pt x="0" y="80"/>
                  </a:cubicBezTo>
                  <a:lnTo>
                    <a:pt x="11" y="80"/>
                  </a:lnTo>
                  <a:lnTo>
                    <a:pt x="22" y="80"/>
                  </a:lnTo>
                  <a:lnTo>
                    <a:pt x="80" y="80"/>
                  </a:lnTo>
                  <a:lnTo>
                    <a:pt x="80" y="57"/>
                  </a:lnTo>
                  <a:lnTo>
                    <a:pt x="80" y="51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1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8" name="Freeform 262"/>
            <p:cNvSpPr>
              <a:spLocks/>
            </p:cNvSpPr>
            <p:nvPr/>
          </p:nvSpPr>
          <p:spPr bwMode="auto">
            <a:xfrm>
              <a:off x="11280323" y="2095465"/>
              <a:ext cx="29372" cy="26436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0" y="58"/>
                </a:cxn>
                <a:cxn ang="0">
                  <a:pos x="8" y="58"/>
                </a:cxn>
                <a:cxn ang="0">
                  <a:pos x="16" y="58"/>
                </a:cxn>
                <a:cxn ang="0">
                  <a:pos x="58" y="58"/>
                </a:cxn>
                <a:cxn ang="0">
                  <a:pos x="58" y="41"/>
                </a:cxn>
                <a:cxn ang="0">
                  <a:pos x="58" y="37"/>
                </a:cxn>
                <a:cxn ang="0">
                  <a:pos x="58" y="16"/>
                </a:cxn>
                <a:cxn ang="0">
                  <a:pos x="58" y="16"/>
                </a:cxn>
                <a:cxn ang="0">
                  <a:pos x="58" y="13"/>
                </a:cxn>
                <a:cxn ang="0">
                  <a:pos x="58" y="0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cubicBezTo>
                    <a:pt x="42" y="0"/>
                    <a:pt x="28" y="6"/>
                    <a:pt x="17" y="17"/>
                  </a:cubicBezTo>
                  <a:lnTo>
                    <a:pt x="17" y="17"/>
                  </a:lnTo>
                  <a:cubicBezTo>
                    <a:pt x="7" y="27"/>
                    <a:pt x="0" y="42"/>
                    <a:pt x="0" y="58"/>
                  </a:cubicBezTo>
                  <a:lnTo>
                    <a:pt x="8" y="58"/>
                  </a:lnTo>
                  <a:lnTo>
                    <a:pt x="16" y="58"/>
                  </a:lnTo>
                  <a:lnTo>
                    <a:pt x="58" y="58"/>
                  </a:lnTo>
                  <a:lnTo>
                    <a:pt x="58" y="41"/>
                  </a:lnTo>
                  <a:lnTo>
                    <a:pt x="58" y="3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9" name="Freeform 263"/>
            <p:cNvSpPr>
              <a:spLocks/>
            </p:cNvSpPr>
            <p:nvPr/>
          </p:nvSpPr>
          <p:spPr bwMode="auto">
            <a:xfrm>
              <a:off x="11292072" y="2104276"/>
              <a:ext cx="17623" cy="1762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0" y="36"/>
                </a:cxn>
                <a:cxn ang="0">
                  <a:pos x="36" y="36"/>
                </a:cxn>
                <a:cxn ang="0">
                  <a:pos x="36" y="25"/>
                </a:cxn>
                <a:cxn ang="0">
                  <a:pos x="36" y="23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6" y="8"/>
                </a:cxn>
                <a:cxn ang="0">
                  <a:pos x="36" y="0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cubicBezTo>
                    <a:pt x="26" y="0"/>
                    <a:pt x="17" y="4"/>
                    <a:pt x="10" y="10"/>
                  </a:cubicBezTo>
                  <a:lnTo>
                    <a:pt x="10" y="10"/>
                  </a:lnTo>
                  <a:cubicBezTo>
                    <a:pt x="4" y="17"/>
                    <a:pt x="0" y="26"/>
                    <a:pt x="0" y="36"/>
                  </a:cubicBezTo>
                  <a:lnTo>
                    <a:pt x="36" y="3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BBC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0" name="Freeform 264"/>
            <p:cNvSpPr>
              <a:spLocks/>
            </p:cNvSpPr>
            <p:nvPr/>
          </p:nvSpPr>
          <p:spPr bwMode="auto">
            <a:xfrm>
              <a:off x="11300885" y="2116025"/>
              <a:ext cx="8813" cy="587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15"/>
                </a:cxn>
                <a:cxn ang="0">
                  <a:pos x="15" y="15"/>
                </a:cxn>
                <a:cxn ang="0">
                  <a:pos x="15" y="11"/>
                </a:cxn>
                <a:cxn ang="0">
                  <a:pos x="15" y="10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0"/>
                </a:cxn>
              </a:cxnLst>
              <a:rect l="0" t="0" r="r" b="b"/>
              <a:pathLst>
                <a:path w="15" h="15">
                  <a:moveTo>
                    <a:pt x="15" y="0"/>
                  </a:moveTo>
                  <a:cubicBezTo>
                    <a:pt x="11" y="0"/>
                    <a:pt x="7" y="2"/>
                    <a:pt x="5" y="5"/>
                  </a:cubicBezTo>
                  <a:lnTo>
                    <a:pt x="5" y="5"/>
                  </a:lnTo>
                  <a:cubicBezTo>
                    <a:pt x="2" y="7"/>
                    <a:pt x="0" y="11"/>
                    <a:pt x="0" y="15"/>
                  </a:cubicBezTo>
                  <a:lnTo>
                    <a:pt x="15" y="15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F9A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1" name="Freeform 265"/>
            <p:cNvSpPr>
              <a:spLocks/>
            </p:cNvSpPr>
            <p:nvPr/>
          </p:nvSpPr>
          <p:spPr bwMode="auto">
            <a:xfrm>
              <a:off x="11051219" y="2121899"/>
              <a:ext cx="258476" cy="558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0" y="0"/>
                </a:cxn>
                <a:cxn ang="0">
                  <a:pos x="550" y="60"/>
                </a:cxn>
                <a:cxn ang="0">
                  <a:pos x="485" y="120"/>
                </a:cxn>
                <a:cxn ang="0">
                  <a:pos x="65" y="12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550" h="120">
                  <a:moveTo>
                    <a:pt x="0" y="0"/>
                  </a:moveTo>
                  <a:lnTo>
                    <a:pt x="550" y="0"/>
                  </a:lnTo>
                  <a:lnTo>
                    <a:pt x="550" y="60"/>
                  </a:lnTo>
                  <a:cubicBezTo>
                    <a:pt x="550" y="93"/>
                    <a:pt x="521" y="120"/>
                    <a:pt x="485" y="120"/>
                  </a:cubicBezTo>
                  <a:lnTo>
                    <a:pt x="65" y="120"/>
                  </a:lnTo>
                  <a:cubicBezTo>
                    <a:pt x="30" y="120"/>
                    <a:pt x="0" y="93"/>
                    <a:pt x="0" y="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7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2" name="Rectangle 266"/>
            <p:cNvSpPr>
              <a:spLocks noChangeArrowheads="1"/>
            </p:cNvSpPr>
            <p:nvPr/>
          </p:nvSpPr>
          <p:spPr bwMode="auto">
            <a:xfrm>
              <a:off x="10446151" y="2121899"/>
              <a:ext cx="605069" cy="26436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3" name="Rectangle 267"/>
            <p:cNvSpPr>
              <a:spLocks noChangeArrowheads="1"/>
            </p:cNvSpPr>
            <p:nvPr/>
          </p:nvSpPr>
          <p:spPr bwMode="auto">
            <a:xfrm>
              <a:off x="11077655" y="2121899"/>
              <a:ext cx="202670" cy="23498"/>
            </a:xfrm>
            <a:prstGeom prst="rect">
              <a:avLst/>
            </a:prstGeom>
            <a:solidFill>
              <a:srgbClr val="79A7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4" name="Rectangle 268"/>
            <p:cNvSpPr>
              <a:spLocks noChangeArrowheads="1"/>
            </p:cNvSpPr>
            <p:nvPr/>
          </p:nvSpPr>
          <p:spPr bwMode="auto">
            <a:xfrm>
              <a:off x="11077655" y="2121899"/>
              <a:ext cx="202670" cy="11749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22043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8484588" y="978007"/>
            <a:ext cx="539552" cy="267494"/>
          </a:xfrm>
        </p:spPr>
        <p:txBody>
          <a:bodyPr/>
          <a:lstStyle/>
          <a:p>
            <a:pPr defTabSz="685800">
              <a:defRPr/>
            </a:pPr>
            <a:fld id="{00000000-1234-1234-1234-123412341234}" type="slidenum">
              <a:rPr lang="en">
                <a:solidFill>
                  <a:srgbClr val="2D2B8D"/>
                </a:solidFill>
                <a:latin typeface="Calibri" pitchFamily="34" charset="0"/>
              </a:rPr>
              <a:pPr defTabSz="685800">
                <a:defRPr/>
              </a:pPr>
              <a:t>4</a:t>
            </a:fld>
            <a:endParaRPr lang="en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8606986" y="1299139"/>
            <a:ext cx="535408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33565" y="1029399"/>
            <a:ext cx="441002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002060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Как читать Приказ № 766 от 23.12.2020?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2289" y="1766089"/>
            <a:ext cx="9024140" cy="3923285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3" name="TextBox 452"/>
          <p:cNvSpPr txBox="1"/>
          <p:nvPr/>
        </p:nvSpPr>
        <p:spPr>
          <a:xfrm>
            <a:off x="5229643" y="2375916"/>
            <a:ext cx="299273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spcBef>
                <a:spcPts val="1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ru-RU" sz="1200" dirty="0"/>
              <a:t>Формулировка </a:t>
            </a:r>
            <a:r>
              <a:rPr lang="ru-RU" sz="1200" b="1" dirty="0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rPr>
              <a:t>«</a:t>
            </a:r>
            <a:r>
              <a:rPr lang="ru-RU" sz="1200" b="1" dirty="0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rPr>
              <a:t>Строки </a:t>
            </a:r>
            <a:r>
              <a:rPr lang="ru-RU" sz="1200" b="1" dirty="0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rPr>
              <a:t>: … заменить </a:t>
            </a:r>
            <a:r>
              <a:rPr lang="ru-RU" sz="1200" b="1" dirty="0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rPr>
              <a:t>строками </a:t>
            </a:r>
            <a:r>
              <a:rPr lang="ru-RU" sz="1200" b="1" dirty="0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rPr>
              <a:t>…»</a:t>
            </a:r>
            <a:r>
              <a:rPr lang="ru-RU" sz="1200" dirty="0">
                <a:solidFill>
                  <a:srgbClr val="FF0066"/>
                </a:solidFill>
              </a:rPr>
              <a:t> </a:t>
            </a:r>
            <a:r>
              <a:rPr lang="ru-RU" sz="1200" dirty="0"/>
              <a:t>соответствует внесению  </a:t>
            </a:r>
            <a:r>
              <a:rPr lang="ru-RU" sz="1200" b="1" dirty="0">
                <a:solidFill>
                  <a:schemeClr val="tx1"/>
                </a:solidFill>
              </a:rPr>
              <a:t>технических изменений </a:t>
            </a:r>
            <a:r>
              <a:rPr lang="ru-RU" sz="1200" dirty="0"/>
              <a:t>(например, изменению правообладателя)</a:t>
            </a:r>
          </a:p>
          <a:p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r>
              <a:rPr lang="ru-RU" sz="1200" dirty="0"/>
              <a:t>Формулировка </a:t>
            </a:r>
            <a:r>
              <a:rPr lang="ru-RU" sz="1200" b="1" dirty="0">
                <a:solidFill>
                  <a:schemeClr val="tx1"/>
                </a:solidFill>
              </a:rPr>
              <a:t>«Дополнить строками»</a:t>
            </a:r>
            <a:r>
              <a:rPr lang="ru-RU" sz="1200" b="1" dirty="0"/>
              <a:t> </a:t>
            </a:r>
            <a:r>
              <a:rPr lang="ru-RU" sz="1200" dirty="0"/>
              <a:t>соответствует включению </a:t>
            </a:r>
            <a:r>
              <a:rPr lang="ru-RU" sz="1200" b="1" dirty="0">
                <a:solidFill>
                  <a:schemeClr val="tx1"/>
                </a:solidFill>
              </a:rPr>
              <a:t>новых наименований учебников </a:t>
            </a:r>
            <a:r>
              <a:rPr lang="ru-RU" sz="1200" b="1" dirty="0">
                <a:solidFill>
                  <a:srgbClr val="FF0000"/>
                </a:solidFill>
              </a:rPr>
              <a:t/>
            </a:r>
            <a:br>
              <a:rPr lang="ru-RU" sz="1200" b="1" dirty="0">
                <a:solidFill>
                  <a:srgbClr val="FF0000"/>
                </a:solidFill>
              </a:rPr>
            </a:b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03491" y="5762199"/>
            <a:ext cx="2254928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83">
              <a:defRPr/>
            </a:pPr>
            <a:r>
              <a:rPr lang="ru-RU" sz="7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© АО «Издательство «Просвещение», 20</a:t>
            </a:r>
            <a:r>
              <a:rPr lang="en-US" sz="7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2</a:t>
            </a:r>
            <a:r>
              <a:rPr lang="ru-RU" sz="7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1</a:t>
            </a:r>
            <a:endParaRPr lang="ru-RU" sz="75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17894"/>
          <a:stretch/>
        </p:blipFill>
        <p:spPr>
          <a:xfrm rot="5400000">
            <a:off x="441434" y="1306173"/>
            <a:ext cx="255548" cy="931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886673" y="5704"/>
            <a:ext cx="1174060" cy="4740424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103491" y="1638595"/>
            <a:ext cx="931434" cy="19732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EB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900" dirty="0" err="1">
              <a:solidFill>
                <a:srgbClr val="EB204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/>
          <a:srcRect l="9836" t="2363"/>
          <a:stretch/>
        </p:blipFill>
        <p:spPr>
          <a:xfrm rot="5400000">
            <a:off x="1631844" y="1467518"/>
            <a:ext cx="1712126" cy="4712016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31898" y="2894636"/>
            <a:ext cx="1298448" cy="22331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EB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900" dirty="0" err="1">
              <a:solidFill>
                <a:srgbClr val="EB2049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31195" y="3190776"/>
            <a:ext cx="937995" cy="156164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EB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900" dirty="0" err="1">
              <a:solidFill>
                <a:srgbClr val="EB204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023073" y="3012889"/>
            <a:ext cx="1014422" cy="4639128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210719" y="4839435"/>
            <a:ext cx="1550704" cy="23368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EB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900" dirty="0" err="1">
              <a:solidFill>
                <a:srgbClr val="EB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0" y="3848367"/>
            <a:ext cx="9126883" cy="2087588"/>
          </a:xfrm>
          <a:prstGeom prst="rect">
            <a:avLst/>
          </a:prstGeom>
          <a:solidFill>
            <a:srgbClr val="D8EBF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8" y="1310504"/>
            <a:ext cx="9126065" cy="2308689"/>
          </a:xfrm>
          <a:prstGeom prst="rect">
            <a:avLst/>
          </a:prstGeom>
          <a:solidFill>
            <a:srgbClr val="D8EBF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ln>
                <a:solidFill>
                  <a:srgbClr val="5B9BD5">
                    <a:lumMod val="20000"/>
                    <a:lumOff val="80000"/>
                  </a:srgbClr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06" descr="География России. Хозяйство и географические районы. 9 класс. Учебник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68" y="1911625"/>
            <a:ext cx="752116" cy="995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8"/>
          <p:cNvSpPr txBox="1"/>
          <p:nvPr/>
        </p:nvSpPr>
        <p:spPr>
          <a:xfrm>
            <a:off x="633718" y="3032787"/>
            <a:ext cx="1504232" cy="152927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37148" rIns="0" bIns="0" rtlCol="0">
            <a:spAutoFit/>
          </a:bodyPr>
          <a:lstStyle/>
          <a:p>
            <a:pPr marL="953" defTabSz="685800">
              <a:spcBef>
                <a:spcPts val="293"/>
              </a:spcBef>
              <a:defRPr/>
            </a:pPr>
            <a:r>
              <a:rPr lang="en-US" sz="750" b="1" spc="-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ФП № </a:t>
            </a: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r>
              <a:rPr lang="ru-RU" sz="750" b="1" spc="-4" dirty="0">
                <a:solidFill>
                  <a:srgbClr val="FFFFFF"/>
                </a:solidFill>
                <a:latin typeface="Carlito"/>
                <a:cs typeface="Carlito"/>
              </a:rPr>
              <a:t>.1</a:t>
            </a: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.2.3.4.2.1</a:t>
            </a:r>
            <a:r>
              <a:rPr sz="750" b="1" spc="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–</a:t>
            </a:r>
            <a:r>
              <a:rPr lang="en-US" sz="750" b="1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r>
              <a:rPr lang="ru-RU" sz="750" b="1" spc="-4" dirty="0">
                <a:solidFill>
                  <a:srgbClr val="FFFFFF"/>
                </a:solidFill>
                <a:latin typeface="Carlito"/>
                <a:cs typeface="Carlito"/>
              </a:rPr>
              <a:t>.1</a:t>
            </a: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.2.3.4.2.4</a:t>
            </a:r>
            <a:endParaRPr lang="en-US" sz="750" b="1" spc="-4" dirty="0">
              <a:solidFill>
                <a:srgbClr val="FFFFFF"/>
              </a:solidFill>
              <a:latin typeface="Carlito"/>
              <a:cs typeface="Carlito"/>
            </a:endParaRPr>
          </a:p>
        </p:txBody>
      </p:sp>
      <p:pic>
        <p:nvPicPr>
          <p:cNvPr id="4" name="Picture 104" descr="География. Землеведение. 5-6 классы. Учебн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8" y="1917260"/>
            <a:ext cx="752327" cy="9955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2"/>
          <p:cNvSpPr txBox="1"/>
          <p:nvPr/>
        </p:nvSpPr>
        <p:spPr>
          <a:xfrm>
            <a:off x="332899" y="1618594"/>
            <a:ext cx="2108051" cy="4533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8610" marR="3810" indent="-299561" defTabSz="685800">
              <a:lnSpc>
                <a:spcPts val="1050"/>
              </a:lnSpc>
              <a:spcBef>
                <a:spcPts val="135"/>
              </a:spcBef>
              <a:defRPr/>
            </a:pPr>
            <a:r>
              <a:rPr sz="900" b="1" spc="-4" dirty="0" err="1">
                <a:solidFill>
                  <a:srgbClr val="2E2E2E"/>
                </a:solidFill>
                <a:latin typeface="Calibri"/>
                <a:cs typeface="Carlito"/>
              </a:rPr>
              <a:t>Линия</a:t>
            </a:r>
            <a:r>
              <a:rPr sz="900" b="1" spc="-4" dirty="0">
                <a:solidFill>
                  <a:srgbClr val="2E2E2E"/>
                </a:solidFill>
                <a:latin typeface="Calibri"/>
                <a:cs typeface="Carlito"/>
              </a:rPr>
              <a:t> </a:t>
            </a:r>
            <a:r>
              <a:rPr sz="900" b="1" dirty="0">
                <a:solidFill>
                  <a:srgbClr val="2E2E2E"/>
                </a:solidFill>
                <a:latin typeface="Calibri"/>
                <a:cs typeface="Carlito"/>
              </a:rPr>
              <a:t>УМК </a:t>
            </a:r>
            <a:r>
              <a:rPr sz="900" b="1" spc="-4" dirty="0">
                <a:solidFill>
                  <a:srgbClr val="2E2E2E"/>
                </a:solidFill>
                <a:latin typeface="Calibri"/>
                <a:cs typeface="Carlito"/>
              </a:rPr>
              <a:t> </a:t>
            </a:r>
            <a:r>
              <a:rPr lang="ru-RU" sz="900" b="1" spc="-4" dirty="0">
                <a:solidFill>
                  <a:srgbClr val="2E2E2E"/>
                </a:solidFill>
                <a:latin typeface="Calibri"/>
                <a:cs typeface="Carlito"/>
              </a:rPr>
              <a:t>под. ред. </a:t>
            </a:r>
            <a:r>
              <a:rPr lang="ru-RU" sz="900" b="1" spc="-11" dirty="0">
                <a:solidFill>
                  <a:srgbClr val="2E2E2E"/>
                </a:solidFill>
                <a:latin typeface="Calibri"/>
                <a:cs typeface="Carlito"/>
              </a:rPr>
              <a:t>О. </a:t>
            </a:r>
            <a:r>
              <a:rPr lang="ru-RU" sz="900" b="1" dirty="0">
                <a:solidFill>
                  <a:srgbClr val="2E2E2E"/>
                </a:solidFill>
                <a:latin typeface="Calibri"/>
                <a:cs typeface="Carlito"/>
              </a:rPr>
              <a:t>А., </a:t>
            </a:r>
            <a:r>
              <a:rPr sz="900" b="1" spc="-4" dirty="0" err="1">
                <a:solidFill>
                  <a:srgbClr val="2E2E2E"/>
                </a:solidFill>
                <a:latin typeface="Calibri"/>
                <a:cs typeface="Carlito"/>
              </a:rPr>
              <a:t>Климановой</a:t>
            </a:r>
            <a:r>
              <a:rPr lang="ru-RU" sz="900" b="1" spc="-4" dirty="0">
                <a:solidFill>
                  <a:srgbClr val="2E2E2E"/>
                </a:solidFill>
                <a:latin typeface="Calibri"/>
                <a:cs typeface="Carlito"/>
              </a:rPr>
              <a:t> </a:t>
            </a:r>
            <a:r>
              <a:rPr lang="ru-RU" sz="900" b="1" spc="-4" dirty="0">
                <a:solidFill>
                  <a:srgbClr val="2E2E2E"/>
                </a:solidFill>
                <a:latin typeface="Calibri"/>
                <a:cs typeface="Carlito"/>
              </a:rPr>
              <a:t>- </a:t>
            </a:r>
            <a:r>
              <a:rPr lang="ru-RU" sz="900" b="1" spc="4" dirty="0">
                <a:solidFill>
                  <a:srgbClr val="2E2E2E"/>
                </a:solidFill>
                <a:latin typeface="Calibri"/>
                <a:cs typeface="Carlito"/>
              </a:rPr>
              <a:t>А</a:t>
            </a:r>
            <a:r>
              <a:rPr lang="ru-RU" sz="900" b="1" spc="4" dirty="0">
                <a:solidFill>
                  <a:srgbClr val="2E2E2E"/>
                </a:solidFill>
                <a:latin typeface="Calibri"/>
                <a:cs typeface="Carlito"/>
              </a:rPr>
              <a:t>.</a:t>
            </a:r>
            <a:r>
              <a:rPr lang="ru-RU" sz="900" b="1" spc="11" dirty="0">
                <a:solidFill>
                  <a:srgbClr val="2E2E2E"/>
                </a:solidFill>
                <a:latin typeface="Calibri"/>
                <a:cs typeface="Carlito"/>
              </a:rPr>
              <a:t> </a:t>
            </a:r>
            <a:r>
              <a:rPr lang="ru-RU" sz="900" b="1" dirty="0">
                <a:solidFill>
                  <a:srgbClr val="2E2E2E"/>
                </a:solidFill>
                <a:latin typeface="Calibri"/>
                <a:cs typeface="Carlito"/>
              </a:rPr>
              <a:t>И.</a:t>
            </a:r>
            <a:r>
              <a:rPr lang="ru-RU" sz="900" b="1" dirty="0">
                <a:solidFill>
                  <a:prstClr val="black"/>
                </a:solidFill>
                <a:latin typeface="Calibri"/>
                <a:cs typeface="Carlito"/>
              </a:rPr>
              <a:t> </a:t>
            </a:r>
            <a:r>
              <a:rPr sz="900" b="1" spc="-4" dirty="0" err="1">
                <a:solidFill>
                  <a:srgbClr val="2E2E2E"/>
                </a:solidFill>
                <a:latin typeface="Calibri"/>
                <a:cs typeface="Carlito"/>
              </a:rPr>
              <a:t>Алексеева</a:t>
            </a:r>
            <a:r>
              <a:rPr lang="ru-RU" sz="900" b="1" spc="-4" dirty="0">
                <a:solidFill>
                  <a:srgbClr val="2E2E2E"/>
                </a:solidFill>
                <a:latin typeface="Calibri"/>
                <a:cs typeface="Carlito"/>
              </a:rPr>
              <a:t> </a:t>
            </a:r>
            <a:r>
              <a:rPr lang="ru-RU" sz="900" b="1" dirty="0">
                <a:solidFill>
                  <a:prstClr val="black"/>
                </a:solidFill>
                <a:latin typeface="Calibri"/>
                <a:cs typeface="Carlito"/>
              </a:rPr>
              <a:t>5-9 </a:t>
            </a:r>
            <a:r>
              <a:rPr lang="ru-RU" sz="900" b="1" dirty="0">
                <a:solidFill>
                  <a:prstClr val="black"/>
                </a:solidFill>
                <a:latin typeface="Calibri"/>
                <a:cs typeface="Carlito"/>
              </a:rPr>
              <a:t>классы</a:t>
            </a:r>
          </a:p>
          <a:p>
            <a:pPr marL="308610" marR="3810" indent="-299561" defTabSz="685800">
              <a:lnSpc>
                <a:spcPts val="1050"/>
              </a:lnSpc>
              <a:spcBef>
                <a:spcPts val="135"/>
              </a:spcBef>
              <a:defRPr/>
            </a:pPr>
            <a:endParaRPr sz="900" b="1" dirty="0">
              <a:solidFill>
                <a:prstClr val="black"/>
              </a:solidFill>
              <a:latin typeface="Calibri"/>
              <a:cs typeface="Carlito"/>
            </a:endParaRPr>
          </a:p>
        </p:txBody>
      </p:sp>
      <p:sp>
        <p:nvSpPr>
          <p:cNvPr id="7" name="object 39"/>
          <p:cNvSpPr txBox="1"/>
          <p:nvPr/>
        </p:nvSpPr>
        <p:spPr>
          <a:xfrm>
            <a:off x="3447446" y="3048583"/>
            <a:ext cx="1097660" cy="116379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49543" defTabSz="685800">
              <a:spcBef>
                <a:spcPts val="4"/>
              </a:spcBef>
              <a:defRPr/>
            </a:pP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ФП </a:t>
            </a: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sz="750" b="1" spc="15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1.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.3.3.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2.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1.1</a:t>
            </a:r>
            <a:endParaRPr sz="75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8" name="object 46"/>
          <p:cNvSpPr/>
          <p:nvPr/>
        </p:nvSpPr>
        <p:spPr>
          <a:xfrm>
            <a:off x="3562327" y="1866880"/>
            <a:ext cx="835405" cy="1066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41"/>
          <p:cNvSpPr txBox="1"/>
          <p:nvPr/>
        </p:nvSpPr>
        <p:spPr>
          <a:xfrm>
            <a:off x="2814398" y="1592893"/>
            <a:ext cx="2423379" cy="2521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8115" marR="152876" algn="ctr" defTabSz="685800">
              <a:spcBef>
                <a:spcPts val="75"/>
              </a:spcBef>
              <a:defRPr/>
            </a:pP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sz="788" b="1" dirty="0">
                <a:solidFill>
                  <a:srgbClr val="2E2E2E"/>
                </a:solidFill>
                <a:latin typeface="Carlito"/>
                <a:cs typeface="Carlito"/>
              </a:rPr>
              <a:t>УМК </a:t>
            </a:r>
            <a:r>
              <a:rPr sz="788" b="1" spc="-8" dirty="0">
                <a:solidFill>
                  <a:srgbClr val="2E2E2E"/>
                </a:solidFill>
                <a:latin typeface="Carlito"/>
                <a:cs typeface="Carlito"/>
              </a:rPr>
              <a:t>«Роза </a:t>
            </a: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ветров», </a:t>
            </a:r>
            <a:r>
              <a:rPr lang="ru-RU" sz="788" b="1" spc="-8" dirty="0">
                <a:solidFill>
                  <a:srgbClr val="2E2E2E"/>
                </a:solidFill>
                <a:latin typeface="Carlito"/>
                <a:cs typeface="Carlito"/>
              </a:rPr>
              <a:t>О.А.</a:t>
            </a: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sz="788" b="1" spc="-4" dirty="0" err="1">
                <a:solidFill>
                  <a:srgbClr val="2E2E2E"/>
                </a:solidFill>
                <a:latin typeface="Carlito"/>
                <a:cs typeface="Carlito"/>
              </a:rPr>
              <a:t>Бахчиева</a:t>
            </a:r>
            <a:endParaRPr sz="788" b="1" dirty="0">
              <a:solidFill>
                <a:prstClr val="black"/>
              </a:solidFill>
              <a:latin typeface="Carlito"/>
              <a:cs typeface="Carlito"/>
            </a:endParaRPr>
          </a:p>
          <a:p>
            <a:pPr algn="ctr" defTabSz="685800">
              <a:defRPr/>
            </a:pP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(</a:t>
            </a: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базовый уровень</a:t>
            </a:r>
            <a:r>
              <a:rPr sz="788" b="1" dirty="0">
                <a:solidFill>
                  <a:srgbClr val="2E2E2E"/>
                </a:solidFill>
                <a:latin typeface="Carlito"/>
                <a:cs typeface="Carlito"/>
              </a:rPr>
              <a:t>)</a:t>
            </a:r>
            <a:r>
              <a:rPr lang="ru-RU" sz="788" b="1" dirty="0">
                <a:solidFill>
                  <a:srgbClr val="2E2E2E"/>
                </a:solidFill>
                <a:latin typeface="Carlito"/>
                <a:cs typeface="Carlito"/>
              </a:rPr>
              <a:t> ) 10-11кл.</a:t>
            </a:r>
            <a:endParaRPr sz="788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10" name="object 29"/>
          <p:cNvSpPr txBox="1"/>
          <p:nvPr/>
        </p:nvSpPr>
        <p:spPr>
          <a:xfrm>
            <a:off x="5303751" y="3047012"/>
            <a:ext cx="1190065" cy="116379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91928" defTabSz="685800">
              <a:spcBef>
                <a:spcPts val="4"/>
              </a:spcBef>
              <a:defRPr/>
            </a:pP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ФП</a:t>
            </a:r>
            <a:r>
              <a:rPr sz="750" b="1" spc="-1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1.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.3.3.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2.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4.1</a:t>
            </a:r>
            <a:endParaRPr sz="75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11" name="object 43"/>
          <p:cNvSpPr txBox="1"/>
          <p:nvPr/>
        </p:nvSpPr>
        <p:spPr>
          <a:xfrm>
            <a:off x="4815195" y="1573586"/>
            <a:ext cx="2156621" cy="3990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 defTabSz="685800">
              <a:spcBef>
                <a:spcPts val="75"/>
              </a:spcBef>
              <a:defRPr/>
            </a:pPr>
            <a:r>
              <a:rPr sz="788" b="1" spc="11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sz="788" b="1" dirty="0">
                <a:solidFill>
                  <a:srgbClr val="2E2E2E"/>
                </a:solidFill>
                <a:latin typeface="Carlito"/>
                <a:cs typeface="Carlito"/>
              </a:rPr>
              <a:t>УМК</a:t>
            </a:r>
            <a:r>
              <a:rPr lang="ru-RU" sz="788" b="1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А.П. </a:t>
            </a:r>
            <a:r>
              <a:rPr sz="788" b="1" spc="-8" dirty="0" err="1">
                <a:solidFill>
                  <a:srgbClr val="2E2E2E"/>
                </a:solidFill>
                <a:latin typeface="Carlito"/>
                <a:cs typeface="Carlito"/>
              </a:rPr>
              <a:t>Кузнецов</a:t>
            </a:r>
            <a:r>
              <a:rPr lang="ru-RU" sz="788" b="1" spc="-8" dirty="0">
                <a:solidFill>
                  <a:srgbClr val="2E2E2E"/>
                </a:solidFill>
                <a:latin typeface="Carlito"/>
                <a:cs typeface="Carlito"/>
              </a:rPr>
              <a:t>, Э.В</a:t>
            </a:r>
            <a:r>
              <a:rPr lang="ru-RU" sz="788" b="1" spc="-8" dirty="0">
                <a:solidFill>
                  <a:srgbClr val="2E2E2E"/>
                </a:solidFill>
                <a:latin typeface="Carlito"/>
                <a:cs typeface="Carlito"/>
              </a:rPr>
              <a:t>. </a:t>
            </a:r>
            <a:r>
              <a:rPr sz="788" b="1" spc="-4" dirty="0" err="1">
                <a:solidFill>
                  <a:srgbClr val="2E2E2E"/>
                </a:solidFill>
                <a:latin typeface="Carlito"/>
                <a:cs typeface="Carlito"/>
              </a:rPr>
              <a:t>Ким</a:t>
            </a: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endParaRPr lang="ru-RU" sz="788" b="1" spc="-4" dirty="0">
              <a:solidFill>
                <a:srgbClr val="2E2E2E"/>
              </a:solidFill>
              <a:latin typeface="Carlito"/>
              <a:cs typeface="Carlito"/>
            </a:endParaRPr>
          </a:p>
          <a:p>
            <a:pPr algn="ctr" defTabSz="685800">
              <a:spcBef>
                <a:spcPts val="75"/>
              </a:spcBef>
              <a:defRPr/>
            </a:pP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(</a:t>
            </a: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базовый</a:t>
            </a:r>
            <a:r>
              <a:rPr sz="788" b="1" spc="11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sz="788" b="1" spc="-4" dirty="0" err="1">
                <a:solidFill>
                  <a:srgbClr val="2E2E2E"/>
                </a:solidFill>
                <a:latin typeface="Carlito"/>
                <a:cs typeface="Carlito"/>
              </a:rPr>
              <a:t>уровень</a:t>
            </a: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) 10-11кл.</a:t>
            </a:r>
          </a:p>
          <a:p>
            <a:pPr algn="ctr" defTabSz="685800">
              <a:spcBef>
                <a:spcPts val="75"/>
              </a:spcBef>
              <a:defRPr/>
            </a:pPr>
            <a:endParaRPr sz="788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12" name="object 49"/>
          <p:cNvSpPr/>
          <p:nvPr/>
        </p:nvSpPr>
        <p:spPr>
          <a:xfrm>
            <a:off x="7839836" y="1866880"/>
            <a:ext cx="739272" cy="1061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52"/>
          <p:cNvSpPr/>
          <p:nvPr/>
        </p:nvSpPr>
        <p:spPr>
          <a:xfrm>
            <a:off x="6918918" y="1869689"/>
            <a:ext cx="790501" cy="1055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40"/>
          <p:cNvSpPr txBox="1"/>
          <p:nvPr/>
        </p:nvSpPr>
        <p:spPr>
          <a:xfrm>
            <a:off x="7096510" y="3017239"/>
            <a:ext cx="1482598" cy="152927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37148" rIns="0" bIns="0" rtlCol="0">
            <a:spAutoFit/>
          </a:bodyPr>
          <a:lstStyle/>
          <a:p>
            <a:pPr marL="1429" defTabSz="685800">
              <a:spcBef>
                <a:spcPts val="293"/>
              </a:spcBef>
              <a:defRPr/>
            </a:pP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ФП № 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.1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.3.3.2.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9.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r>
              <a:rPr sz="750" b="1" spc="3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–</a:t>
            </a:r>
            <a:r>
              <a:rPr lang="en-US" sz="75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1.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1.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3.3.2.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9.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lang="en-US" sz="750" b="1" spc="-8" dirty="0">
              <a:solidFill>
                <a:srgbClr val="FFFFFF"/>
              </a:solidFill>
              <a:latin typeface="Carlito"/>
              <a:cs typeface="Carlito"/>
            </a:endParaRPr>
          </a:p>
        </p:txBody>
      </p:sp>
      <p:pic>
        <p:nvPicPr>
          <p:cNvPr id="15" name="Picture 2" descr="География. Базовый уровень. 10-11 классы. Учеб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50" y="1853796"/>
            <a:ext cx="835769" cy="10795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42"/>
          <p:cNvSpPr txBox="1"/>
          <p:nvPr/>
        </p:nvSpPr>
        <p:spPr>
          <a:xfrm>
            <a:off x="6921490" y="1599554"/>
            <a:ext cx="1657618" cy="2649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4319" marR="3810" indent="-255270" algn="ctr" defTabSz="685800">
              <a:spcBef>
                <a:spcPts val="75"/>
              </a:spcBef>
              <a:defRPr/>
            </a:pPr>
            <a:r>
              <a:rPr sz="788" b="1" dirty="0">
                <a:solidFill>
                  <a:srgbClr val="2E2E2E"/>
                </a:solidFill>
                <a:latin typeface="Carlito"/>
                <a:cs typeface="Carlito"/>
              </a:rPr>
              <a:t>УМК </a:t>
            </a: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В.Н</a:t>
            </a: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sz="788" b="1" spc="-11" dirty="0" err="1">
                <a:solidFill>
                  <a:srgbClr val="2E2E2E"/>
                </a:solidFill>
                <a:latin typeface="Carlito"/>
                <a:cs typeface="Carlito"/>
              </a:rPr>
              <a:t>Холин</a:t>
            </a:r>
            <a:r>
              <a:rPr lang="ru-RU" sz="788" b="1" spc="-11" dirty="0">
                <a:solidFill>
                  <a:srgbClr val="2E2E2E"/>
                </a:solidFill>
                <a:latin typeface="Carlito"/>
                <a:cs typeface="Carlito"/>
              </a:rPr>
              <a:t>а</a:t>
            </a: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endParaRPr lang="ru-RU" sz="788" b="1" spc="-4" dirty="0">
              <a:solidFill>
                <a:srgbClr val="2E2E2E"/>
              </a:solidFill>
              <a:latin typeface="Carlito"/>
              <a:cs typeface="Carlito"/>
            </a:endParaRPr>
          </a:p>
          <a:p>
            <a:pPr marL="264319" marR="3810" indent="-255270" algn="ctr" defTabSz="685800">
              <a:spcBef>
                <a:spcPts val="75"/>
              </a:spcBef>
              <a:defRPr/>
            </a:pP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sz="788" b="1" spc="-11" dirty="0">
                <a:solidFill>
                  <a:srgbClr val="2E2E2E"/>
                </a:solidFill>
                <a:latin typeface="Carlito"/>
                <a:cs typeface="Carlito"/>
              </a:rPr>
              <a:t>(углубленный</a:t>
            </a:r>
            <a:r>
              <a:rPr sz="788" b="1" spc="4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sz="788" b="1" spc="-4" dirty="0" err="1">
                <a:solidFill>
                  <a:srgbClr val="2E2E2E"/>
                </a:solidFill>
                <a:latin typeface="Carlito"/>
                <a:cs typeface="Carlito"/>
              </a:rPr>
              <a:t>уровень</a:t>
            </a: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)</a:t>
            </a: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 10-11кл.</a:t>
            </a:r>
            <a:endParaRPr sz="788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842" y="3253928"/>
            <a:ext cx="817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b="1" i="1" dirty="0">
                <a:solidFill>
                  <a:srgbClr val="C00000"/>
                </a:solidFill>
                <a:latin typeface="Calibri"/>
              </a:rPr>
              <a:t>Смена правообладателя</a:t>
            </a:r>
            <a:endParaRPr lang="ru-RU" b="1" i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97095" y="1221513"/>
            <a:ext cx="45156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500" b="1" dirty="0">
                <a:solidFill>
                  <a:srgbClr val="002060"/>
                </a:solidFill>
                <a:latin typeface="Calibri"/>
              </a:rPr>
              <a:t>Приказ </a:t>
            </a:r>
            <a:r>
              <a:rPr lang="ru-RU" sz="1500" b="1" dirty="0">
                <a:solidFill>
                  <a:srgbClr val="002060"/>
                </a:solidFill>
                <a:latin typeface="Calibri"/>
              </a:rPr>
              <a:t>Минпросвещения РФ от </a:t>
            </a:r>
            <a:r>
              <a:rPr lang="ru-RU" sz="1500" b="1" dirty="0">
                <a:solidFill>
                  <a:srgbClr val="002060"/>
                </a:solidFill>
                <a:latin typeface="Calibri"/>
              </a:rPr>
              <a:t>23.12.2020 </a:t>
            </a:r>
            <a:r>
              <a:rPr lang="ru-RU" sz="1500" b="1" dirty="0">
                <a:solidFill>
                  <a:srgbClr val="002060"/>
                </a:solidFill>
                <a:latin typeface="Calibri"/>
              </a:rPr>
              <a:t>г. № </a:t>
            </a:r>
            <a:r>
              <a:rPr lang="ru-RU" sz="1500" b="1" dirty="0">
                <a:solidFill>
                  <a:srgbClr val="002060"/>
                </a:solidFill>
                <a:latin typeface="Calibri"/>
              </a:rPr>
              <a:t>766</a:t>
            </a:r>
            <a:endParaRPr lang="ru-RU" sz="1500" b="1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75220" y="1070537"/>
            <a:ext cx="7955298" cy="2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39036" y="917105"/>
            <a:ext cx="1012627" cy="339080"/>
            <a:chOff x="254665" y="195486"/>
            <a:chExt cx="951720" cy="32908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8" cstate="print"/>
          <a:stretch/>
        </p:blipFill>
        <p:spPr bwMode="auto">
          <a:xfrm>
            <a:off x="1497315" y="4755799"/>
            <a:ext cx="645727" cy="919601"/>
          </a:xfrm>
          <a:prstGeom prst="rect">
            <a:avLst/>
          </a:prstGeom>
          <a:ln>
            <a:noFill/>
          </a:ln>
        </p:spPr>
      </p:pic>
      <p:sp>
        <p:nvSpPr>
          <p:cNvPr id="43" name="object 22"/>
          <p:cNvSpPr txBox="1"/>
          <p:nvPr/>
        </p:nvSpPr>
        <p:spPr>
          <a:xfrm>
            <a:off x="543901" y="4412920"/>
            <a:ext cx="1802561" cy="3122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8610" marR="3810" indent="-299561" algn="ctr" defTabSz="685800">
              <a:lnSpc>
                <a:spcPts val="1050"/>
              </a:lnSpc>
              <a:spcBef>
                <a:spcPts val="135"/>
              </a:spcBef>
              <a:defRPr/>
            </a:pPr>
            <a:r>
              <a:rPr sz="900" b="1" spc="-4" dirty="0">
                <a:solidFill>
                  <a:srgbClr val="2E2E2E"/>
                </a:solidFill>
                <a:latin typeface="Calibri"/>
                <a:cs typeface="Carlito"/>
              </a:rPr>
              <a:t>Линия </a:t>
            </a:r>
            <a:r>
              <a:rPr sz="900" b="1" dirty="0">
                <a:solidFill>
                  <a:srgbClr val="2E2E2E"/>
                </a:solidFill>
                <a:latin typeface="Calibri"/>
                <a:cs typeface="Carlito"/>
              </a:rPr>
              <a:t>УМК </a:t>
            </a:r>
            <a:r>
              <a:rPr lang="ru-RU" sz="900" b="1" spc="-11" dirty="0">
                <a:solidFill>
                  <a:srgbClr val="2E2E2E"/>
                </a:solidFill>
                <a:latin typeface="Calibri"/>
                <a:cs typeface="Carlito"/>
              </a:rPr>
              <a:t>«Полярная звезда» </a:t>
            </a:r>
          </a:p>
          <a:p>
            <a:pPr marL="308610" marR="3810" indent="-299561" algn="ctr" defTabSz="685800">
              <a:lnSpc>
                <a:spcPts val="1050"/>
              </a:lnSpc>
              <a:spcBef>
                <a:spcPts val="135"/>
              </a:spcBef>
              <a:defRPr/>
            </a:pPr>
            <a:r>
              <a:rPr lang="ru-RU" sz="900" b="1" spc="-11" dirty="0">
                <a:solidFill>
                  <a:srgbClr val="2E2E2E"/>
                </a:solidFill>
                <a:latin typeface="Calibri"/>
                <a:cs typeface="Carlito"/>
              </a:rPr>
              <a:t>5-9 классы</a:t>
            </a:r>
            <a:endParaRPr sz="900" b="1" dirty="0">
              <a:solidFill>
                <a:prstClr val="black"/>
              </a:solidFill>
              <a:latin typeface="Calibri"/>
              <a:cs typeface="Carlito"/>
            </a:endParaRPr>
          </a:p>
        </p:txBody>
      </p:sp>
      <p:sp>
        <p:nvSpPr>
          <p:cNvPr id="44" name="object 39"/>
          <p:cNvSpPr txBox="1"/>
          <p:nvPr/>
        </p:nvSpPr>
        <p:spPr>
          <a:xfrm>
            <a:off x="709303" y="5755955"/>
            <a:ext cx="1637159" cy="116379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49543" defTabSz="685800">
              <a:spcBef>
                <a:spcPts val="4"/>
              </a:spcBef>
              <a:defRPr/>
            </a:pP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ФП </a:t>
            </a: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sz="750" b="1" spc="15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1.1.2.3.4.1.1</a:t>
            </a:r>
            <a:r>
              <a:rPr lang="ru-RU" sz="750" b="1" spc="-4" dirty="0">
                <a:solidFill>
                  <a:srgbClr val="FFFFFF"/>
                </a:solidFill>
                <a:latin typeface="Carlito"/>
                <a:cs typeface="Carlito"/>
              </a:rPr>
              <a:t> – 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1.1.2.3.4.1.4</a:t>
            </a:r>
            <a:endParaRPr sz="75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9" cstate="print"/>
          <a:stretch/>
        </p:blipFill>
        <p:spPr bwMode="auto">
          <a:xfrm>
            <a:off x="740959" y="4755799"/>
            <a:ext cx="671267" cy="919601"/>
          </a:xfrm>
          <a:prstGeom prst="rect">
            <a:avLst/>
          </a:prstGeom>
          <a:ln>
            <a:noFill/>
          </a:ln>
        </p:spPr>
      </p:pic>
      <p:sp>
        <p:nvSpPr>
          <p:cNvPr id="46" name="object 29"/>
          <p:cNvSpPr txBox="1"/>
          <p:nvPr/>
        </p:nvSpPr>
        <p:spPr>
          <a:xfrm>
            <a:off x="3313399" y="5748471"/>
            <a:ext cx="1637159" cy="116379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91928" defTabSz="685800">
              <a:spcBef>
                <a:spcPts val="4"/>
              </a:spcBef>
              <a:defRPr/>
            </a:pP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ФП</a:t>
            </a:r>
            <a:r>
              <a:rPr sz="750" b="1" spc="-1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750" b="1" spc="-8" dirty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 1.1.3.3.2.2.1</a:t>
            </a:r>
            <a:r>
              <a:rPr lang="ru-RU" sz="750" b="1" spc="-4" dirty="0">
                <a:solidFill>
                  <a:srgbClr val="FFFFFF"/>
                </a:solidFill>
                <a:latin typeface="Carlito"/>
                <a:cs typeface="Carlito"/>
              </a:rPr>
              <a:t> –</a:t>
            </a:r>
            <a:r>
              <a:rPr lang="ru-RU" sz="750" b="1" dirty="0">
                <a:solidFill>
                  <a:prstClr val="white"/>
                </a:solidFill>
                <a:latin typeface="Carlito"/>
                <a:cs typeface="Carlito"/>
              </a:rPr>
              <a:t>1.1.3.3.2.2.2</a:t>
            </a:r>
            <a:endParaRPr lang="ru-RU" sz="750" b="1" dirty="0">
              <a:solidFill>
                <a:prstClr val="white"/>
              </a:solidFill>
              <a:latin typeface="Carlito"/>
              <a:cs typeface="Carlito"/>
            </a:endParaRPr>
          </a:p>
        </p:txBody>
      </p:sp>
      <p:sp>
        <p:nvSpPr>
          <p:cNvPr id="47" name="object 41"/>
          <p:cNvSpPr txBox="1"/>
          <p:nvPr/>
        </p:nvSpPr>
        <p:spPr>
          <a:xfrm>
            <a:off x="6645885" y="4465549"/>
            <a:ext cx="2208827" cy="2649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8115" marR="152876" algn="ctr" defTabSz="685800">
              <a:spcBef>
                <a:spcPts val="75"/>
              </a:spcBef>
              <a:defRPr/>
            </a:pPr>
            <a:r>
              <a:rPr lang="ru-RU" sz="788" b="1" dirty="0">
                <a:solidFill>
                  <a:srgbClr val="2E2E2E"/>
                </a:solidFill>
                <a:latin typeface="Carlito"/>
                <a:cs typeface="Carlito"/>
              </a:rPr>
              <a:t>УМК "Сферы</a:t>
            </a:r>
            <a:r>
              <a:rPr lang="ru-RU" sz="788" b="1" dirty="0">
                <a:solidFill>
                  <a:srgbClr val="2E2E2E"/>
                </a:solidFill>
                <a:latin typeface="Carlito"/>
                <a:cs typeface="Carlito"/>
              </a:rPr>
              <a:t>" </a:t>
            </a:r>
            <a:r>
              <a:rPr lang="ru-RU" sz="788" b="1" dirty="0">
                <a:solidFill>
                  <a:srgbClr val="2E2E2E"/>
                </a:solidFill>
                <a:latin typeface="Carlito"/>
                <a:cs typeface="Carlito"/>
              </a:rPr>
              <a:t>Д</a:t>
            </a:r>
            <a:r>
              <a:rPr lang="ru-RU" sz="788" b="1" dirty="0">
                <a:solidFill>
                  <a:srgbClr val="2E2E2E"/>
                </a:solidFill>
                <a:latin typeface="Carlito"/>
                <a:cs typeface="Carlito"/>
              </a:rPr>
              <a:t>. Л. </a:t>
            </a:r>
            <a:r>
              <a:rPr lang="ru-RU" sz="788" b="1" dirty="0" err="1">
                <a:solidFill>
                  <a:srgbClr val="2E2E2E"/>
                </a:solidFill>
                <a:latin typeface="Carlito"/>
                <a:cs typeface="Carlito"/>
              </a:rPr>
              <a:t>Лопатников</a:t>
            </a:r>
            <a:r>
              <a:rPr lang="ru-RU" sz="788" b="1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</a:p>
          <a:p>
            <a:pPr marL="158115" marR="152876" algn="ctr" defTabSz="685800">
              <a:spcBef>
                <a:spcPts val="75"/>
              </a:spcBef>
              <a:defRPr/>
            </a:pPr>
            <a:r>
              <a:rPr lang="ru-RU" sz="788" b="1" dirty="0">
                <a:solidFill>
                  <a:srgbClr val="2E2E2E"/>
                </a:solidFill>
                <a:latin typeface="Carlito"/>
                <a:cs typeface="Carlito"/>
              </a:rPr>
              <a:t>(</a:t>
            </a:r>
            <a:r>
              <a:rPr lang="ru-RU" sz="788" b="1" dirty="0">
                <a:solidFill>
                  <a:srgbClr val="2E2E2E"/>
                </a:solidFill>
                <a:latin typeface="Carlito"/>
                <a:cs typeface="Carlito"/>
              </a:rPr>
              <a:t>базовый уровень) ) 10-11кл.</a:t>
            </a:r>
            <a:endParaRPr sz="788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8" name="object 42"/>
          <p:cNvSpPr txBox="1"/>
          <p:nvPr/>
        </p:nvSpPr>
        <p:spPr>
          <a:xfrm>
            <a:off x="5210161" y="4483862"/>
            <a:ext cx="1500212" cy="2649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4319" marR="3810" indent="-255270" defTabSz="685800">
              <a:spcBef>
                <a:spcPts val="75"/>
              </a:spcBef>
              <a:defRPr/>
            </a:pP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УМК В.П. </a:t>
            </a:r>
            <a:r>
              <a:rPr lang="ru-RU" sz="788" b="1" spc="-4" dirty="0" err="1">
                <a:solidFill>
                  <a:srgbClr val="2E2E2E"/>
                </a:solidFill>
                <a:latin typeface="Carlito"/>
                <a:cs typeface="Carlito"/>
              </a:rPr>
              <a:t>Максаковский</a:t>
            </a:r>
            <a:endParaRPr lang="ru-RU" sz="788" b="1" spc="-4" dirty="0">
              <a:solidFill>
                <a:srgbClr val="2E2E2E"/>
              </a:solidFill>
              <a:latin typeface="Carlito"/>
              <a:cs typeface="Carlito"/>
            </a:endParaRPr>
          </a:p>
          <a:p>
            <a:pPr marL="264319" marR="3810" indent="-255270" defTabSz="685800">
              <a:spcBef>
                <a:spcPts val="75"/>
              </a:spcBef>
              <a:defRPr/>
            </a:pP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(базовый </a:t>
            </a: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уровень) 10-11кл.</a:t>
            </a:r>
            <a:endParaRPr sz="788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9" name="object 22"/>
          <p:cNvSpPr txBox="1"/>
          <p:nvPr/>
        </p:nvSpPr>
        <p:spPr>
          <a:xfrm>
            <a:off x="3225910" y="4377623"/>
            <a:ext cx="1765532" cy="4661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8610" marR="3810" indent="-299561" algn="ctr" defTabSz="685800">
              <a:lnSpc>
                <a:spcPts val="1050"/>
              </a:lnSpc>
              <a:spcBef>
                <a:spcPts val="135"/>
              </a:spcBef>
              <a:defRPr/>
            </a:pPr>
            <a:r>
              <a:rPr sz="788" b="1" spc="-4" dirty="0">
                <a:solidFill>
                  <a:srgbClr val="2E2E2E"/>
                </a:solidFill>
                <a:latin typeface="Carlito"/>
                <a:cs typeface="Carlito"/>
              </a:rPr>
              <a:t>Линия </a:t>
            </a:r>
            <a:r>
              <a:rPr sz="788" b="1" dirty="0">
                <a:solidFill>
                  <a:srgbClr val="2E2E2E"/>
                </a:solidFill>
                <a:latin typeface="Carlito"/>
                <a:cs typeface="Carlito"/>
              </a:rPr>
              <a:t>УМК </a:t>
            </a:r>
            <a:r>
              <a:rPr lang="ru-RU" sz="788" b="1" spc="-11" dirty="0">
                <a:solidFill>
                  <a:srgbClr val="2E2E2E"/>
                </a:solidFill>
                <a:latin typeface="Carlito"/>
                <a:cs typeface="Carlito"/>
              </a:rPr>
              <a:t>«Полярная звезда» </a:t>
            </a:r>
          </a:p>
          <a:p>
            <a:pPr marL="308610" marR="3810" indent="-299561" algn="ctr" defTabSz="685800">
              <a:lnSpc>
                <a:spcPts val="1050"/>
              </a:lnSpc>
              <a:spcBef>
                <a:spcPts val="135"/>
              </a:spcBef>
              <a:defRPr/>
            </a:pPr>
            <a:r>
              <a:rPr lang="ru-RU" sz="788" b="1" spc="-11" dirty="0">
                <a:solidFill>
                  <a:srgbClr val="2E2E2E"/>
                </a:solidFill>
                <a:latin typeface="Carlito"/>
                <a:cs typeface="Carlito"/>
              </a:rPr>
              <a:t>(базовый и углубленный</a:t>
            </a:r>
            <a:r>
              <a:rPr lang="ru-RU" sz="788" b="1" spc="4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уровень) </a:t>
            </a: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</a:p>
          <a:p>
            <a:pPr marL="308610" marR="3810" indent="-299561" algn="ctr" defTabSz="685800">
              <a:lnSpc>
                <a:spcPts val="1050"/>
              </a:lnSpc>
              <a:spcBef>
                <a:spcPts val="135"/>
              </a:spcBef>
              <a:defRPr/>
            </a:pP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10-11кл</a:t>
            </a:r>
            <a:r>
              <a:rPr lang="ru-RU" sz="788" b="1" spc="-4" dirty="0">
                <a:solidFill>
                  <a:srgbClr val="2E2E2E"/>
                </a:solidFill>
                <a:latin typeface="Carlito"/>
                <a:cs typeface="Carlito"/>
              </a:rPr>
              <a:t>.</a:t>
            </a:r>
            <a:endParaRPr lang="ru-RU" sz="788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50" name="object 39"/>
          <p:cNvSpPr txBox="1"/>
          <p:nvPr/>
        </p:nvSpPr>
        <p:spPr>
          <a:xfrm>
            <a:off x="5499994" y="5748471"/>
            <a:ext cx="1004888" cy="116379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49543" defTabSz="685800">
              <a:spcBef>
                <a:spcPts val="4"/>
              </a:spcBef>
              <a:defRPr/>
            </a:pP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ФП </a:t>
            </a: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sz="750" b="1" spc="15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1.1.3.3.2.7.1</a:t>
            </a:r>
            <a:endParaRPr sz="75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51" name="object 39"/>
          <p:cNvSpPr txBox="1"/>
          <p:nvPr/>
        </p:nvSpPr>
        <p:spPr>
          <a:xfrm>
            <a:off x="7185189" y="5726746"/>
            <a:ext cx="1004888" cy="116379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49543" defTabSz="685800">
              <a:spcBef>
                <a:spcPts val="4"/>
              </a:spcBef>
              <a:defRPr/>
            </a:pP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ФП </a:t>
            </a:r>
            <a:r>
              <a:rPr sz="750" b="1" spc="-4" dirty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sz="750" b="1" spc="15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750" b="1" spc="-8" dirty="0">
                <a:solidFill>
                  <a:srgbClr val="FFFFFF"/>
                </a:solidFill>
                <a:latin typeface="Carlito"/>
                <a:cs typeface="Carlito"/>
              </a:rPr>
              <a:t>1.1.3.3.2.5.1</a:t>
            </a:r>
            <a:endParaRPr sz="75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91938" y="4754576"/>
            <a:ext cx="723096" cy="9316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3" name="Рисунок 1"/>
          <p:cNvPicPr>
            <a:picLocks noChangeAspect="1"/>
          </p:cNvPicPr>
          <p:nvPr/>
        </p:nvPicPr>
        <p:blipFill>
          <a:blip r:embed="rId11" cstate="print"/>
          <a:stretch/>
        </p:blipFill>
        <p:spPr bwMode="auto">
          <a:xfrm>
            <a:off x="3313399" y="4831764"/>
            <a:ext cx="662829" cy="889412"/>
          </a:xfrm>
          <a:prstGeom prst="rect">
            <a:avLst/>
          </a:prstGeom>
          <a:ln>
            <a:noFill/>
          </a:ln>
        </p:spPr>
      </p:pic>
      <p:pic>
        <p:nvPicPr>
          <p:cNvPr id="54" name="Рисунок 2"/>
          <p:cNvPicPr>
            <a:picLocks noChangeAspect="1"/>
          </p:cNvPicPr>
          <p:nvPr/>
        </p:nvPicPr>
        <p:blipFill>
          <a:blip r:embed="rId12" cstate="print"/>
          <a:stretch/>
        </p:blipFill>
        <p:spPr bwMode="auto">
          <a:xfrm>
            <a:off x="4292118" y="4835771"/>
            <a:ext cx="662830" cy="881390"/>
          </a:xfrm>
          <a:prstGeom prst="rect">
            <a:avLst/>
          </a:prstGeom>
          <a:ln>
            <a:noFill/>
          </a:ln>
        </p:spPr>
      </p:pic>
      <p:pic>
        <p:nvPicPr>
          <p:cNvPr id="55" name="Picture 7" descr="Изображение География. 10-11 классы. Базовый уровень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15" y="4783160"/>
            <a:ext cx="691104" cy="9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2396321" y="3848367"/>
            <a:ext cx="45156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500" b="1" dirty="0">
                <a:solidFill>
                  <a:srgbClr val="002060"/>
                </a:solidFill>
                <a:latin typeface="Calibri"/>
              </a:rPr>
              <a:t>Приказ </a:t>
            </a:r>
            <a:r>
              <a:rPr lang="ru-RU" sz="1500" b="1" dirty="0">
                <a:solidFill>
                  <a:srgbClr val="002060"/>
                </a:solidFill>
                <a:latin typeface="Calibri"/>
              </a:rPr>
              <a:t>Минпросвещения РФ от </a:t>
            </a:r>
            <a:r>
              <a:rPr lang="ru-RU" sz="1500" b="1" dirty="0">
                <a:solidFill>
                  <a:srgbClr val="002060"/>
                </a:solidFill>
                <a:latin typeface="Calibri"/>
              </a:rPr>
              <a:t>20.05.2020 </a:t>
            </a:r>
            <a:r>
              <a:rPr lang="ru-RU" sz="1500" b="1" dirty="0">
                <a:solidFill>
                  <a:srgbClr val="002060"/>
                </a:solidFill>
                <a:latin typeface="Calibri"/>
              </a:rPr>
              <a:t>г. № </a:t>
            </a:r>
            <a:r>
              <a:rPr lang="ru-RU" sz="1500" b="1" dirty="0">
                <a:solidFill>
                  <a:srgbClr val="002060"/>
                </a:solidFill>
                <a:latin typeface="Calibri"/>
              </a:rPr>
              <a:t>254</a:t>
            </a:r>
            <a:endParaRPr lang="ru-RU" sz="15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12208" y="835500"/>
            <a:ext cx="39495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350" b="1" dirty="0">
                <a:solidFill>
                  <a:prstClr val="black"/>
                </a:solidFill>
                <a:latin typeface="Calibri"/>
              </a:rPr>
              <a:t>В ФЕДЕРАЛЬНЫЙ ПЕРЕЧЕНЬ УЧЕБНИКОВ ВХОДЯТ: </a:t>
            </a:r>
            <a:endParaRPr lang="ru-RU" sz="135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4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858442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Номер слайда 8"/>
          <p:cNvSpPr txBox="1">
            <a:spLocks/>
          </p:cNvSpPr>
          <p:nvPr/>
        </p:nvSpPr>
        <p:spPr>
          <a:xfrm>
            <a:off x="6572250" y="573881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ru-RU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531752" y="2550619"/>
            <a:ext cx="609272" cy="566063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8531752" y="4814868"/>
            <a:ext cx="609272" cy="566063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8532440" y="4248805"/>
            <a:ext cx="609272" cy="566063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8531753" y="853809"/>
            <a:ext cx="609272" cy="566063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8532440" y="3116680"/>
            <a:ext cx="609272" cy="566063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8532440" y="5380930"/>
            <a:ext cx="609272" cy="566063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8531753" y="1984327"/>
            <a:ext cx="609272" cy="566063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8532440" y="3682742"/>
            <a:ext cx="609272" cy="566063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" name="Rectangle 29"/>
          <p:cNvSpPr>
            <a:spLocks noChangeArrowheads="1"/>
          </p:cNvSpPr>
          <p:nvPr/>
        </p:nvSpPr>
        <p:spPr bwMode="auto">
          <a:xfrm>
            <a:off x="8531753" y="1418265"/>
            <a:ext cx="609272" cy="566063"/>
          </a:xfrm>
          <a:prstGeom prst="rect">
            <a:avLst/>
          </a:prstGeom>
          <a:solidFill>
            <a:srgbClr val="9ED44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Freeform 32"/>
          <p:cNvSpPr>
            <a:spLocks noEditPoints="1"/>
          </p:cNvSpPr>
          <p:nvPr/>
        </p:nvSpPr>
        <p:spPr bwMode="auto">
          <a:xfrm>
            <a:off x="8700607" y="2742942"/>
            <a:ext cx="271564" cy="203921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Freeform 40"/>
          <p:cNvSpPr>
            <a:spLocks noEditPoints="1"/>
          </p:cNvSpPr>
          <p:nvPr/>
        </p:nvSpPr>
        <p:spPr bwMode="auto">
          <a:xfrm>
            <a:off x="8701296" y="2165628"/>
            <a:ext cx="270186" cy="225965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Freeform 41"/>
          <p:cNvSpPr>
            <a:spLocks/>
          </p:cNvSpPr>
          <p:nvPr/>
        </p:nvSpPr>
        <p:spPr bwMode="auto">
          <a:xfrm>
            <a:off x="8700607" y="4424594"/>
            <a:ext cx="271564" cy="236988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8710946" y="1007971"/>
            <a:ext cx="250887" cy="271436"/>
            <a:chOff x="477468" y="2705515"/>
            <a:chExt cx="409903" cy="443477"/>
          </a:xfrm>
        </p:grpSpPr>
        <p:sp>
          <p:nvSpPr>
            <p:cNvPr id="70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2" name="Freeform 44"/>
          <p:cNvSpPr>
            <a:spLocks noEditPoints="1"/>
          </p:cNvSpPr>
          <p:nvPr/>
        </p:nvSpPr>
        <p:spPr bwMode="auto">
          <a:xfrm>
            <a:off x="8704742" y="4955292"/>
            <a:ext cx="263294" cy="2852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Freeform 45"/>
          <p:cNvSpPr>
            <a:spLocks noEditPoints="1"/>
          </p:cNvSpPr>
          <p:nvPr/>
        </p:nvSpPr>
        <p:spPr bwMode="auto">
          <a:xfrm>
            <a:off x="8701296" y="1582341"/>
            <a:ext cx="270186" cy="260412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" name="Freeform 46"/>
          <p:cNvSpPr>
            <a:spLocks noEditPoints="1"/>
          </p:cNvSpPr>
          <p:nvPr/>
        </p:nvSpPr>
        <p:spPr bwMode="auto">
          <a:xfrm>
            <a:off x="8741962" y="3840619"/>
            <a:ext cx="188855" cy="272813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" name="Freeform 52"/>
          <p:cNvSpPr>
            <a:spLocks noEditPoints="1"/>
          </p:cNvSpPr>
          <p:nvPr/>
        </p:nvSpPr>
        <p:spPr bwMode="auto">
          <a:xfrm>
            <a:off x="8704053" y="3274557"/>
            <a:ext cx="264672" cy="272813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" name="Freeform 53"/>
          <p:cNvSpPr>
            <a:spLocks noEditPoints="1"/>
          </p:cNvSpPr>
          <p:nvPr/>
        </p:nvSpPr>
        <p:spPr bwMode="auto">
          <a:xfrm>
            <a:off x="8695782" y="5552586"/>
            <a:ext cx="281214" cy="245254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4403596" y="2221285"/>
            <a:ext cx="688999" cy="2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03491" y="5762199"/>
            <a:ext cx="2254928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83">
              <a:defRPr/>
            </a:pPr>
            <a:r>
              <a:rPr lang="ru-RU" sz="7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© АО «Издательство «Просвещение», 20</a:t>
            </a:r>
            <a:r>
              <a:rPr lang="en-US" sz="7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21</a:t>
            </a:r>
            <a:endParaRPr lang="ru-RU" sz="75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91" y="2447141"/>
            <a:ext cx="8386222" cy="2169825"/>
          </a:xfrm>
          <a:prstGeom prst="rect">
            <a:avLst/>
          </a:prstGeom>
          <a:solidFill>
            <a:srgbClr val="D8EBF4"/>
          </a:solidFill>
        </p:spPr>
        <p:txBody>
          <a:bodyPr wrap="square" rtlCol="0">
            <a:spAutoFit/>
          </a:bodyPr>
          <a:lstStyle/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99903" y="1339801"/>
            <a:ext cx="76548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</a:rPr>
              <a:t/>
            </a:r>
            <a:br>
              <a:rPr lang="ru-RU" sz="1500" b="1" dirty="0">
                <a:solidFill>
                  <a:srgbClr val="002060"/>
                </a:solidFill>
              </a:rPr>
            </a:b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6497" y="1837863"/>
            <a:ext cx="7747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Учебники прошли </a:t>
            </a:r>
            <a:r>
              <a:rPr lang="ru-RU" sz="1200" b="1" dirty="0"/>
              <a:t>рецензирование </a:t>
            </a:r>
            <a:r>
              <a:rPr lang="ru-RU" sz="1200" b="1" dirty="0"/>
              <a:t>Комиссии Русского географического общества </a:t>
            </a:r>
            <a:r>
              <a:rPr lang="ru-RU" sz="1200" dirty="0"/>
              <a:t>по географическому </a:t>
            </a:r>
            <a:r>
              <a:rPr lang="ru-RU" sz="1200" dirty="0"/>
              <a:t>и </a:t>
            </a:r>
            <a:r>
              <a:rPr lang="ru-RU" sz="1200" dirty="0"/>
              <a:t>экологическому образованию под председательством академика Н. С. </a:t>
            </a:r>
            <a:r>
              <a:rPr lang="ru-RU" sz="1200" dirty="0" err="1"/>
              <a:t>Касимова</a:t>
            </a:r>
            <a:r>
              <a:rPr lang="ru-RU" sz="1200" dirty="0"/>
              <a:t>.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6104" y="961924"/>
            <a:ext cx="951720" cy="329081"/>
            <a:chOff x="254665" y="195486"/>
            <a:chExt cx="951720" cy="329081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Подзаголовок 3"/>
          <p:cNvSpPr txBox="1">
            <a:spLocks/>
          </p:cNvSpPr>
          <p:nvPr/>
        </p:nvSpPr>
        <p:spPr>
          <a:xfrm>
            <a:off x="101352" y="4571655"/>
            <a:ext cx="1599286" cy="1088311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latin typeface="Calibri" panose="020F0502020204030204" pitchFamily="34" charset="0"/>
                <a:cs typeface="Calibri" panose="020F0502020204030204" pitchFamily="34" charset="0"/>
              </a:rPr>
              <a:t>Состав УМК:</a:t>
            </a:r>
            <a:endParaRPr lang="ru-RU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588" indent="-128588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учебник</a:t>
            </a:r>
          </a:p>
          <a:p>
            <a:pPr marL="128588" indent="-128588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методические пособия            </a:t>
            </a: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рабочая 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ЭФУ</a:t>
            </a: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79462" y="2452353"/>
            <a:ext cx="620514" cy="488416"/>
          </a:xfrm>
          <a:prstGeom prst="rect">
            <a:avLst/>
          </a:prstGeom>
        </p:spPr>
      </p:pic>
      <p:sp>
        <p:nvSpPr>
          <p:cNvPr id="83" name="Подзаголовок 3"/>
          <p:cNvSpPr txBox="1">
            <a:spLocks/>
          </p:cNvSpPr>
          <p:nvPr/>
        </p:nvSpPr>
        <p:spPr>
          <a:xfrm>
            <a:off x="1575791" y="4995019"/>
            <a:ext cx="1599286" cy="1088311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rtl="0" fontAlgn="base">
              <a:spcBef>
                <a:spcPts val="300"/>
              </a:spcBef>
              <a:spcAft>
                <a:spcPct val="0"/>
              </a:spcAft>
              <a:buClr>
                <a:srgbClr val="005CAB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рабочие тетради</a:t>
            </a: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атласы</a:t>
            </a: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контурные карты</a:t>
            </a: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731" indent="-135731">
              <a:buClr>
                <a:srgbClr val="2D3494"/>
              </a:buClr>
              <a:buFont typeface="Arial" panose="020B0604020202020204" pitchFamily="34" charset="0"/>
              <a:buChar char="•"/>
            </a:pP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51752" y="1418264"/>
            <a:ext cx="728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00260" y="2545166"/>
            <a:ext cx="4584459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/>
              <a:t> Ключевые преимущества учебников</a:t>
            </a:r>
          </a:p>
          <a:p>
            <a:endParaRPr lang="ru-RU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классические теоретические предметные знания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методический аппарат базируется на деятельностном подходе в изучении географии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/>
              <a:t>формирование  умений ставить проблемные вопросы, аргументировано отстаивать собственное мнение, делать выводы и открывать существующие законы географической науки, решая практические задачи.</a:t>
            </a:r>
          </a:p>
        </p:txBody>
      </p:sp>
      <p:sp>
        <p:nvSpPr>
          <p:cNvPr id="55" name="object 87"/>
          <p:cNvSpPr/>
          <p:nvPr/>
        </p:nvSpPr>
        <p:spPr>
          <a:xfrm>
            <a:off x="2668485" y="2670826"/>
            <a:ext cx="1212029" cy="1634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2" name="Picture 4" descr="E:\Users\SmirnovaNE\Desktop\Новая классика\36518_7-klass.jpg"/>
          <p:cNvPicPr>
            <a:picLocks noChangeAspect="1" noChangeArrowheads="1"/>
          </p:cNvPicPr>
          <p:nvPr/>
        </p:nvPicPr>
        <p:blipFill>
          <a:blip r:embed="rId10" cstate="print"/>
          <a:srcRect l="54148"/>
          <a:stretch>
            <a:fillRect/>
          </a:stretch>
        </p:blipFill>
        <p:spPr bwMode="auto">
          <a:xfrm>
            <a:off x="1388910" y="2605567"/>
            <a:ext cx="1233418" cy="1626447"/>
          </a:xfrm>
          <a:prstGeom prst="rect">
            <a:avLst/>
          </a:prstGeom>
          <a:noFill/>
        </p:spPr>
      </p:pic>
      <p:sp>
        <p:nvSpPr>
          <p:cNvPr id="66" name="object 95"/>
          <p:cNvSpPr/>
          <p:nvPr/>
        </p:nvSpPr>
        <p:spPr>
          <a:xfrm>
            <a:off x="132146" y="2546933"/>
            <a:ext cx="1197627" cy="15949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1389512" y="1024504"/>
            <a:ext cx="6442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НОВОЕ В ФПУ</a:t>
            </a:r>
            <a:r>
              <a:rPr lang="ru-RU" b="1" dirty="0">
                <a:solidFill>
                  <a:srgbClr val="002060"/>
                </a:solidFill>
              </a:rPr>
              <a:t>: УМК </a:t>
            </a:r>
            <a:r>
              <a:rPr lang="ru-RU" b="1" dirty="0">
                <a:solidFill>
                  <a:srgbClr val="002060"/>
                </a:solidFill>
              </a:rPr>
              <a:t>«КЛАССИЧЕСКАЯ ГЕОГРАФИЯ</a:t>
            </a:r>
            <a:r>
              <a:rPr lang="ru-RU" b="1" dirty="0">
                <a:solidFill>
                  <a:srgbClr val="002060"/>
                </a:solidFill>
              </a:rPr>
              <a:t>» 5-9 КЛАССЫ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8911" y="1499496"/>
            <a:ext cx="63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Традиционное изложение, современный подход и научность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4" name="object 29"/>
          <p:cNvSpPr txBox="1"/>
          <p:nvPr/>
        </p:nvSpPr>
        <p:spPr>
          <a:xfrm>
            <a:off x="695112" y="4260686"/>
            <a:ext cx="1882791" cy="127920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953" rIns="0" bIns="0" rtlCol="0">
            <a:spAutoFit/>
          </a:bodyPr>
          <a:lstStyle/>
          <a:p>
            <a:pPr marL="191928">
              <a:spcBef>
                <a:spcPts val="4"/>
              </a:spcBef>
            </a:pPr>
            <a:r>
              <a:rPr sz="825" b="1" spc="-4" dirty="0">
                <a:solidFill>
                  <a:srgbClr val="FFFFFF"/>
                </a:solidFill>
                <a:latin typeface="Carlito"/>
                <a:cs typeface="Carlito"/>
              </a:rPr>
              <a:t>ФП</a:t>
            </a:r>
            <a:r>
              <a:rPr sz="825" b="1" spc="-1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25" b="1" spc="-8" dirty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lang="ru-RU" sz="825" b="1" spc="-8" dirty="0">
                <a:solidFill>
                  <a:srgbClr val="FFFFFF"/>
                </a:solidFill>
                <a:latin typeface="Carlito"/>
                <a:cs typeface="Carlito"/>
              </a:rPr>
              <a:t> 1.1.2.3.4.5.1- </a:t>
            </a:r>
            <a:r>
              <a:rPr lang="ru-RU" sz="825" b="1" spc="-8" dirty="0">
                <a:solidFill>
                  <a:srgbClr val="FFFFFF"/>
                </a:solidFill>
                <a:latin typeface="Carlito"/>
                <a:cs typeface="Carlito"/>
              </a:rPr>
              <a:t>1.1.2.3.4.5.5</a:t>
            </a:r>
            <a:endParaRPr lang="ru-RU" sz="825" b="1" spc="-8" dirty="0">
              <a:solidFill>
                <a:srgbClr val="FFFFFF"/>
              </a:solidFill>
              <a:latin typeface="Carlito"/>
              <a:cs typeface="Carlit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" y="2112482"/>
            <a:ext cx="1002731" cy="359580"/>
          </a:xfrm>
          <a:prstGeom prst="rect">
            <a:avLst/>
          </a:prstGeom>
        </p:spPr>
      </p:pic>
      <p:pic>
        <p:nvPicPr>
          <p:cNvPr id="33803" name="Picture 11" descr="География. 5 класс. Учебное пособие. ВЕРТИКАЛЬ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52" y="4679968"/>
            <a:ext cx="840498" cy="11041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 descr="География России. Население и хозяйство. 9 класс. Учебное пособи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29" y="4752881"/>
            <a:ext cx="837733" cy="11004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782" y="1897166"/>
            <a:ext cx="8503351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135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9040" y="931957"/>
            <a:ext cx="7648986" cy="478631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US" sz="1800" b="1" dirty="0">
                <a:solidFill>
                  <a:srgbClr val="002060"/>
                </a:solidFill>
              </a:rPr>
              <a:t>   </a:t>
            </a:r>
            <a:r>
              <a:rPr lang="ru-RU" sz="1800" b="1" dirty="0">
                <a:solidFill>
                  <a:srgbClr val="002060"/>
                </a:solidFill>
              </a:rPr>
              <a:t>         </a:t>
            </a:r>
            <a:r>
              <a:rPr lang="ru-RU" sz="1950" b="1" dirty="0">
                <a:solidFill>
                  <a:srgbClr val="002060"/>
                </a:solidFill>
              </a:rPr>
              <a:t>Авторами являются </a:t>
            </a:r>
            <a:r>
              <a:rPr lang="ru-RU" sz="1950" b="1" dirty="0">
                <a:solidFill>
                  <a:srgbClr val="002060"/>
                </a:solidFill>
              </a:rPr>
              <a:t>известные учёные и </a:t>
            </a:r>
            <a:r>
              <a:rPr lang="ru-RU" sz="1950" b="1" dirty="0">
                <a:solidFill>
                  <a:srgbClr val="002060"/>
                </a:solidFill>
              </a:rPr>
              <a:t>педагоги-  </a:t>
            </a:r>
          </a:p>
          <a:p>
            <a:pPr algn="ctr">
              <a:buNone/>
            </a:pPr>
            <a:r>
              <a:rPr lang="ru-RU" sz="1950" b="1" dirty="0">
                <a:solidFill>
                  <a:srgbClr val="002060"/>
                </a:solidFill>
              </a:rPr>
              <a:t> </a:t>
            </a:r>
            <a:r>
              <a:rPr lang="ru-RU" sz="1950" b="1" dirty="0">
                <a:solidFill>
                  <a:srgbClr val="002060"/>
                </a:solidFill>
              </a:rPr>
              <a:t>            методисты</a:t>
            </a:r>
            <a:r>
              <a:rPr lang="ru-RU" sz="1950" b="1" dirty="0">
                <a:solidFill>
                  <a:srgbClr val="002060"/>
                </a:solidFill>
              </a:rPr>
              <a:t>, хорошо знакомые педагогическому сообществу</a:t>
            </a:r>
            <a:r>
              <a:rPr lang="en-US" sz="1950" b="1" dirty="0">
                <a:solidFill>
                  <a:srgbClr val="002060"/>
                </a:solidFill>
              </a:rPr>
              <a:t>.</a:t>
            </a:r>
            <a:endParaRPr lang="ru-RU" sz="195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200" dirty="0">
                <a:solidFill>
                  <a:srgbClr val="002060"/>
                </a:solidFill>
              </a:rPr>
              <a:t>                                      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</a:p>
          <a:p>
            <a:endParaRPr lang="en-US" sz="1200" dirty="0"/>
          </a:p>
          <a:p>
            <a:pPr>
              <a:buNone/>
            </a:pPr>
            <a:r>
              <a:rPr lang="ru-RU" sz="1200" dirty="0"/>
              <a:t>                       </a:t>
            </a:r>
          </a:p>
          <a:p>
            <a:pPr>
              <a:buNone/>
            </a:pPr>
            <a:r>
              <a:rPr lang="ru-RU" sz="1200" dirty="0"/>
              <a:t> </a:t>
            </a:r>
            <a:r>
              <a:rPr lang="ru-RU" sz="1200" dirty="0"/>
              <a:t>                        </a:t>
            </a:r>
            <a:r>
              <a:rPr lang="ru-RU" sz="1275" dirty="0"/>
              <a:t>Учебник Н</a:t>
            </a:r>
            <a:r>
              <a:rPr lang="ru-RU" sz="1275" dirty="0"/>
              <a:t>. А. </a:t>
            </a:r>
            <a:r>
              <a:rPr lang="ru-RU" sz="1275" dirty="0"/>
              <a:t>Максимова </a:t>
            </a:r>
            <a:r>
              <a:rPr lang="ru-RU" sz="1275" b="1" dirty="0"/>
              <a:t>в </a:t>
            </a:r>
            <a:r>
              <a:rPr lang="ru-RU" sz="1275" b="1" dirty="0"/>
              <a:t>1983 году </a:t>
            </a:r>
            <a:r>
              <a:rPr lang="ru-RU" sz="1275" dirty="0"/>
              <a:t>получил </a:t>
            </a:r>
          </a:p>
          <a:p>
            <a:pPr>
              <a:buNone/>
            </a:pPr>
            <a:r>
              <a:rPr lang="ru-RU" sz="1275" b="1" dirty="0"/>
              <a:t>                       </a:t>
            </a:r>
            <a:r>
              <a:rPr lang="ru-RU" sz="1275" b="1" dirty="0"/>
              <a:t> </a:t>
            </a:r>
            <a:r>
              <a:rPr lang="ru-RU" sz="1275" b="1" dirty="0"/>
              <a:t>Государственную премию </a:t>
            </a:r>
            <a:r>
              <a:rPr lang="ru-RU" sz="1275" b="1" dirty="0"/>
              <a:t>СССР</a:t>
            </a:r>
          </a:p>
          <a:p>
            <a:pPr>
              <a:buNone/>
            </a:pPr>
            <a:r>
              <a:rPr lang="ru-RU" sz="1275" b="1" dirty="0"/>
              <a:t> </a:t>
            </a:r>
            <a:r>
              <a:rPr lang="ru-RU" sz="1275" b="1" dirty="0"/>
              <a:t>                       </a:t>
            </a:r>
            <a:r>
              <a:rPr lang="ru-RU" sz="1275" b="1" dirty="0"/>
              <a:t>как лучший школьный  учебник</a:t>
            </a:r>
            <a:r>
              <a:rPr lang="ru-RU" sz="1275" dirty="0"/>
              <a:t>. </a:t>
            </a:r>
          </a:p>
          <a:p>
            <a:pPr>
              <a:buFont typeface="Wingdings" pitchFamily="2" charset="2"/>
              <a:buChar char="§"/>
            </a:pPr>
            <a:endParaRPr lang="ru-RU" sz="1275" dirty="0"/>
          </a:p>
          <a:p>
            <a:pPr>
              <a:buNone/>
            </a:pPr>
            <a:r>
              <a:rPr lang="ru-RU" sz="1200" dirty="0"/>
              <a:t>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275" dirty="0"/>
              <a:t>                                                     </a:t>
            </a:r>
            <a:r>
              <a:rPr lang="en-US" sz="1275" dirty="0"/>
              <a:t>                         </a:t>
            </a:r>
            <a:r>
              <a:rPr lang="ru-RU" sz="1275" dirty="0"/>
              <a:t>                                 </a:t>
            </a:r>
            <a:r>
              <a:rPr lang="ru-RU" sz="1275" dirty="0"/>
              <a:t>Учебник В. П. Сухова был удостоен</a:t>
            </a:r>
            <a:r>
              <a:rPr lang="ru-RU" sz="1275" b="1" dirty="0"/>
              <a:t> премии </a:t>
            </a:r>
          </a:p>
          <a:p>
            <a:pPr>
              <a:buNone/>
            </a:pPr>
            <a:r>
              <a:rPr lang="ru-RU" sz="1275" dirty="0"/>
              <a:t>                                                  </a:t>
            </a:r>
            <a:r>
              <a:rPr lang="en-US" sz="1275" dirty="0"/>
              <a:t>                    </a:t>
            </a:r>
            <a:r>
              <a:rPr lang="ru-RU" sz="1275" dirty="0"/>
              <a:t> </a:t>
            </a:r>
            <a:r>
              <a:rPr lang="ru-RU" sz="1275" dirty="0"/>
              <a:t>                               на </a:t>
            </a:r>
            <a:r>
              <a:rPr lang="ru-RU" sz="1275" b="1" dirty="0"/>
              <a:t>Всесоюзном конкурсе учебной литературы</a:t>
            </a:r>
            <a:r>
              <a:rPr lang="ru-RU" sz="1275" dirty="0"/>
              <a:t>. 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algn="just">
              <a:buNone/>
            </a:pPr>
            <a:endParaRPr lang="ru-RU" sz="1200" b="1" dirty="0"/>
          </a:p>
          <a:p>
            <a:pPr algn="just">
              <a:buNone/>
            </a:pPr>
            <a:r>
              <a:rPr lang="en-US" sz="1275" b="1" dirty="0"/>
              <a:t> </a:t>
            </a:r>
            <a:r>
              <a:rPr lang="ru-RU" sz="1275" b="1" dirty="0"/>
              <a:t>    </a:t>
            </a:r>
            <a:r>
              <a:rPr lang="en-US" sz="1275" b="1" dirty="0"/>
              <a:t>   </a:t>
            </a:r>
            <a:r>
              <a:rPr lang="ru-RU" sz="1275" b="1" dirty="0"/>
              <a:t>Т. П. Герасимова и Н. П. </a:t>
            </a:r>
            <a:r>
              <a:rPr lang="ru-RU" sz="1275" b="1" dirty="0" err="1"/>
              <a:t>Неклюкова</a:t>
            </a:r>
            <a:r>
              <a:rPr lang="ru-RU" sz="1275" b="1" dirty="0"/>
              <a:t>, </a:t>
            </a:r>
            <a:r>
              <a:rPr lang="ru-RU" sz="1275" b="1" dirty="0"/>
              <a:t>В</a:t>
            </a:r>
            <a:r>
              <a:rPr lang="ru-RU" sz="1275" b="1" dirty="0"/>
              <a:t>. А. </a:t>
            </a:r>
            <a:r>
              <a:rPr lang="ru-RU" sz="1275" b="1" dirty="0" err="1"/>
              <a:t>Коринская</a:t>
            </a:r>
            <a:r>
              <a:rPr lang="ru-RU" sz="1275" b="1" dirty="0"/>
              <a:t>, И. В. </a:t>
            </a:r>
            <a:r>
              <a:rPr lang="ru-RU" sz="1275" b="1" dirty="0" err="1"/>
              <a:t>Душина</a:t>
            </a:r>
            <a:r>
              <a:rPr lang="ru-RU" sz="1275" b="1" dirty="0"/>
              <a:t>, и В. А. </a:t>
            </a:r>
            <a:r>
              <a:rPr lang="ru-RU" sz="1275" b="1" dirty="0" err="1"/>
              <a:t>Щенёв</a:t>
            </a:r>
            <a:r>
              <a:rPr lang="ru-RU" sz="1275" b="1" dirty="0"/>
              <a:t>,  А. И. Алексеев, </a:t>
            </a:r>
            <a:endParaRPr lang="ru-RU" sz="1275" b="1" dirty="0"/>
          </a:p>
          <a:p>
            <a:pPr algn="just">
              <a:buNone/>
            </a:pPr>
            <a:r>
              <a:rPr lang="ru-RU" sz="1275" b="1" dirty="0"/>
              <a:t> </a:t>
            </a:r>
            <a:r>
              <a:rPr lang="ru-RU" sz="1275" b="1" dirty="0"/>
              <a:t>       В</a:t>
            </a:r>
            <a:r>
              <a:rPr lang="ru-RU" sz="1275" b="1" dirty="0"/>
              <a:t>. А. Низовцев и В. В. Николина</a:t>
            </a:r>
            <a:r>
              <a:rPr lang="ru-RU" sz="1275" dirty="0"/>
              <a:t>  - </a:t>
            </a:r>
            <a:r>
              <a:rPr lang="ru-RU" sz="1275" b="1" dirty="0"/>
              <a:t>авторы и методисты,  хорошо известные в школьной географии</a:t>
            </a:r>
            <a:r>
              <a:rPr lang="ru-RU" sz="1275" dirty="0"/>
              <a:t>,</a:t>
            </a:r>
          </a:p>
          <a:p>
            <a:pPr algn="just">
              <a:buNone/>
            </a:pPr>
            <a:r>
              <a:rPr lang="ru-RU" sz="1275" dirty="0"/>
              <a:t> </a:t>
            </a:r>
            <a:r>
              <a:rPr lang="ru-RU" sz="1275" dirty="0"/>
              <a:t>       </a:t>
            </a:r>
            <a:r>
              <a:rPr lang="ru-RU" sz="1275" dirty="0"/>
              <a:t>по  учебникам которых выросло не одно поколение школьников.</a:t>
            </a:r>
          </a:p>
          <a:p>
            <a:endParaRPr lang="ru-RU" dirty="0"/>
          </a:p>
        </p:txBody>
      </p:sp>
      <p:pic>
        <p:nvPicPr>
          <p:cNvPr id="7169" name="Picture 1" descr="E:\Users\SmirnovaNE\Desktop\Новая классика\geografia-fiz5-1988.jpg"/>
          <p:cNvPicPr>
            <a:picLocks noChangeAspect="1" noChangeArrowheads="1"/>
          </p:cNvPicPr>
          <p:nvPr/>
        </p:nvPicPr>
        <p:blipFill>
          <a:blip r:embed="rId3" cstate="print"/>
          <a:srcRect l="5840" t="2000" r="3640" b="2000"/>
          <a:stretch>
            <a:fillRect/>
          </a:stretch>
        </p:blipFill>
        <p:spPr bwMode="auto">
          <a:xfrm>
            <a:off x="387122" y="1957755"/>
            <a:ext cx="864096" cy="121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E:\Users\SmirnovaNE\Desktop\Новая классика\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8966" y="3740056"/>
            <a:ext cx="822493" cy="115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E:\Users\SmirnovaNE\Desktop\Новая классика\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4786" y="3719242"/>
            <a:ext cx="852797" cy="119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E:\Users\SmirnovaNE\Desktop\Новая классика\1003895847.jpg"/>
          <p:cNvPicPr>
            <a:picLocks noChangeAspect="1" noChangeArrowheads="1"/>
          </p:cNvPicPr>
          <p:nvPr/>
        </p:nvPicPr>
        <p:blipFill>
          <a:blip r:embed="rId6" cstate="print"/>
          <a:srcRect l="1468" t="5429" r="6164" b="4286"/>
          <a:stretch>
            <a:fillRect/>
          </a:stretch>
        </p:blipFill>
        <p:spPr bwMode="auto">
          <a:xfrm>
            <a:off x="4860826" y="3740056"/>
            <a:ext cx="839339" cy="121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E:\Users\SmirnovaNE\Desktop\Новая классика\780bd.jpg"/>
          <p:cNvPicPr>
            <a:picLocks noChangeAspect="1" noChangeArrowheads="1"/>
          </p:cNvPicPr>
          <p:nvPr/>
        </p:nvPicPr>
        <p:blipFill>
          <a:blip r:embed="rId7" cstate="print"/>
          <a:srcRect l="6966"/>
          <a:stretch>
            <a:fillRect/>
          </a:stretch>
        </p:blipFill>
        <p:spPr bwMode="auto">
          <a:xfrm>
            <a:off x="7377302" y="2323688"/>
            <a:ext cx="810090" cy="121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564428" y="1550260"/>
            <a:ext cx="8592796" cy="192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01062" y="857250"/>
            <a:ext cx="642938" cy="511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5344" y="931958"/>
            <a:ext cx="951720" cy="329081"/>
            <a:chOff x="254665" y="195486"/>
            <a:chExt cx="951720" cy="32908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4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2230" r="5906" b="8899"/>
          <a:stretch/>
        </p:blipFill>
        <p:spPr bwMode="auto">
          <a:xfrm>
            <a:off x="1182402" y="1688037"/>
            <a:ext cx="3386542" cy="4176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Изображение География. 5 класс. Учебное пособ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4" y="1688037"/>
            <a:ext cx="986906" cy="129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Изображение География. 6 класс. Учебное пособ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07" y="1688036"/>
            <a:ext cx="968802" cy="12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5912" y="1044392"/>
            <a:ext cx="80038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СОДЕРЖАНИЕ УМК «КЛАССИЧЕСКАЯ ГЕОГРАФИЯ</a:t>
            </a:r>
            <a:r>
              <a:rPr lang="ru-RU" b="1" dirty="0">
                <a:solidFill>
                  <a:srgbClr val="002060"/>
                </a:solidFill>
              </a:rPr>
              <a:t>» 5-6 КЛАССЫ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42975" y="1397550"/>
            <a:ext cx="8143875" cy="195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75344" y="931958"/>
            <a:ext cx="951720" cy="329081"/>
            <a:chOff x="254665" y="195486"/>
            <a:chExt cx="951720" cy="32908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96434" y="1688036"/>
            <a:ext cx="3333934" cy="4128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37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9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94661" y="1474957"/>
            <a:ext cx="8143875" cy="195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5950441"/>
            <a:ext cx="9144000" cy="7316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5344" y="931958"/>
            <a:ext cx="951720" cy="329081"/>
            <a:chOff x="254665" y="195486"/>
            <a:chExt cx="951720" cy="3290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671" y="1341937"/>
            <a:ext cx="6185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0070C0"/>
                </a:solidFill>
              </a:rPr>
              <a:t>5 класс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89169" y="2077018"/>
            <a:ext cx="205293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6. На каком берегу </a:t>
            </a:r>
            <a:r>
              <a:rPr lang="ru-RU" sz="1050" dirty="0"/>
              <a:t>р. </a:t>
            </a:r>
            <a:r>
              <a:rPr lang="ru-RU" sz="1050" dirty="0" err="1"/>
              <a:t>Соть</a:t>
            </a:r>
            <a:r>
              <a:rPr lang="ru-RU" sz="1050" dirty="0"/>
              <a:t> расположена деревня Красное? </a:t>
            </a:r>
          </a:p>
          <a:p>
            <a:r>
              <a:rPr lang="ru-RU" sz="1050" dirty="0"/>
              <a:t>Как вы думаете, почему жители приняли в прошлом решение </a:t>
            </a:r>
            <a:r>
              <a:rPr lang="ru-RU" sz="1050" dirty="0"/>
              <a:t>построить </a:t>
            </a:r>
            <a:r>
              <a:rPr lang="ru-RU" sz="1050" dirty="0"/>
              <a:t>деревню на этом, а не на противоположном </a:t>
            </a:r>
            <a:r>
              <a:rPr lang="ru-RU" sz="1050" dirty="0"/>
              <a:t>берегу?</a:t>
            </a:r>
            <a:endParaRPr lang="ru-RU" sz="105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31" y="1711268"/>
            <a:ext cx="1576788" cy="18036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5975" y="1674893"/>
            <a:ext cx="1228725" cy="35004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369848" y="1674892"/>
            <a:ext cx="3672255" cy="187790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29"/>
          <p:cNvSpPr/>
          <p:nvPr/>
        </p:nvSpPr>
        <p:spPr>
          <a:xfrm>
            <a:off x="5428149" y="1439165"/>
            <a:ext cx="37103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ff9f"/>
              </a:rPr>
              <a:t>Тема: План и </a:t>
            </a:r>
            <a:r>
              <a:rPr lang="ru-RU" sz="1200" b="1" dirty="0">
                <a:latin typeface="ff9f"/>
              </a:rPr>
              <a:t>топографическая карта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5297" y="778939"/>
            <a:ext cx="7930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</a:rPr>
              <a:t>Практические задания для формирования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</a:rPr>
              <a:t>естественнонаучной грамотности</a:t>
            </a:r>
            <a:endParaRPr lang="ru-RU" sz="2100" b="1" dirty="0">
              <a:solidFill>
                <a:srgbClr val="00206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79" y="1601351"/>
            <a:ext cx="4136231" cy="8572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 cstate="print"/>
          <a:srcRect t="11484"/>
          <a:stretch/>
        </p:blipFill>
        <p:spPr>
          <a:xfrm>
            <a:off x="38095" y="2440883"/>
            <a:ext cx="4176615" cy="14091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610" y="4162887"/>
            <a:ext cx="3979069" cy="49291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/>
          <a:srcRect b="4586"/>
          <a:stretch/>
        </p:blipFill>
        <p:spPr>
          <a:xfrm>
            <a:off x="38095" y="4655654"/>
            <a:ext cx="4064794" cy="83838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1127" y="5501250"/>
            <a:ext cx="28801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</a:rPr>
              <a:t>А весна? Лето? Зима?</a:t>
            </a:r>
            <a:endParaRPr lang="ru-RU" sz="1500" b="1" dirty="0">
              <a:solidFill>
                <a:srgbClr val="C0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-2288" y="3339519"/>
            <a:ext cx="4552857" cy="5943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02626" y="5250656"/>
            <a:ext cx="3540737" cy="143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185862" y="5380499"/>
            <a:ext cx="2786063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191130" y="4826464"/>
            <a:ext cx="438626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2.Сравните </a:t>
            </a:r>
            <a:r>
              <a:rPr lang="ru-RU" sz="1050" dirty="0"/>
              <a:t>штормовые волны и цунами по плану: </a:t>
            </a:r>
            <a:endParaRPr lang="ru-RU" sz="1050" dirty="0"/>
          </a:p>
          <a:p>
            <a:r>
              <a:rPr lang="ru-RU" sz="1050" dirty="0"/>
              <a:t>а)</a:t>
            </a:r>
            <a:r>
              <a:rPr lang="ru-RU" sz="1050" dirty="0"/>
              <a:t> </a:t>
            </a:r>
            <a:r>
              <a:rPr lang="ru-RU" sz="1050" dirty="0"/>
              <a:t>причина </a:t>
            </a:r>
            <a:r>
              <a:rPr lang="ru-RU" sz="1050" dirty="0"/>
              <a:t>возникновения; </a:t>
            </a:r>
          </a:p>
          <a:p>
            <a:r>
              <a:rPr lang="ru-RU" sz="1050" dirty="0"/>
              <a:t>б) высота </a:t>
            </a:r>
            <a:r>
              <a:rPr lang="ru-RU" sz="1050" dirty="0"/>
              <a:t>в океане; </a:t>
            </a:r>
            <a:r>
              <a:rPr lang="ru-RU" sz="1050" dirty="0"/>
              <a:t>в) высота </a:t>
            </a:r>
            <a:r>
              <a:rPr lang="ru-RU" sz="1050" dirty="0"/>
              <a:t>у берега; </a:t>
            </a:r>
            <a:r>
              <a:rPr lang="ru-RU" sz="1050" dirty="0"/>
              <a:t>г) длина</a:t>
            </a:r>
            <a:r>
              <a:rPr lang="ru-RU" sz="1050" dirty="0"/>
              <a:t>. </a:t>
            </a:r>
            <a:endParaRPr lang="ru-RU" sz="1050" dirty="0"/>
          </a:p>
          <a:p>
            <a:r>
              <a:rPr lang="ru-RU" sz="1050" dirty="0"/>
              <a:t>Сделайте вывод: </a:t>
            </a:r>
            <a:r>
              <a:rPr lang="ru-RU" sz="1050" dirty="0"/>
              <a:t>к</a:t>
            </a:r>
            <a:r>
              <a:rPr lang="ru-RU" sz="1050" dirty="0"/>
              <a:t>акие </a:t>
            </a:r>
            <a:r>
              <a:rPr lang="ru-RU" sz="1050" dirty="0"/>
              <a:t>волны опаснее для </a:t>
            </a:r>
            <a:r>
              <a:rPr lang="ru-RU" sz="1050" dirty="0"/>
              <a:t>судов</a:t>
            </a:r>
            <a:r>
              <a:rPr lang="ru-RU" sz="1050" dirty="0"/>
              <a:t>, находящихся в открытом океане, </a:t>
            </a:r>
            <a:r>
              <a:rPr lang="ru-RU" sz="1050" dirty="0"/>
              <a:t>а какие </a:t>
            </a:r>
            <a:r>
              <a:rPr lang="ru-RU" sz="1050" dirty="0"/>
              <a:t>— для судов у берега?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0" cstate="print"/>
          <a:srcRect t="26563"/>
          <a:stretch/>
        </p:blipFill>
        <p:spPr>
          <a:xfrm>
            <a:off x="5191130" y="4600880"/>
            <a:ext cx="2457450" cy="225584"/>
          </a:xfrm>
          <a:prstGeom prst="rect">
            <a:avLst/>
          </a:prstGeom>
        </p:spPr>
      </p:pic>
      <p:pic>
        <p:nvPicPr>
          <p:cNvPr id="64" name="Picture 2" descr="Изображение География. 6 класс. Учебное пособи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527" y="4378465"/>
            <a:ext cx="690761" cy="9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Изображение География. 5 класс. Учебное пособи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94" y="1518588"/>
            <a:ext cx="64090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1294</Words>
  <Application>Microsoft Office PowerPoint</Application>
  <PresentationFormat>Экран (4:3)</PresentationFormat>
  <Paragraphs>268</Paragraphs>
  <Slides>26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Carlito</vt:lpstr>
      <vt:lpstr>ff23</vt:lpstr>
      <vt:lpstr>ff9f</vt:lpstr>
      <vt:lpstr>Franklin Gothic Book</vt:lpstr>
      <vt:lpstr>Open Sans</vt:lpstr>
      <vt:lpstr>Open Sans Condensed</vt:lpstr>
      <vt:lpstr>Open Sans Extrabold</vt:lpstr>
      <vt:lpstr>Wingdings</vt:lpstr>
      <vt:lpstr>Тема Office</vt:lpstr>
      <vt:lpstr>Слайд think-cell</vt:lpstr>
      <vt:lpstr>Обзор УМК по учебному предмету «География»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УМК: </vt:lpstr>
      <vt:lpstr>Презентация PowerPoint</vt:lpstr>
      <vt:lpstr>Линия УМК О. А. Климановой, А. И. Алексеева. География (5-9)  Источник: https://rosuchebnik.ru/kompleks/umk-liniya-umk-o-a-klimanovoy-a-i-alekseeva-geografiya-5-9/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2021-10-06T18:00:40Z</dcterms:created>
  <dcterms:modified xsi:type="dcterms:W3CDTF">2021-10-07T02:08:42Z</dcterms:modified>
</cp:coreProperties>
</file>