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60" r:id="rId7"/>
    <p:sldId id="269" r:id="rId8"/>
    <p:sldId id="261" r:id="rId9"/>
    <p:sldId id="271" r:id="rId10"/>
    <p:sldId id="26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4;&#1087;&#1088;&#1077;&#1076;&#1077;&#1083;&#1077;&#1085;&#1080;&#1077;%20&#1052;&#1041;&#1054;&#1059;%20&#1057;&#1054;&#1064;%20&#8470;121%20&#1075;.&#1063;&#1077;&#1083;&#1103;&#1073;&#1080;&#1085;&#1089;&#1082;&#1072;%202021&#1057;&#1054;&#1054;&#1058;&#1053;&#1054;&#1064;&#1045;&#1053;&#1048;&#104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Доля выпускников,</a:t>
            </a:r>
            <a:r>
              <a:rPr lang="ru-RU" sz="2400" baseline="0" dirty="0">
                <a:solidFill>
                  <a:schemeClr val="accent2">
                    <a:lumMod val="75000"/>
                  </a:schemeClr>
                </a:solidFill>
              </a:rPr>
              <a:t> продолживших обучение</a:t>
            </a:r>
          </a:p>
          <a:p>
            <a:pPr>
              <a:defRPr sz="1200"/>
            </a:pPr>
            <a:r>
              <a:rPr lang="ru-RU" sz="2400" baseline="0" dirty="0">
                <a:solidFill>
                  <a:schemeClr val="accent2">
                    <a:lumMod val="75000"/>
                  </a:schemeClr>
                </a:solidFill>
              </a:rPr>
              <a:t> в соответствии с профилем обучения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4912565016932397"/>
          <c:y val="1.27495873952425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22873410536315E-2"/>
          <c:y val="0.2041316025127061"/>
          <c:w val="0.76740626846249194"/>
          <c:h val="0.74432459311749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'[Определение МБОУ СОШ №121 г.Челябинска 2021СООТНОШЕНИЕ.xlsx]Sheet'!$P$5</c:f>
              <c:strCache>
                <c:ptCount val="1"/>
                <c:pt idx="0">
                  <c:v>cоответствует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'[Определение МБОУ СОШ №121 г.Челябинска 2021СООТНОШЕНИЕ.xlsx]Sheet'!$Q$2:$V$2</c:f>
              <c:strCache>
                <c:ptCount val="6"/>
                <c:pt idx="0">
                  <c:v>хб</c:v>
                </c:pt>
                <c:pt idx="1">
                  <c:v>тех</c:v>
                </c:pt>
                <c:pt idx="2">
                  <c:v>соцэк</c:v>
                </c:pt>
                <c:pt idx="3">
                  <c:v>гум</c:v>
                </c:pt>
                <c:pt idx="4">
                  <c:v>унив</c:v>
                </c:pt>
                <c:pt idx="5">
                  <c:v>итого</c:v>
                </c:pt>
              </c:strCache>
            </c:strRef>
          </c:cat>
          <c:val>
            <c:numRef>
              <c:f>'[Определение МБОУ СОШ №121 г.Челябинска 2021СООТНОШЕНИЕ.xlsx]Sheet'!$Q$5:$V$5</c:f>
              <c:numCache>
                <c:formatCode>0%</c:formatCode>
                <c:ptCount val="6"/>
                <c:pt idx="0">
                  <c:v>0.92307692307692257</c:v>
                </c:pt>
                <c:pt idx="1">
                  <c:v>0.94736842105263031</c:v>
                </c:pt>
                <c:pt idx="2">
                  <c:v>0.35714285714285815</c:v>
                </c:pt>
                <c:pt idx="3">
                  <c:v>0.33333333333333331</c:v>
                </c:pt>
                <c:pt idx="4">
                  <c:v>0.14285714285714327</c:v>
                </c:pt>
                <c:pt idx="5">
                  <c:v>0.49438202247191032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8-436E-B18E-55D20358B61D}"/>
            </c:ext>
          </c:extLst>
        </c:ser>
        <c:ser>
          <c:idx val="1"/>
          <c:order val="1"/>
          <c:tx>
            <c:strRef>
              <c:f>'[Определение МБОУ СОШ №121 г.Челябинска 2021СООТНОШЕНИЕ.xlsx]Sheet'!$P$6</c:f>
              <c:strCache>
                <c:ptCount val="1"/>
                <c:pt idx="0">
                  <c:v>не соответствует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'[Определение МБОУ СОШ №121 г.Челябинска 2021СООТНОШЕНИЕ.xlsx]Sheet'!$Q$2:$V$2</c:f>
              <c:strCache>
                <c:ptCount val="6"/>
                <c:pt idx="0">
                  <c:v>хб</c:v>
                </c:pt>
                <c:pt idx="1">
                  <c:v>тех</c:v>
                </c:pt>
                <c:pt idx="2">
                  <c:v>соцэк</c:v>
                </c:pt>
                <c:pt idx="3">
                  <c:v>гум</c:v>
                </c:pt>
                <c:pt idx="4">
                  <c:v>унив</c:v>
                </c:pt>
                <c:pt idx="5">
                  <c:v>итого</c:v>
                </c:pt>
              </c:strCache>
            </c:strRef>
          </c:cat>
          <c:val>
            <c:numRef>
              <c:f>'[Определение МБОУ СОШ №121 г.Челябинска 2021СООТНОШЕНИЕ.xlsx]Sheet'!$Q$6:$V$6</c:f>
              <c:numCache>
                <c:formatCode>0%</c:formatCode>
                <c:ptCount val="6"/>
                <c:pt idx="0">
                  <c:v>7.6923076923076941E-2</c:v>
                </c:pt>
                <c:pt idx="1">
                  <c:v>5.2631578947368432E-2</c:v>
                </c:pt>
                <c:pt idx="2">
                  <c:v>0.6428571428571429</c:v>
                </c:pt>
                <c:pt idx="3">
                  <c:v>0.66666666666666663</c:v>
                </c:pt>
                <c:pt idx="4">
                  <c:v>0.85714285714285765</c:v>
                </c:pt>
                <c:pt idx="5">
                  <c:v>0.50561797752809112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18-436E-B18E-55D20358B6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691008"/>
        <c:axId val="141482752"/>
      </c:barChart>
      <c:catAx>
        <c:axId val="171691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0" i="0" baseline="0"/>
            </a:pPr>
            <a:endParaRPr lang="ru-RU"/>
          </a:p>
        </c:txPr>
        <c:crossAx val="141482752"/>
        <c:crosses val="autoZero"/>
        <c:auto val="1"/>
        <c:lblAlgn val="ctr"/>
        <c:lblOffset val="100"/>
        <c:noMultiLvlLbl val="0"/>
      </c:catAx>
      <c:valAx>
        <c:axId val="14148275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71691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b="1" i="0" baseline="0" dirty="0"/>
              <a:t>Доля обучающихся 1-11 классов, вовлеченных в различные формы </a:t>
            </a:r>
            <a:r>
              <a:rPr lang="ru-RU" sz="1000" b="1" i="0" baseline="0" dirty="0" err="1"/>
              <a:t>профориентационной</a:t>
            </a:r>
            <a:r>
              <a:rPr lang="ru-RU" sz="1000" b="1" i="0" baseline="0" dirty="0"/>
              <a:t> работы  </a:t>
            </a:r>
            <a:endParaRPr lang="ru-RU" sz="1000" dirty="0"/>
          </a:p>
        </c:rich>
      </c:tx>
      <c:layout>
        <c:manualLayout>
          <c:xMode val="edge"/>
          <c:yMode val="edge"/>
          <c:x val="0.1162617418926242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89472"/>
        <c:axId val="157511616"/>
      </c:barChart>
      <c:catAx>
        <c:axId val="171689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57511616"/>
        <c:crosses val="autoZero"/>
        <c:auto val="1"/>
        <c:lblAlgn val="ctr"/>
        <c:lblOffset val="100"/>
        <c:noMultiLvlLbl val="0"/>
      </c:catAx>
      <c:valAx>
        <c:axId val="15751161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1689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FD6D-E78E-4948-B446-A1B7C4A54489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3DD4EC0-0321-4AD0-8742-DE7BC296B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FD6D-E78E-4948-B446-A1B7C4A54489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EC0-0321-4AD0-8742-DE7BC296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FD6D-E78E-4948-B446-A1B7C4A54489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EC0-0321-4AD0-8742-DE7BC296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FD6D-E78E-4948-B446-A1B7C4A54489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EC0-0321-4AD0-8742-DE7BC296B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FD6D-E78E-4948-B446-A1B7C4A54489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DD4EC0-0321-4AD0-8742-DE7BC296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FD6D-E78E-4948-B446-A1B7C4A54489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EC0-0321-4AD0-8742-DE7BC296B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FD6D-E78E-4948-B446-A1B7C4A54489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EC0-0321-4AD0-8742-DE7BC296B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FD6D-E78E-4948-B446-A1B7C4A54489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EC0-0321-4AD0-8742-DE7BC296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FD6D-E78E-4948-B446-A1B7C4A54489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EC0-0321-4AD0-8742-DE7BC296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FD6D-E78E-4948-B446-A1B7C4A54489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EC0-0321-4AD0-8742-DE7BC296B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FD6D-E78E-4948-B446-A1B7C4A54489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DD4EC0-0321-4AD0-8742-DE7BC296B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FCFD6D-E78E-4948-B446-A1B7C4A54489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3DD4EC0-0321-4AD0-8742-DE7BC296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154909"/>
            <a:ext cx="8568952" cy="1752600"/>
          </a:xfrm>
        </p:spPr>
        <p:txBody>
          <a:bodyPr>
            <a:noAutofit/>
          </a:bodyPr>
          <a:lstStyle/>
          <a:p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ВОСПИТАТЕЛЬНЫЙ ПОТЕНИАЛ ВНЕУРОЧНЫХ МЕРОПРИЯТИЙ ПО ХИМИИ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115212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4"/>
                </a:solidFill>
                <a:latin typeface="+mn-lt"/>
              </a:rPr>
              <a:t>Муниципальное бюджетное общеобразовательное учреждение</a:t>
            </a:r>
            <a:br>
              <a:rPr lang="ru-RU" sz="1600" b="1" dirty="0">
                <a:solidFill>
                  <a:schemeClr val="accent4"/>
                </a:solidFill>
                <a:latin typeface="+mn-lt"/>
              </a:rPr>
            </a:br>
            <a:r>
              <a:rPr lang="ru-RU" sz="1600" b="1" dirty="0">
                <a:solidFill>
                  <a:schemeClr val="accent4"/>
                </a:solidFill>
                <a:latin typeface="+mn-lt"/>
              </a:rPr>
              <a:t>«Средняя  общеобразовательная школа № 121 г. Челябинска»</a:t>
            </a:r>
            <a:br>
              <a:rPr lang="ru-RU" sz="1600" b="1" dirty="0">
                <a:solidFill>
                  <a:schemeClr val="accent4"/>
                </a:solidFill>
                <a:latin typeface="+mn-lt"/>
              </a:rPr>
            </a:br>
            <a:r>
              <a:rPr lang="ru-RU" sz="1100" dirty="0">
                <a:solidFill>
                  <a:schemeClr val="accent4"/>
                </a:solidFill>
                <a:latin typeface="+mn-lt"/>
              </a:rPr>
              <a:t>454091, г. Челябинск, ул. Свободы, 82; 8 (351) 263-68-23, 8 (351) 263-29-75, </a:t>
            </a:r>
            <a:br>
              <a:rPr lang="en-US" sz="1100" dirty="0">
                <a:solidFill>
                  <a:schemeClr val="accent4"/>
                </a:solidFill>
                <a:latin typeface="+mn-lt"/>
              </a:rPr>
            </a:br>
            <a:r>
              <a:rPr lang="ru-RU" sz="1100" dirty="0">
                <a:solidFill>
                  <a:schemeClr val="accent4"/>
                </a:solidFill>
                <a:latin typeface="+mn-lt"/>
              </a:rPr>
              <a:t>тел./факс 8 (351) 263-68-23,</a:t>
            </a:r>
            <a:r>
              <a:rPr lang="en-US" sz="11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ru-RU" sz="1100" dirty="0">
                <a:solidFill>
                  <a:schemeClr val="accent4"/>
                </a:solidFill>
                <a:latin typeface="+mn-lt"/>
              </a:rPr>
              <a:t>e-</a:t>
            </a:r>
            <a:r>
              <a:rPr lang="ru-RU" sz="1100" dirty="0" err="1">
                <a:solidFill>
                  <a:schemeClr val="accent4"/>
                </a:solidFill>
                <a:latin typeface="+mn-lt"/>
              </a:rPr>
              <a:t>mail</a:t>
            </a:r>
            <a:r>
              <a:rPr lang="ru-RU" sz="1100" dirty="0">
                <a:solidFill>
                  <a:schemeClr val="accent4"/>
                </a:solidFill>
                <a:latin typeface="+mn-lt"/>
              </a:rPr>
              <a:t>: school121@mail.ru, сайтhttp://school-121.ru/ </a:t>
            </a:r>
            <a:br>
              <a:rPr lang="ru-RU" sz="1100" dirty="0">
                <a:solidFill>
                  <a:schemeClr val="accent4"/>
                </a:solidFill>
                <a:latin typeface="+mn-lt"/>
              </a:rPr>
            </a:br>
            <a:endParaRPr lang="ru-RU" sz="11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620043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г. Челябинск, 2023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1965732" cy="195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03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247996"/>
              </p:ext>
            </p:extLst>
          </p:nvPr>
        </p:nvGraphicFramePr>
        <p:xfrm>
          <a:off x="539552" y="116632"/>
          <a:ext cx="828707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853463" y="3605252"/>
          <a:ext cx="3528392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Страница на сайте школы </a:t>
            </a:r>
            <a:r>
              <a:rPr lang="en-US" sz="2800" b="1" dirty="0">
                <a:latin typeface="+mn-lt"/>
              </a:rPr>
              <a:t>https://school-121.ru/</a:t>
            </a:r>
            <a:r>
              <a:rPr lang="ru-RU" sz="2800" b="1" dirty="0">
                <a:latin typeface="+mn-lt"/>
              </a:rPr>
              <a:t>инновационная-деятельность/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4693"/>
            <a:ext cx="8352928" cy="592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14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75B43-00AA-6562-FFEC-F47D333E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Внеурочная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80E85-3375-8271-BCD2-E86FAD1AB08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Является составной частью учебно-воспитательного процесса и одной из форм организации свободного времени учащихся.</a:t>
            </a:r>
          </a:p>
          <a:p>
            <a:r>
              <a:rPr lang="ru-RU" dirty="0"/>
              <a:t>Внеурочная деятельность понимается сегодня как деятельность , организуемая во внеурочное время для удовлетворения потребностей учащихся в содержательном досуге, их участии в самоуправлении и общественно полезной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8065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1FD6A-3B33-55C1-05B6-930F1FCA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внеурочной деятельности: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344A04-6E7D-A64F-4C28-1BE43DC8557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Создание условий для достижения учащимися необходимого для жизни в обществе социального опыта и формирования принимаемой обществом системы ценностей , создание условий для </a:t>
            </a:r>
            <a:r>
              <a:rPr lang="ru-RU" dirty="0" err="1"/>
              <a:t>многогранногразвития</a:t>
            </a:r>
            <a:r>
              <a:rPr lang="ru-RU" dirty="0"/>
              <a:t> и социализации каждого учащегося в свободное от учёбы время</a:t>
            </a:r>
          </a:p>
          <a:p>
            <a:r>
              <a:rPr lang="ru-RU" dirty="0"/>
              <a:t>Создание воспитывающей среды, обеспечивающей активизацию социальных, интеллектуальных интересов учащихся в свободное время, развитие </a:t>
            </a:r>
            <a:r>
              <a:rPr lang="ru-RU" dirty="0" err="1"/>
              <a:t>здоровой,творчески</a:t>
            </a:r>
            <a:r>
              <a:rPr lang="ru-RU" dirty="0"/>
              <a:t> растущей личности, с формированной гражданской ответственностью и правовым </a:t>
            </a:r>
            <a:r>
              <a:rPr lang="ru-RU" dirty="0" err="1"/>
              <a:t>свмосознанием</a:t>
            </a:r>
            <a:r>
              <a:rPr lang="ru-RU" dirty="0"/>
              <a:t>, способной на социально значимую практическую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220468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DF3B1-5B7C-42A2-6D9B-99B8F798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внеурочной деятельности: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D9B037-0B0B-FE56-4A38-D5674E61291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Организация общественно-полезной и досуговой деятельности учащихся совместно с социумом</a:t>
            </a:r>
          </a:p>
          <a:p>
            <a:r>
              <a:rPr lang="ru-RU" dirty="0"/>
              <a:t>Включение учащихся в разностороннюю деятельность.</a:t>
            </a:r>
          </a:p>
          <a:p>
            <a:r>
              <a:rPr lang="ru-RU" dirty="0"/>
              <a:t>Формирование навыков позитивного коммуникативного общения.</a:t>
            </a:r>
          </a:p>
          <a:p>
            <a:r>
              <a:rPr lang="ru-RU" dirty="0"/>
              <a:t>Развитие навыков организации и осуществления сотрудничества с педагогами , сверстниками , родителями , старшими детьми в решении общих проблем</a:t>
            </a:r>
          </a:p>
          <a:p>
            <a:r>
              <a:rPr lang="ru-RU" dirty="0"/>
              <a:t>Воспитание трудолюбия, способности к преодолению трудностей, целеустремленности, настойчивости</a:t>
            </a:r>
          </a:p>
          <a:p>
            <a:r>
              <a:rPr lang="ru-RU" dirty="0"/>
              <a:t>Развитие позитивного отношения к базовым общественным ценностям(человек, семья , Отечество, природа, мир, знания, труд, культура)</a:t>
            </a:r>
          </a:p>
        </p:txBody>
      </p:sp>
    </p:spTree>
    <p:extLst>
      <p:ext uri="{BB962C8B-B14F-4D97-AF65-F5344CB8AC3E}">
        <p14:creationId xmlns:p14="http://schemas.microsoft.com/office/powerpoint/2010/main" val="228417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3D368-ACC1-5126-C8B8-8D905376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Autofit/>
          </a:bodyPr>
          <a:lstStyle/>
          <a:p>
            <a:r>
              <a:rPr lang="ru-RU" sz="2800" dirty="0"/>
              <a:t>Воспитательный потенциал внеурочной деятельности в МБОУ «СОШ №121 г. Челябинска» реализуется: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3598D-0F4E-BD29-BC7C-3FCD0152BF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246984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Проектная деятельность</a:t>
            </a:r>
          </a:p>
          <a:p>
            <a:r>
              <a:rPr lang="ru-RU" dirty="0"/>
              <a:t>Курсы внеурочной деятельности</a:t>
            </a:r>
          </a:p>
          <a:p>
            <a:r>
              <a:rPr lang="ru-RU" dirty="0"/>
              <a:t>«Пятая летняя четверть»</a:t>
            </a:r>
          </a:p>
        </p:txBody>
      </p:sp>
    </p:spTree>
    <p:extLst>
      <p:ext uri="{BB962C8B-B14F-4D97-AF65-F5344CB8AC3E}">
        <p14:creationId xmlns:p14="http://schemas.microsoft.com/office/powerpoint/2010/main" val="235306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53"/>
            <a:ext cx="8229600" cy="5457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Проектная деятельность</a:t>
            </a:r>
          </a:p>
        </p:txBody>
      </p:sp>
      <p:pic>
        <p:nvPicPr>
          <p:cNvPr id="4098" name="Picture 2" descr="http://school-121.ru/wp-content/uploads/2022/02/IMG_3687-665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5" y="476672"/>
            <a:ext cx="2061955" cy="31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chool-121.ru/wp-content/uploads/2022/02/IMG_3689-689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9482"/>
            <a:ext cx="213183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chool-121.ru/wp-content/uploads/2022/02/IMG_3686-956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409"/>
            <a:ext cx="2703627" cy="28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chool-121.ru/wp-content/uploads/2022/02/IMG_3688-756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15" y="3629409"/>
            <a:ext cx="2365244" cy="32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chool-121.ru/wp-content/uploads/2022/02/IMG_3925-791x1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31" y="476672"/>
            <a:ext cx="24474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chool-121.ru/wp-content/uploads/2022/02/IMG_3690-671x1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29409"/>
            <a:ext cx="2123728" cy="324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4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«Пятая летняя четверть»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295632" y="872716"/>
            <a:ext cx="2376265" cy="3744420"/>
          </a:xfrm>
          <a:noFill/>
        </p:spPr>
      </p:pic>
      <p:pic>
        <p:nvPicPr>
          <p:cNvPr id="6145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21088"/>
            <a:ext cx="383185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4" descr="https://apf.mail.ru/cgi-bin/readmsg?id=16463774591231029856;0;1&amp;exif=1&amp;full=1&amp;x-email=tatiana_kulikova%40lis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294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Наши достижения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4472"/>
            <a:ext cx="4536504" cy="628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User\Downloads\IMG_3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21577"/>
            <a:ext cx="2894942" cy="21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50764"/>
              </p:ext>
            </p:extLst>
          </p:nvPr>
        </p:nvGraphicFramePr>
        <p:xfrm>
          <a:off x="5292080" y="2818198"/>
          <a:ext cx="2808312" cy="397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818198"/>
                        <a:ext cx="2808312" cy="39741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14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91264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Наши сетевые партнеры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2420888"/>
            <a:ext cx="2458988" cy="241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120091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797152"/>
            <a:ext cx="129614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16632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412777"/>
            <a:ext cx="4320480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412777"/>
            <a:ext cx="3888432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Grp="1" noChangeAspect="1" noChangeArrowheads="1"/>
          </p:cNvPicPr>
          <p:nvPr>
            <p:ph sz="half" idx="4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492896"/>
            <a:ext cx="13681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541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277</TotalTime>
  <Words>269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Муниципальное бюджетное общеобразовательное учреждение «Средняя  общеобразовательная школа № 121 г. Челябинска» 454091, г. Челябинск, ул. Свободы, 82; 8 (351) 263-68-23, 8 (351) 263-29-75,  тел./факс 8 (351) 263-68-23, e-mail: school121@mail.ru, сайтhttp://school-121.ru/  </vt:lpstr>
      <vt:lpstr>Внеурочная деятельность</vt:lpstr>
      <vt:lpstr>Цели внеурочной деятельности:</vt:lpstr>
      <vt:lpstr>Задачи внеурочной деятельности:</vt:lpstr>
      <vt:lpstr>Воспитательный потенциал внеурочной деятельности в МБОУ «СОШ №121 г. Челябинска» реализуется:</vt:lpstr>
      <vt:lpstr>Проектная деятельность</vt:lpstr>
      <vt:lpstr>«Пятая летняя четверть»</vt:lpstr>
      <vt:lpstr>Наши достижения</vt:lpstr>
      <vt:lpstr>Наши сетевые партнеры</vt:lpstr>
      <vt:lpstr>Презентация PowerPoint</vt:lpstr>
      <vt:lpstr>Страница на сайте школы https://school-121.ru/инновационная-деятельность/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 121 г. Челябинска» 454091, г. Челябинск, ул. Свободы, 82; 8 (351) 263-68-23, 8 (351) 263-29-75,  тел./факс 8 (351) 263-68-23, e-mail: school121@mail.ru, сайтhttp://school-121.ru/</dc:title>
  <dc:creator>Пользователь</dc:creator>
  <cp:lastModifiedBy>user</cp:lastModifiedBy>
  <cp:revision>20</cp:revision>
  <dcterms:created xsi:type="dcterms:W3CDTF">2022-02-27T10:27:33Z</dcterms:created>
  <dcterms:modified xsi:type="dcterms:W3CDTF">2023-03-03T08:26:29Z</dcterms:modified>
</cp:coreProperties>
</file>