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9" r:id="rId3"/>
    <p:sldId id="280" r:id="rId4"/>
    <p:sldId id="261" r:id="rId5"/>
    <p:sldId id="281" r:id="rId6"/>
    <p:sldId id="282" r:id="rId7"/>
    <p:sldId id="283" r:id="rId8"/>
    <p:sldId id="285" r:id="rId9"/>
    <p:sldId id="262" r:id="rId10"/>
    <p:sldId id="263" r:id="rId11"/>
    <p:sldId id="264" r:id="rId12"/>
    <p:sldId id="265" r:id="rId13"/>
    <p:sldId id="268" r:id="rId14"/>
    <p:sldId id="266" r:id="rId15"/>
    <p:sldId id="272" r:id="rId16"/>
    <p:sldId id="271" r:id="rId17"/>
    <p:sldId id="267" r:id="rId18"/>
    <p:sldId id="270" r:id="rId19"/>
    <p:sldId id="273" r:id="rId20"/>
    <p:sldId id="274" r:id="rId21"/>
    <p:sldId id="275" r:id="rId22"/>
    <p:sldId id="276" r:id="rId23"/>
    <p:sldId id="286" r:id="rId24"/>
    <p:sldId id="278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5947" y="4437112"/>
            <a:ext cx="6768075" cy="172819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2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39349" y="2132856"/>
            <a:ext cx="11617291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27648" y="267964"/>
            <a:ext cx="8832981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4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382" y="1999382"/>
            <a:ext cx="5664629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8022" y="1999382"/>
            <a:ext cx="5664629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267964"/>
            <a:ext cx="8832981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349" y="2132856"/>
            <a:ext cx="11617291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A3FC4D2-B9F1-4A07-9056-2C7FF66E9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DE8C73B-48E6-44A9-8019-F114130FA3A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2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pas-extreme.mchs.gov.ru/?ysclid=l9ngzzwp6n529493365" TargetMode="External"/><Relationship Id="rId3" Type="http://schemas.openxmlformats.org/officeDocument/2006/relationships/hyperlink" Target="http://www.soschildren.ru/?ysclid=l9ngw0kgv1913008456" TargetMode="External"/><Relationship Id="rId7" Type="http://schemas.openxmlformats.org/officeDocument/2006/relationships/hyperlink" Target="https://vk.com/net_terroru?ysclid=l9nh1x6cw9381825195" TargetMode="External"/><Relationship Id="rId2" Type="http://schemas.openxmlformats.org/officeDocument/2006/relationships/hyperlink" Target="http://nac.gov.ru/antiterrorizm-detya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tkaivi.ru/main/school" TargetMode="External"/><Relationship Id="rId5" Type="http://schemas.openxmlformats.org/officeDocument/2006/relationships/hyperlink" Target="http://www.honestnet.ru/" TargetMode="External"/><Relationship Id="rId4" Type="http://schemas.openxmlformats.org/officeDocument/2006/relationships/hyperlink" Target="http://detionline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0719" y="20953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effectLst/>
              </a:rPr>
              <a:t>Компоненты безопасной среды образовательного учреждения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7544" y="4427422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Шабалина Александра Николаевна,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химии, МБОУ «Гимназия №23 г. Челябинска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руководитель ГМО учителей химии г.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Челябинска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7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433" y="2421839"/>
            <a:ext cx="5959552" cy="328758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1) </a:t>
            </a:r>
            <a:r>
              <a:rPr lang="ru-RU" b="1" dirty="0"/>
              <a:t>физическое окружение</a:t>
            </a:r>
            <a:r>
              <a:rPr lang="ru-RU" dirty="0"/>
              <a:t> — архитектура здания ОУ, степень открытости-закрытости конструкций дизайна, размер и пространственная структура учебных кабинетов и других помещений в </a:t>
            </a:r>
            <a:r>
              <a:rPr lang="ru-RU" dirty="0" smtClean="0"/>
              <a:t>здании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367" y="513009"/>
            <a:ext cx="8516448" cy="17836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  <a:t>Структурные компоненты безопасной образовательной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среды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 descr="http://xn--80aaao6bbcgmf3a4j8ad.xn--p1ai/wp-content/uploads/2022/01/%D0%93%D0%B8%D0%BC%D0%BD%D0%B0%D0%B7%D0%B8%D1%8F-%D0%B8%D0%BC%D0%B5%D0%BD%D0%B8-%D0%9B%D1%83%D1%86%D0%B5%D0%BD%D0%BA%D0%B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85" y="3033131"/>
            <a:ext cx="5561829" cy="34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22342" y="267964"/>
            <a:ext cx="8638288" cy="5014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  <a:t>Структурные компоненты безопасной образовательной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среды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42878" y="1594624"/>
            <a:ext cx="6345043" cy="504035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2) </a:t>
            </a:r>
            <a:r>
              <a:rPr lang="ru-RU" b="1" dirty="0"/>
              <a:t>предметное окружение</a:t>
            </a:r>
            <a:r>
              <a:rPr lang="ru-RU" dirty="0"/>
              <a:t> — материальные условия организации учебно-воспитательного процесса в рамках учебных занятий, педагогической практики, форм </a:t>
            </a:r>
            <a:r>
              <a:rPr lang="ru-RU" dirty="0" err="1"/>
              <a:t>внеучебной</a:t>
            </a:r>
            <a:r>
              <a:rPr lang="ru-RU" dirty="0"/>
              <a:t> </a:t>
            </a:r>
            <a:r>
              <a:rPr lang="ru-RU" dirty="0" smtClean="0"/>
              <a:t>работы; </a:t>
            </a:r>
          </a:p>
          <a:p>
            <a:pPr lvl="0"/>
            <a:r>
              <a:rPr lang="ru-RU" dirty="0" smtClean="0"/>
              <a:t>образовательные </a:t>
            </a:r>
            <a:r>
              <a:rPr lang="ru-RU" dirty="0"/>
              <a:t>ресурсы (средства, компьютерное оборудование и др.); физико-химические, биологические, гигиенические условия (микроклимат, чистота воздуха и т. д</a:t>
            </a:r>
            <a:r>
              <a:rPr lang="ru-RU" dirty="0" smtClean="0"/>
              <a:t>.)</a:t>
            </a:r>
            <a:endParaRPr lang="ru-RU" dirty="0"/>
          </a:p>
          <a:p>
            <a:endParaRPr lang="ru-RU" dirty="0"/>
          </a:p>
        </p:txBody>
      </p:sp>
      <p:pic>
        <p:nvPicPr>
          <p:cNvPr id="2052" name="Picture 4" descr="https://sun9-29.userapi.com/impg/J_ApmSQX_lZFCYQv0bp_eMZlwdjJXgXc3g-VaQ/qEC37L_qe_Q.jpg?size=1920x1440&amp;quality=95&amp;sign=c2fc7c1c7d42161e4641309a51d776f9&amp;type=albu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11014"/>
          <a:stretch/>
        </p:blipFill>
        <p:spPr bwMode="auto">
          <a:xfrm>
            <a:off x="501804" y="2620537"/>
            <a:ext cx="5084957" cy="37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283" y="2375210"/>
            <a:ext cx="10772079" cy="438242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3) </a:t>
            </a:r>
            <a:r>
              <a:rPr lang="ru-RU" b="1" i="1" dirty="0"/>
              <a:t>социальное окружение</a:t>
            </a:r>
            <a:r>
              <a:rPr lang="ru-RU" b="1" dirty="0"/>
              <a:t> </a:t>
            </a:r>
            <a:r>
              <a:rPr lang="ru-RU" dirty="0"/>
              <a:t>— социально-контактный компонент среды как личный пример </a:t>
            </a:r>
            <a:r>
              <a:rPr lang="ru-RU" dirty="0" smtClean="0"/>
              <a:t>педагогов и учащихся, </a:t>
            </a:r>
            <a:r>
              <a:rPr lang="ru-RU" dirty="0"/>
              <a:t>их личностно-профессиональная культура, опыт, образ жизни, продукты деятельности, задающие основания для профессионального образования (учебные программы, реализуемые методики обучения и воспитания, обеспечивающие продуктивное личностно-профессиональное саморазвитие </a:t>
            </a:r>
            <a:r>
              <a:rPr lang="ru-RU" dirty="0" smtClean="0"/>
              <a:t>учащихся)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01485" y="245380"/>
            <a:ext cx="8541832" cy="45714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  <a:t>Структурные компоненты безопасной образовательной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среды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899" y="2319453"/>
            <a:ext cx="11574964" cy="443818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нормы </a:t>
            </a:r>
            <a:r>
              <a:rPr lang="ru-RU" dirty="0"/>
              <a:t>поведения и взаимоотношений (сотрудничества, взаимопомощи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социально-педагогическое </a:t>
            </a:r>
            <a:r>
              <a:rPr lang="ru-RU" dirty="0"/>
              <a:t>устройство группы и коллективов, с которыми контактируют </a:t>
            </a:r>
            <a:r>
              <a:rPr lang="ru-RU" dirty="0" smtClean="0"/>
              <a:t>учащиеся </a:t>
            </a:r>
            <a:r>
              <a:rPr lang="ru-RU" dirty="0"/>
              <a:t>и </a:t>
            </a:r>
            <a:r>
              <a:rPr lang="ru-RU" dirty="0" smtClean="0"/>
              <a:t>педагоги, </a:t>
            </a:r>
            <a:r>
              <a:rPr lang="ru-RU" dirty="0"/>
              <a:t>реальное место </a:t>
            </a:r>
            <a:r>
              <a:rPr lang="ru-RU" dirty="0" smtClean="0"/>
              <a:t>учащегося и педагога в </a:t>
            </a:r>
            <a:r>
              <a:rPr lang="ru-RU" dirty="0"/>
              <a:t>структуре микро- и </a:t>
            </a:r>
            <a:r>
              <a:rPr lang="ru-RU" dirty="0" err="1"/>
              <a:t>макросоциума</a:t>
            </a:r>
            <a:r>
              <a:rPr lang="ru-RU" dirty="0"/>
              <a:t>, включенность субъектов в другие группы и группировки, уровень защищенности его в данном коллективе от различного рода </a:t>
            </a:r>
            <a:r>
              <a:rPr lang="ru-RU" dirty="0" smtClean="0"/>
              <a:t>посягательств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23784" y="0"/>
            <a:ext cx="8486078" cy="92549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  <a:t>Структурные компоненты безопасной образовательной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среды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6139" y="2045616"/>
            <a:ext cx="10298553" cy="46195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практике и теории формирования безопасной среды выделяют следующие </a:t>
            </a:r>
            <a:r>
              <a:rPr lang="ru-RU" b="1" dirty="0"/>
              <a:t>компоненты</a:t>
            </a:r>
            <a:r>
              <a:rPr lang="ru-RU" dirty="0"/>
              <a:t>, непосредственно </a:t>
            </a:r>
            <a:r>
              <a:rPr lang="ru-RU" b="1" dirty="0"/>
              <a:t>связанные с деятельностью субъектов образования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lvl="0"/>
            <a:r>
              <a:rPr lang="ru-RU" dirty="0" err="1" smtClean="0"/>
              <a:t>здоровьесберегающая</a:t>
            </a:r>
            <a:r>
              <a:rPr lang="ru-RU" dirty="0" smtClean="0"/>
              <a:t> среда</a:t>
            </a:r>
            <a:endParaRPr lang="ru-RU" dirty="0"/>
          </a:p>
          <a:p>
            <a:pPr lvl="0"/>
            <a:r>
              <a:rPr lang="ru-RU" dirty="0" smtClean="0"/>
              <a:t>психологически </a:t>
            </a:r>
            <a:r>
              <a:rPr lang="ru-RU" dirty="0"/>
              <a:t>безопасная </a:t>
            </a:r>
            <a:r>
              <a:rPr lang="ru-RU" dirty="0" smtClean="0"/>
              <a:t>среда</a:t>
            </a:r>
            <a:endParaRPr lang="ru-RU" dirty="0"/>
          </a:p>
          <a:p>
            <a:pPr lvl="0"/>
            <a:r>
              <a:rPr lang="ru-RU" dirty="0"/>
              <a:t>т</a:t>
            </a:r>
            <a:r>
              <a:rPr lang="ru-RU" dirty="0" smtClean="0"/>
              <a:t>олерантная среда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6381" y="357174"/>
            <a:ext cx="8013819" cy="13608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К</a:t>
            </a:r>
            <a:r>
              <a:rPr lang="ru-RU" b="1" dirty="0" smtClean="0">
                <a:effectLst/>
              </a:rPr>
              <a:t>омпоненты </a:t>
            </a:r>
            <a:r>
              <a:rPr lang="ru-RU" b="1" dirty="0" err="1">
                <a:effectLst/>
              </a:rPr>
              <a:t>здоровьесберегающей</a:t>
            </a:r>
            <a:r>
              <a:rPr lang="ru-RU" b="1" dirty="0">
                <a:effectLst/>
              </a:rPr>
              <a:t> среды в ОУ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6885" y="2332037"/>
            <a:ext cx="5664629" cy="4525963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/>
              <a:t>здоровьесберегающая</a:t>
            </a:r>
            <a:r>
              <a:rPr lang="ru-RU" dirty="0" smtClean="0"/>
              <a:t> </a:t>
            </a:r>
            <a:r>
              <a:rPr lang="ru-RU" dirty="0"/>
              <a:t>и безопасная инфраструктура, обеспечивающая нормативные санитарно-гигиенические условия питания, воспитания и обучения (в каких-то случаях проживания) </a:t>
            </a:r>
            <a:r>
              <a:rPr lang="ru-RU" dirty="0" smtClean="0"/>
              <a:t>учащихся</a:t>
            </a:r>
            <a:endParaRPr lang="ru-RU" dirty="0"/>
          </a:p>
        </p:txBody>
      </p:sp>
      <p:pic>
        <p:nvPicPr>
          <p:cNvPr id="1026" name="Picture 2" descr="https://sun9-50.userapi.com/impg/lUtzlyyxP7u8qg7Wp1xgxZVsAzv-DRlktnTaag/49Bj6YvPvkE.jpg?size=1080x1080&amp;quality=96&amp;sign=a717100dc2a4e7089fde890da77fa162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95" y="2032117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904" y="217616"/>
            <a:ext cx="6144322" cy="59068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</a:rPr>
              <a:t>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омпоненты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/>
              </a:rPr>
              <a:t>здоровьесберегающей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</a:rPr>
              <a:t> среды в ОУ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7992" y="2320887"/>
            <a:ext cx="5076888" cy="4447904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/>
              <a:t>здоровьесберегающие</a:t>
            </a:r>
            <a:r>
              <a:rPr lang="ru-RU" dirty="0" smtClean="0"/>
              <a:t> </a:t>
            </a:r>
            <a:r>
              <a:rPr lang="ru-RU" dirty="0"/>
              <a:t>технологии в учебно-воспитательном процессе: рациональная организация учебно-воспитательного процесса, гигиенический контроль инновационных методов и средств обучения и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pic>
        <p:nvPicPr>
          <p:cNvPr id="2050" name="Picture 2" descr="https://sun9-87.userapi.com/impg/_mGACjyxYLg_vHMg1DydY_L8RedUHptesv2JCQ/YiJ5HEP21dA.jpg?size=2160x2160&amp;quality=96&amp;sign=f7510328366118588be34f5ea743ad16&amp;type=albu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5"/>
          <a:stretch/>
        </p:blipFill>
        <p:spPr bwMode="auto">
          <a:xfrm>
            <a:off x="5478597" y="1149103"/>
            <a:ext cx="6522935" cy="43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267964"/>
            <a:ext cx="8832981" cy="63528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  <a:t>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омпоненты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/>
              </a:rPr>
              <a:t>здоровьесберегающей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  <a:t> среды в ОУ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23490" y="1178110"/>
            <a:ext cx="5664629" cy="142404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условия </a:t>
            </a:r>
            <a:r>
              <a:rPr lang="ru-RU" dirty="0"/>
              <a:t>для активного отдыха учеников, занятий физической культурой и </a:t>
            </a:r>
            <a:r>
              <a:rPr lang="ru-RU" dirty="0" smtClean="0"/>
              <a:t>спортом</a:t>
            </a:r>
            <a:endParaRPr lang="ru-RU" dirty="0"/>
          </a:p>
        </p:txBody>
      </p:sp>
      <p:pic>
        <p:nvPicPr>
          <p:cNvPr id="3074" name="Picture 2" descr="https://sun9-70.userapi.com/impg/QclJBkd3Kkk7zOzhOD7hOAxBTCxHM5wd7snPXw/JNdSuIgArsg.jpg?size=1600x1200&amp;quality=95&amp;sign=4c4715b8fe53d3227688a5988efee565&amp;type=albu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b="8307"/>
          <a:stretch/>
        </p:blipFill>
        <p:spPr bwMode="auto">
          <a:xfrm>
            <a:off x="514721" y="2877013"/>
            <a:ext cx="5518087" cy="313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9.userapi.com/impg/oLvE3qQChmhiWX2Jh9e1nitT7-yHuQF56t9rRA/qS9gw0rA1hg.jpg?size=1052x1386&amp;quality=95&amp;sign=4bed5f4f0afa648f455f3a125ac4a6a0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9" b="17341"/>
          <a:stretch/>
        </p:blipFill>
        <p:spPr bwMode="auto">
          <a:xfrm>
            <a:off x="6848281" y="3256156"/>
            <a:ext cx="4439838" cy="315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система </a:t>
            </a:r>
            <a:r>
              <a:rPr lang="ru-RU" dirty="0"/>
              <a:t>комплексного профилактического медицинского обслуживания учащихся, медико-физиологический, социологический и психолого-педагогический контроля за состоянием здоровья субъектов образовательного процесса;</a:t>
            </a:r>
          </a:p>
          <a:p>
            <a:pPr lvl="0"/>
            <a:r>
              <a:rPr lang="ru-RU" dirty="0" smtClean="0"/>
              <a:t>система </a:t>
            </a:r>
            <a:r>
              <a:rPr lang="ru-RU" dirty="0"/>
              <a:t>профилактики курения и употребления алкоголя в здании </a:t>
            </a:r>
            <a:r>
              <a:rPr lang="ru-RU" dirty="0" smtClean="0"/>
              <a:t>образовательного учреждения;</a:t>
            </a:r>
            <a:endParaRPr lang="ru-RU" dirty="0"/>
          </a:p>
          <a:p>
            <a:pPr lvl="0"/>
            <a:r>
              <a:rPr lang="ru-RU" dirty="0" smtClean="0"/>
              <a:t>поддержание </a:t>
            </a:r>
            <a:r>
              <a:rPr lang="ru-RU" dirty="0"/>
              <a:t>благоприятного психологического климата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267964"/>
            <a:ext cx="8832981" cy="78025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</a:rPr>
              <a:t>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омпоненты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effectLst/>
              </a:rPr>
              <a:t>здоровьесберегающей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</a:rPr>
              <a:t> среды в ОУ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9"/>
          <a:stretch/>
        </p:blipFill>
        <p:spPr>
          <a:xfrm>
            <a:off x="3808594" y="620874"/>
            <a:ext cx="8301631" cy="62371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319788"/>
            <a:ext cx="3512635" cy="31331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Модель безопасности образовательной среды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370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9349" y="2341756"/>
            <a:ext cx="11617291" cy="4111580"/>
          </a:xfrm>
        </p:spPr>
        <p:txBody>
          <a:bodyPr/>
          <a:lstStyle/>
          <a:p>
            <a:r>
              <a:rPr lang="ru-RU" dirty="0"/>
              <a:t>Понятие «безопасность» определяется как состояние защищенности жизненно важных интересов личности и включает в себя психологическую и физическую составляющие. </a:t>
            </a:r>
          </a:p>
          <a:p>
            <a:r>
              <a:rPr lang="ru-RU" dirty="0"/>
              <a:t>Главное – развитие диалога и уважительных отношений всех участников образовательного процесса и, конечно, комплексный подход в решении любых вопросов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zlib.com/htm/img/15/21430/5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3"/>
          <a:stretch/>
        </p:blipFill>
        <p:spPr bwMode="auto">
          <a:xfrm>
            <a:off x="171338" y="100361"/>
            <a:ext cx="7032350" cy="64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7203688" y="412596"/>
            <a:ext cx="4748963" cy="611275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Психологическая безопасность образовательной среды </a:t>
            </a:r>
            <a:r>
              <a:rPr lang="ru-RU" dirty="0" smtClean="0"/>
              <a:t>– состояние среды свободное от проявлений психологического насилия во взаимодействии, способствующее удовлетворению потребностей в личностно-доверительном общении, создающее </a:t>
            </a:r>
            <a:r>
              <a:rPr lang="ru-RU" dirty="0" err="1" smtClean="0"/>
              <a:t>референтную</a:t>
            </a:r>
            <a:r>
              <a:rPr lang="ru-RU" dirty="0" smtClean="0"/>
              <a:t> значимость среды (чувство принадлежности) и обеспечивающее психическое здоровье включенных в нее участников (И.А. Баева)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4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slide.ru/documents_4/b3cd7b8733eebe54031c5b02689f8770/img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9480" r="4246" b="9953"/>
          <a:stretch/>
        </p:blipFill>
        <p:spPr bwMode="auto">
          <a:xfrm>
            <a:off x="3924249" y="969819"/>
            <a:ext cx="7990662" cy="53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1990545"/>
            <a:ext cx="3712092" cy="478432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/>
              </a:rPr>
              <a:t>Модель психологически безопасной образовательной среды для учителя</a:t>
            </a:r>
            <a:endParaRPr lang="ru-RU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67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0"/>
                <a:lumOff val="100000"/>
                <a:alpha val="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cspsid-pechatniki.ru/800/600/https/ds02.infourok.ru/uploads/ex/0ae2/00070fc1-3646bd8c/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92582" y="2132856"/>
            <a:ext cx="8312727" cy="4320480"/>
          </a:xfrm>
        </p:spPr>
        <p:txBody>
          <a:bodyPr/>
          <a:lstStyle/>
          <a:p>
            <a:r>
              <a:rPr lang="ru-RU" dirty="0"/>
              <a:t>Две основные составляющие по созданию безопасной образовательной среды – это принятие организационно-управленческих мер и информационно просветительская работа.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8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hlinkClick r:id="rId2"/>
              </a:rPr>
              <a:t>Антитеррор детям | Национальный антитеррористический комитет (nac.gov.ru)</a:t>
            </a:r>
            <a:endParaRPr lang="ru-RU" dirty="0"/>
          </a:p>
          <a:p>
            <a:r>
              <a:rPr lang="ru-RU" dirty="0" smtClean="0">
                <a:hlinkClick r:id="rId3"/>
              </a:rPr>
              <a:t>Безопасность </a:t>
            </a:r>
            <a:r>
              <a:rPr lang="ru-RU" dirty="0">
                <a:hlinkClick r:id="rId3"/>
              </a:rPr>
              <a:t>детей | Обеспечение безопасности ребенка – это задача, не менее злободневная и имеющая первостепенное значение, как и состояние его здоровья. К несчастью, о безопасности детей вспоминают в тот момент, когда беда уже случилась и изменить ничего нельзя. (soschildren.ru</a:t>
            </a:r>
            <a:r>
              <a:rPr lang="ru-RU" dirty="0" smtClean="0">
                <a:hlinkClick r:id="rId3"/>
              </a:rPr>
              <a:t>)</a:t>
            </a:r>
            <a:endParaRPr lang="ru-RU" dirty="0" smtClean="0"/>
          </a:p>
          <a:p>
            <a:r>
              <a:rPr lang="ru-RU" dirty="0">
                <a:hlinkClick r:id="rId4"/>
              </a:rPr>
              <a:t>Сайт проектов Фонда Развития Интернет — Дети России онлайн (detionline.com)</a:t>
            </a:r>
            <a:endParaRPr lang="ru-RU" dirty="0" smtClean="0"/>
          </a:p>
          <a:p>
            <a:r>
              <a:rPr lang="ru-RU" dirty="0" smtClean="0"/>
              <a:t>Молодежь и чистый интернет </a:t>
            </a:r>
            <a:r>
              <a:rPr lang="ru-RU" dirty="0">
                <a:hlinkClick r:id="rId5"/>
              </a:rPr>
              <a:t>Мы против террора - Молодежь в борьбе с терроризмом и экстремизмом (honestnet.ru</a:t>
            </a:r>
            <a:r>
              <a:rPr lang="ru-RU" dirty="0" smtClean="0">
                <a:hlinkClick r:id="rId5"/>
              </a:rPr>
              <a:t>)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Насилие </a:t>
            </a:r>
            <a:r>
              <a:rPr lang="ru-RU" dirty="0">
                <a:hlinkClick r:id="rId6"/>
              </a:rPr>
              <a:t>в школе, ребенка обижают в школе, школьное насилие (vetkaivi.ru</a:t>
            </a:r>
            <a:r>
              <a:rPr lang="ru-RU" dirty="0" smtClean="0">
                <a:hlinkClick r:id="rId6"/>
              </a:rPr>
              <a:t>)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Наука </a:t>
            </a:r>
            <a:r>
              <a:rPr lang="ru-RU" dirty="0">
                <a:hlinkClick r:id="rId7"/>
              </a:rPr>
              <a:t>и образование против террора | </a:t>
            </a:r>
            <a:r>
              <a:rPr lang="ru-RU" dirty="0" err="1">
                <a:hlinkClick r:id="rId7"/>
              </a:rPr>
              <a:t>ВКонтакте</a:t>
            </a:r>
            <a:r>
              <a:rPr lang="ru-RU" dirty="0">
                <a:hlinkClick r:id="rId7"/>
              </a:rPr>
              <a:t> (vk.com)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Портал </a:t>
            </a:r>
            <a:r>
              <a:rPr lang="ru-RU" dirty="0">
                <a:hlinkClick r:id="rId8"/>
              </a:rPr>
              <a:t>детской безопасности МЧС России “Спас-Экстрим“ (mchs.gov.ru</a:t>
            </a:r>
            <a:r>
              <a:rPr lang="ru-RU" dirty="0" smtClean="0">
                <a:hlinkClick r:id="rId8"/>
              </a:rPr>
              <a:t>)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Ссылки по теме «Безопасность образовательной среды»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Баева И. А. </a:t>
            </a:r>
            <a:r>
              <a:rPr lang="ru-RU" dirty="0" smtClean="0"/>
              <a:t>Психологическая </a:t>
            </a:r>
            <a:r>
              <a:rPr lang="ru-RU" dirty="0"/>
              <a:t>безопасность в образовании: Монография. — СПб.: Издательство «СОЮЗ», 2002. </a:t>
            </a:r>
            <a:endParaRPr lang="ru-RU" dirty="0" smtClean="0"/>
          </a:p>
          <a:p>
            <a:r>
              <a:rPr lang="ru-RU" dirty="0" smtClean="0"/>
              <a:t>Компоненты безопасной среды образовательного учреждения </a:t>
            </a:r>
            <a:r>
              <a:rPr lang="en-US" dirty="0" smtClean="0"/>
              <a:t>https</a:t>
            </a:r>
            <a:r>
              <a:rPr lang="en-US" dirty="0"/>
              <a:t>://studme.org/367251/pedagogika/komponenty_bezopasnoy_sredy_obrazovatelnogo_uchrezhdeniya</a:t>
            </a:r>
            <a:endParaRPr lang="ru-RU" dirty="0" smtClean="0"/>
          </a:p>
          <a:p>
            <a:r>
              <a:rPr lang="ru-RU" dirty="0"/>
              <a:t>Модели психологически безопасной образовательной среды образовательной организации: сборник практических материалов / сост. Е. С. Боярова. — Ярославль : ГАУ ДПО ЯО ИРО, 2019. </a:t>
            </a:r>
          </a:p>
          <a:p>
            <a:r>
              <a:rPr lang="ru-RU" dirty="0" err="1" smtClean="0"/>
              <a:t>Непрокина</a:t>
            </a:r>
            <a:r>
              <a:rPr lang="ru-RU" dirty="0"/>
              <a:t>, И.В. Безопасная образовательная среда: моделирование, проектирование, мониторинг : учеб. пособие / И.В. </a:t>
            </a:r>
            <a:r>
              <a:rPr lang="ru-RU" dirty="0" err="1"/>
              <a:t>Непрокина</a:t>
            </a:r>
            <a:r>
              <a:rPr lang="ru-RU" dirty="0"/>
              <a:t>, О.П. </a:t>
            </a:r>
            <a:r>
              <a:rPr lang="ru-RU" dirty="0" err="1"/>
              <a:t>Болотникова</a:t>
            </a:r>
            <a:r>
              <a:rPr lang="ru-RU" dirty="0"/>
              <a:t>, А.А. </a:t>
            </a:r>
            <a:r>
              <a:rPr lang="ru-RU" dirty="0" err="1"/>
              <a:t>Ошкина</a:t>
            </a:r>
            <a:r>
              <a:rPr lang="ru-RU" dirty="0"/>
              <a:t>. – Тольятти : Изд-во ТГУ, 2012.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Источники информации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47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2319454"/>
            <a:ext cx="11617291" cy="413388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u="sng" dirty="0"/>
              <a:t>Законом от 10.07.1992 г. № 3266-1 «Об образовании» установлено</a:t>
            </a:r>
            <a:r>
              <a:rPr lang="ru-RU" dirty="0"/>
              <a:t> , что образовательная деятельность образовательных учреждений, научных организаций или иных организаций по образовательным программам подлежит лицензированию, при этом положение о лицензировании утверждается Правительством Российской Федерации. </a:t>
            </a:r>
          </a:p>
          <a:p>
            <a:pPr lvl="0"/>
            <a:r>
              <a:rPr lang="ru-RU" b="1" dirty="0"/>
              <a:t>Федеральный Закон 2010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  <a:r>
              <a:rPr lang="ru-RU" dirty="0"/>
              <a:t> требует дополнительных мер по мониторингу обеспечения безопасности образовательных учреждений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73044" y="2499896"/>
            <a:ext cx="9648395" cy="3456384"/>
          </a:xfrm>
        </p:spPr>
        <p:txBody>
          <a:bodyPr>
            <a:normAutofit/>
          </a:bodyPr>
          <a:lstStyle/>
          <a:p>
            <a:r>
              <a:rPr lang="ru-RU" dirty="0"/>
              <a:t>это и физическое пространство образовательного учреждения (его физическое состояние, цвет, дизайн и пр.), и, безусловно, отношения, и учебно-воспитательный процесс и деятельность обучающегося и педагога в этой среде.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5706" y="380777"/>
            <a:ext cx="8832981" cy="1360836"/>
          </a:xfrm>
        </p:spPr>
        <p:txBody>
          <a:bodyPr/>
          <a:lstStyle/>
          <a:p>
            <a:r>
              <a:rPr lang="ru-RU" dirty="0"/>
              <a:t>Образовательная среда </a:t>
            </a:r>
          </a:p>
        </p:txBody>
      </p:sp>
    </p:spTree>
    <p:extLst>
      <p:ext uri="{BB962C8B-B14F-4D97-AF65-F5344CB8AC3E}">
        <p14:creationId xmlns:p14="http://schemas.microsoft.com/office/powerpoint/2010/main" val="29689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2029" y="2776654"/>
            <a:ext cx="10674611" cy="36766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это </a:t>
            </a:r>
            <a:r>
              <a:rPr lang="ru-RU" dirty="0"/>
              <a:t>условия сохранения жизни и здоровья обучающихся, воспитанников и работников, а также материальных ценностей образовательного учреждения от возможных несчастных случаев, пожаров, аварий и других чрезвычайных ситуаций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9019" y="992793"/>
            <a:ext cx="8832981" cy="13608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Безопасность образовательного учреждения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9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Общеобразовательного </a:t>
            </a:r>
            <a:r>
              <a:rPr lang="ru-RU" dirty="0"/>
              <a:t>учреждения зависит от психологического климата детского сада (психологическую безопасность), безопасной педагогической среды детского сада и строится на уважении прав и свобод участников образовательного процесса. Таким образом, безопасная образовательная среда это система психологической и педагогической безопасностей учебно-воспитательного процесса.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3288" y="267964"/>
            <a:ext cx="7757341" cy="1864892"/>
          </a:xfrm>
        </p:spPr>
        <p:txBody>
          <a:bodyPr>
            <a:normAutofit/>
          </a:bodyPr>
          <a:lstStyle/>
          <a:p>
            <a:r>
              <a:rPr lang="ru-RU" sz="4000" b="1" dirty="0"/>
              <a:t>Безопасность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образовательной </a:t>
            </a:r>
            <a:r>
              <a:rPr lang="ru-RU" sz="4000" b="1" dirty="0"/>
              <a:t>среды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802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27927" y="2336800"/>
            <a:ext cx="8928713" cy="4116536"/>
          </a:xfrm>
        </p:spPr>
        <p:txBody>
          <a:bodyPr>
            <a:normAutofit/>
          </a:bodyPr>
          <a:lstStyle/>
          <a:p>
            <a:r>
              <a:rPr lang="ru-RU" dirty="0"/>
              <a:t>Безопасная образовательная среда учреждения образования предполагает, что каждому участнику образовательного процесса гарантируется соблюдение их прав и норм психолого-физической безопасности, что создаются условия для индивидуального развития каждого ребёнка.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0109" y="692837"/>
            <a:ext cx="7641211" cy="1360836"/>
          </a:xfrm>
        </p:spPr>
        <p:txBody>
          <a:bodyPr>
            <a:normAutofit/>
          </a:bodyPr>
          <a:lstStyle/>
          <a:p>
            <a:r>
              <a:rPr lang="ru-RU" sz="3600" dirty="0"/>
              <a:t>Безопасная образовательная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35637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27564" y="2132856"/>
            <a:ext cx="9529076" cy="4320480"/>
          </a:xfrm>
        </p:spPr>
        <p:txBody>
          <a:bodyPr>
            <a:normAutofit/>
          </a:bodyPr>
          <a:lstStyle/>
          <a:p>
            <a:r>
              <a:rPr lang="ru-RU" dirty="0" smtClean="0"/>
              <a:t>При </a:t>
            </a:r>
            <a:r>
              <a:rPr lang="ru-RU" dirty="0"/>
              <a:t>выстраивании такой образовательной среды необходимо учитывать особенности взаимодействия участников образовательного процесса, стратегии и технологии обучения и воспитания учащихся, технологии сопровождения участников образовательного процесса, систему оценивания достижений учащихся и педагогов. 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Безопасная образовательная среда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0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0604" y="3410744"/>
            <a:ext cx="6693322" cy="287854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1) </a:t>
            </a:r>
            <a:r>
              <a:rPr lang="ru-RU" i="1" dirty="0"/>
              <a:t>физическое </a:t>
            </a:r>
            <a:r>
              <a:rPr lang="ru-RU" i="1" dirty="0" smtClean="0"/>
              <a:t>окружение</a:t>
            </a:r>
            <a:endParaRPr lang="ru-RU" dirty="0"/>
          </a:p>
          <a:p>
            <a:pPr lvl="0"/>
            <a:r>
              <a:rPr lang="ru-RU" dirty="0"/>
              <a:t>2) </a:t>
            </a:r>
            <a:r>
              <a:rPr lang="ru-RU" i="1" dirty="0"/>
              <a:t>предметное </a:t>
            </a:r>
            <a:r>
              <a:rPr lang="ru-RU" i="1" dirty="0" smtClean="0"/>
              <a:t>окружение</a:t>
            </a:r>
            <a:endParaRPr lang="ru-RU" dirty="0"/>
          </a:p>
          <a:p>
            <a:r>
              <a:rPr lang="ru-RU" dirty="0"/>
              <a:t>3) </a:t>
            </a:r>
            <a:r>
              <a:rPr lang="ru-RU" i="1" dirty="0"/>
              <a:t>социальное окружение</a:t>
            </a:r>
            <a:r>
              <a:rPr lang="ru-RU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6946" y="1962668"/>
            <a:ext cx="8608881" cy="7916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Структурные </a:t>
            </a:r>
            <a:r>
              <a:rPr lang="ru-RU" b="1" dirty="0">
                <a:effectLst/>
              </a:rPr>
              <a:t>компоненты безопасной образовательной </a:t>
            </a:r>
            <a:r>
              <a:rPr lang="ru-RU" b="1" dirty="0" smtClean="0">
                <a:effectLst/>
              </a:rPr>
              <a:t>среды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32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ometricheskaya-infografika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787</Words>
  <Application>Microsoft Office PowerPoint</Application>
  <PresentationFormat>Широкоэкранный</PresentationFormat>
  <Paragraphs>65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geometricheskaya-infografika</vt:lpstr>
      <vt:lpstr>Компоненты безопасной среды образовательного учреждения</vt:lpstr>
      <vt:lpstr>Презентация PowerPoint</vt:lpstr>
      <vt:lpstr>Презентация PowerPoint</vt:lpstr>
      <vt:lpstr>Образовательная среда </vt:lpstr>
      <vt:lpstr>Безопасность образовательного учреждения </vt:lpstr>
      <vt:lpstr>Безопасность  образовательной среды</vt:lpstr>
      <vt:lpstr>Безопасная образовательная среда</vt:lpstr>
      <vt:lpstr>Безопасная образовательная среда </vt:lpstr>
      <vt:lpstr>Структурные компоненты безопасной образовательной среды</vt:lpstr>
      <vt:lpstr>Структурные компоненты безопасной образовательной среды</vt:lpstr>
      <vt:lpstr>Структурные компоненты безопасной образовательной среды</vt:lpstr>
      <vt:lpstr>Структурные компоненты безопасной образовательной среды</vt:lpstr>
      <vt:lpstr>Структурные компоненты безопасной образовательной среды</vt:lpstr>
      <vt:lpstr>Презентация PowerPoint</vt:lpstr>
      <vt:lpstr>Компоненты здоровьесберегающей среды в ОУ</vt:lpstr>
      <vt:lpstr>Компоненты здоровьесберегающей среды в ОУ</vt:lpstr>
      <vt:lpstr>Компоненты здоровьесберегающей среды в ОУ</vt:lpstr>
      <vt:lpstr>Компоненты здоровьесберегающей среды в ОУ</vt:lpstr>
      <vt:lpstr>Модель безопасности образовательной среды</vt:lpstr>
      <vt:lpstr>Презентация PowerPoint</vt:lpstr>
      <vt:lpstr>Модель психологически безопасной образовательной среды для учителя</vt:lpstr>
      <vt:lpstr>Презентация PowerPoint</vt:lpstr>
      <vt:lpstr>Заключение</vt:lpstr>
      <vt:lpstr>Ссылки по теме «Безопасность образовательной среды»</vt:lpstr>
      <vt:lpstr>Источники информации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Компоненты безопасной среды образовательного учреждения</dc:title>
  <dc:creator>Админ</dc:creator>
  <cp:lastModifiedBy>Админ</cp:lastModifiedBy>
  <cp:revision>22</cp:revision>
  <dcterms:created xsi:type="dcterms:W3CDTF">2022-10-24T00:00:17Z</dcterms:created>
  <dcterms:modified xsi:type="dcterms:W3CDTF">2022-10-28T00:29:45Z</dcterms:modified>
</cp:coreProperties>
</file>