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sldIdLst>
    <p:sldId id="256" r:id="rId2"/>
    <p:sldId id="257" r:id="rId3"/>
    <p:sldId id="258" r:id="rId4"/>
    <p:sldId id="259" r:id="rId5"/>
    <p:sldId id="264" r:id="rId6"/>
    <p:sldId id="263" r:id="rId7"/>
    <p:sldId id="268" r:id="rId8"/>
    <p:sldId id="267" r:id="rId9"/>
    <p:sldId id="262" r:id="rId10"/>
    <p:sldId id="265" r:id="rId11"/>
    <p:sldId id="260" r:id="rId12"/>
    <p:sldId id="266" r:id="rId13"/>
    <p:sldId id="271" r:id="rId14"/>
    <p:sldId id="269" r:id="rId15"/>
    <p:sldId id="272"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8" d="100"/>
          <a:sy n="118" d="100"/>
        </p:scale>
        <p:origin x="-276" y="-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BB88F1C-2376-4946-A1CB-579F1720108E}"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3506820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B88F1C-2376-4946-A1CB-579F1720108E}"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3185401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B88F1C-2376-4946-A1CB-579F1720108E}"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3A68D9-826E-4902-920A-8DA2B6037D8E}"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86878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B88F1C-2376-4946-A1CB-579F1720108E}"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2529322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B88F1C-2376-4946-A1CB-579F1720108E}"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3A68D9-826E-4902-920A-8DA2B6037D8E}"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6820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B88F1C-2376-4946-A1CB-579F1720108E}"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3452551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B88F1C-2376-4946-A1CB-579F1720108E}"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908842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B88F1C-2376-4946-A1CB-579F1720108E}"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24296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B88F1C-2376-4946-A1CB-579F1720108E}"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156224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BB88F1C-2376-4946-A1CB-579F1720108E}" type="datetimeFigureOut">
              <a:rPr lang="ru-RU" smtClean="0"/>
              <a:t>17.02.2021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2446690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BB88F1C-2376-4946-A1CB-579F1720108E}"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261973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BB88F1C-2376-4946-A1CB-579F1720108E}" type="datetimeFigureOut">
              <a:rPr lang="ru-RU" smtClean="0"/>
              <a:t>17.02.2021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911723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BB88F1C-2376-4946-A1CB-579F1720108E}" type="datetimeFigureOut">
              <a:rPr lang="ru-RU" smtClean="0"/>
              <a:t>17.02.2021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1772023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B88F1C-2376-4946-A1CB-579F1720108E}" type="datetimeFigureOut">
              <a:rPr lang="ru-RU" smtClean="0"/>
              <a:t>17.02.2021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2938810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BB88F1C-2376-4946-A1CB-579F1720108E}" type="datetimeFigureOut">
              <a:rPr lang="ru-RU" smtClean="0"/>
              <a:t>17.02.2021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F3A68D9-826E-4902-920A-8DA2B6037D8E}" type="slidenum">
              <a:rPr lang="ru-RU" smtClean="0"/>
              <a:t>‹#›</a:t>
            </a:fld>
            <a:endParaRPr lang="ru-RU"/>
          </a:p>
        </p:txBody>
      </p:sp>
    </p:spTree>
    <p:extLst>
      <p:ext uri="{BB962C8B-B14F-4D97-AF65-F5344CB8AC3E}">
        <p14:creationId xmlns:p14="http://schemas.microsoft.com/office/powerpoint/2010/main" val="3294683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F3A68D9-826E-4902-920A-8DA2B6037D8E}" type="slidenum">
              <a:rPr lang="ru-RU" smtClean="0"/>
              <a:t>‹#›</a:t>
            </a:fld>
            <a:endParaRPr lang="ru-RU"/>
          </a:p>
        </p:txBody>
      </p:sp>
      <p:sp>
        <p:nvSpPr>
          <p:cNvPr id="5" name="Date Placeholder 4"/>
          <p:cNvSpPr>
            <a:spLocks noGrp="1"/>
          </p:cNvSpPr>
          <p:nvPr>
            <p:ph type="dt" sz="half" idx="10"/>
          </p:nvPr>
        </p:nvSpPr>
        <p:spPr/>
        <p:txBody>
          <a:bodyPr/>
          <a:lstStyle/>
          <a:p>
            <a:fld id="{6BB88F1C-2376-4946-A1CB-579F1720108E}" type="datetimeFigureOut">
              <a:rPr lang="ru-RU" smtClean="0"/>
              <a:t>17.02.2021</a:t>
            </a:fld>
            <a:endParaRPr lang="ru-RU"/>
          </a:p>
        </p:txBody>
      </p:sp>
    </p:spTree>
    <p:extLst>
      <p:ext uri="{BB962C8B-B14F-4D97-AF65-F5344CB8AC3E}">
        <p14:creationId xmlns:p14="http://schemas.microsoft.com/office/powerpoint/2010/main" val="2336808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B88F1C-2376-4946-A1CB-579F1720108E}" type="datetimeFigureOut">
              <a:rPr lang="ru-RU" smtClean="0"/>
              <a:t>17.02.2021</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F3A68D9-826E-4902-920A-8DA2B6037D8E}" type="slidenum">
              <a:rPr lang="ru-RU" smtClean="0"/>
              <a:t>‹#›</a:t>
            </a:fld>
            <a:endParaRPr lang="ru-RU"/>
          </a:p>
        </p:txBody>
      </p:sp>
    </p:spTree>
    <p:extLst>
      <p:ext uri="{BB962C8B-B14F-4D97-AF65-F5344CB8AC3E}">
        <p14:creationId xmlns:p14="http://schemas.microsoft.com/office/powerpoint/2010/main" val="349720964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hyperlink" Target="https://ped-kopilka.ru/blogs/yelmira-rafailovna-murzakaeva/master-klas-po-sozdaniyu-interaktivnoi-prezentaci-v-power-point-naidi-10-otlichii.html" TargetMode="External"/><Relationship Id="rId2" Type="http://schemas.openxmlformats.org/officeDocument/2006/relationships/hyperlink" Target="https://ocomp.info/soft-dlya-sozdaniya-prezen.html" TargetMode="External"/><Relationship Id="rId1" Type="http://schemas.openxmlformats.org/officeDocument/2006/relationships/slideLayout" Target="../slideLayouts/slideLayout4.xml"/><Relationship Id="rId5" Type="http://schemas.openxmlformats.org/officeDocument/2006/relationships/image" Target="../media/image16.emf"/><Relationship Id="rId4" Type="http://schemas.openxmlformats.org/officeDocument/2006/relationships/hyperlink" Target="https://nice-slides.ru/powerpoint/lessons/animation/&#1085;&#1072;&#1089;&#1090;&#1088;&#1086;&#1080;&#1090;&#1100;-&#1080;&#1085;&#1090;&#1077;&#1088;&#1072;&#1082;&#1090;&#1080;&#1074;&#1085;&#1091;&#1102;-&#1087;&#1088;&#1077;&#1079;&#1077;&#1085;&#1090;&#1072;&#1094;&#1080;&#1102;"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nsportal.ru/shkola/obshchepedagogicheskie-tekhnologii/library/2019/11/03/proektnaya-deyatelnost"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a:t>Методические рекомендации по организации проектной деятельности обучающихся в </a:t>
            </a:r>
            <a:r>
              <a:rPr lang="ru-RU" dirty="0" smtClean="0"/>
              <a:t>школе</a:t>
            </a:r>
            <a:endParaRPr lang="ru-RU" dirty="0"/>
          </a:p>
        </p:txBody>
      </p:sp>
      <p:sp>
        <p:nvSpPr>
          <p:cNvPr id="3" name="Подзаголовок 2"/>
          <p:cNvSpPr>
            <a:spLocks noGrp="1"/>
          </p:cNvSpPr>
          <p:nvPr>
            <p:ph type="subTitle" idx="1"/>
          </p:nvPr>
        </p:nvSpPr>
        <p:spPr/>
        <p:txBody>
          <a:bodyPr>
            <a:normAutofit/>
          </a:bodyPr>
          <a:lstStyle/>
          <a:p>
            <a:r>
              <a:rPr lang="ru-RU" b="1" dirty="0"/>
              <a:t>Шабалина Александра Николаевна, </a:t>
            </a:r>
            <a:r>
              <a:rPr lang="ru-RU" dirty="0"/>
              <a:t>руководитель ГМО учителей химии г. Челябинска,</a:t>
            </a:r>
            <a:r>
              <a:rPr lang="ru-RU" b="1" dirty="0"/>
              <a:t> </a:t>
            </a:r>
            <a:r>
              <a:rPr lang="ru-RU" dirty="0"/>
              <a:t>учитель химии, МБОУ «Гимназия №48 г. Челябинска»</a:t>
            </a:r>
          </a:p>
        </p:txBody>
      </p:sp>
    </p:spTree>
    <p:extLst>
      <p:ext uri="{BB962C8B-B14F-4D97-AF65-F5344CB8AC3E}">
        <p14:creationId xmlns:p14="http://schemas.microsoft.com/office/powerpoint/2010/main" val="930545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sz="half" idx="2"/>
          </p:nvPr>
        </p:nvSpPr>
        <p:spPr>
          <a:xfrm>
            <a:off x="5089970" y="609601"/>
            <a:ext cx="4451194" cy="5726544"/>
          </a:xfrm>
        </p:spPr>
        <p:txBody>
          <a:bodyPr>
            <a:normAutofit/>
          </a:bodyPr>
          <a:lstStyle/>
          <a:p>
            <a:r>
              <a:rPr lang="ru-RU" sz="2000" dirty="0"/>
              <a:t>В пособии рассматриваются важнейшие пищевые добавки: антиокислители, консерванты, эмульгаторы, подсластители, красители и другие</a:t>
            </a:r>
            <a:r>
              <a:rPr lang="ru-RU" sz="2000" dirty="0" smtClean="0"/>
              <a:t>.</a:t>
            </a:r>
          </a:p>
          <a:p>
            <a:r>
              <a:rPr lang="ru-RU" sz="2000" dirty="0"/>
              <a:t>Отражен теоретический и практический </a:t>
            </a:r>
            <a:r>
              <a:rPr lang="ru-RU" sz="2000" dirty="0" smtClean="0"/>
              <a:t>материал.</a:t>
            </a:r>
          </a:p>
          <a:p>
            <a:r>
              <a:rPr lang="ru-RU" sz="2000" dirty="0" smtClean="0"/>
              <a:t>Пособие </a:t>
            </a:r>
            <a:r>
              <a:rPr lang="ru-RU" sz="2000" dirty="0"/>
              <a:t>предназначено для учащихся 10-11 классов общеобразовательных учреждений, будет полезно студентам средних специальных учебных заведений, учителям, преподающим естественнонаучные предметы</a:t>
            </a:r>
            <a:r>
              <a:rPr lang="ru-RU" sz="2000" dirty="0" smtClean="0"/>
              <a:t>.</a:t>
            </a:r>
            <a:r>
              <a:rPr lang="ru-RU" sz="2000" dirty="0"/>
              <a:t/>
            </a:r>
            <a:br>
              <a:rPr lang="ru-RU" sz="2000" dirty="0"/>
            </a:br>
            <a:endParaRPr lang="ru-RU" sz="2000" dirty="0"/>
          </a:p>
        </p:txBody>
      </p:sp>
      <p:pic>
        <p:nvPicPr>
          <p:cNvPr id="6146" name="Picture 2" descr="Габриелян, Крупина - Пищевые добавки. 10-11 классы. Профильное обучение: учебное пособие обложка книги"/>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7333" y="631826"/>
            <a:ext cx="3968557" cy="5790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597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sz="half" idx="2"/>
          </p:nvPr>
        </p:nvSpPr>
        <p:spPr>
          <a:xfrm>
            <a:off x="4488873" y="609600"/>
            <a:ext cx="5107709" cy="5829267"/>
          </a:xfrm>
        </p:spPr>
        <p:txBody>
          <a:bodyPr>
            <a:normAutofit fontScale="92500" lnSpcReduction="10000"/>
          </a:bodyPr>
          <a:lstStyle/>
          <a:p>
            <a:r>
              <a:rPr lang="ru-RU" sz="2000" dirty="0" smtClean="0"/>
              <a:t>Курс разработан для </a:t>
            </a:r>
            <a:r>
              <a:rPr lang="ru-RU" sz="2000" dirty="0" err="1" smtClean="0"/>
              <a:t>предпрофильной</a:t>
            </a:r>
            <a:r>
              <a:rPr lang="ru-RU" sz="2000" dirty="0" smtClean="0"/>
              <a:t> подготовки учащихся 9 класса и рассчитан на 18ч.</a:t>
            </a:r>
          </a:p>
          <a:p>
            <a:r>
              <a:rPr lang="ru-RU" sz="2000" dirty="0" smtClean="0"/>
              <a:t>Тема «Вода» – самая актуальная, распространенная тема в проектной и исследовательской деятельности. В данном пособие представлен теоретический материал и исследования о воде.</a:t>
            </a:r>
          </a:p>
          <a:p>
            <a:r>
              <a:rPr lang="ru-RU" sz="2000" dirty="0" smtClean="0"/>
              <a:t>В пособии представлены разработки учебных занятий, внеклассных мероприятий, контроль знаний, практикум, материал для сообщений учащихся.</a:t>
            </a:r>
          </a:p>
          <a:p>
            <a:r>
              <a:rPr lang="ru-RU" sz="2000" dirty="0" smtClean="0"/>
              <a:t>Предлагаемое содержание может быть использовано на отдельных этапах уроков химии, во внеклассной работе по предмету, для организации исследовательской и проектной деятельности</a:t>
            </a:r>
          </a:p>
          <a:p>
            <a:endParaRPr lang="ru-RU" sz="2000" dirty="0"/>
          </a:p>
        </p:txBody>
      </p:sp>
      <p:pic>
        <p:nvPicPr>
          <p:cNvPr id="5122" name="Picture 2" descr="Габриелян, Попкова, Сладков - Химия. Вода в нашей жизни. Дополнительные материалы к учебникам О.С. Габриеляна &quot;Химия.8-9 классы&quot; обложка книги"/>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7334" y="609599"/>
            <a:ext cx="3617575" cy="5829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00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sz="half" idx="2"/>
          </p:nvPr>
        </p:nvSpPr>
        <p:spPr>
          <a:xfrm>
            <a:off x="4498109" y="514710"/>
            <a:ext cx="5449455" cy="5832895"/>
          </a:xfrm>
        </p:spPr>
        <p:txBody>
          <a:bodyPr>
            <a:noAutofit/>
          </a:bodyPr>
          <a:lstStyle/>
          <a:p>
            <a:r>
              <a:rPr lang="ru-RU" sz="2000" dirty="0"/>
              <a:t>Книга представляет собой сборник заданий для проведения внеурочных занятий по экологии, направленных на формирование у школьников 6-11 классов навыков </a:t>
            </a:r>
            <a:r>
              <a:rPr lang="ru-RU" sz="2000" dirty="0" err="1"/>
              <a:t>энерго</a:t>
            </a:r>
            <a:r>
              <a:rPr lang="ru-RU" sz="2000" dirty="0"/>
              <a:t>- и ресурсосбережения. </a:t>
            </a:r>
            <a:endParaRPr lang="ru-RU" sz="2000" dirty="0" smtClean="0"/>
          </a:p>
          <a:p>
            <a:r>
              <a:rPr lang="ru-RU" sz="2000" dirty="0" smtClean="0"/>
              <a:t>Материал </a:t>
            </a:r>
            <a:r>
              <a:rPr lang="ru-RU" sz="2000" dirty="0"/>
              <a:t>сборника может быть использован учителем и для проведения классных часов по ресурсосбережению. </a:t>
            </a:r>
            <a:endParaRPr lang="ru-RU" sz="2000" dirty="0" smtClean="0"/>
          </a:p>
          <a:p>
            <a:r>
              <a:rPr lang="ru-RU" sz="2000" dirty="0" smtClean="0"/>
              <a:t>В пособии представлено много дополнительного материала, можно почерпнуть идеи для проектной деятельности учащихся, содержания исследования.</a:t>
            </a:r>
            <a:endParaRPr lang="ru-RU" sz="2000" dirty="0"/>
          </a:p>
          <a:p>
            <a:r>
              <a:rPr lang="ru-RU" sz="2000" dirty="0" smtClean="0"/>
              <a:t>В </a:t>
            </a:r>
            <a:r>
              <a:rPr lang="ru-RU" sz="2000" dirty="0"/>
              <a:t>приложениях приведены иллюстрации - образцы для создания наглядных пособий</a:t>
            </a:r>
            <a:r>
              <a:rPr lang="ru-RU" sz="2000" dirty="0" smtClean="0"/>
              <a:t>.</a:t>
            </a:r>
            <a:r>
              <a:rPr lang="ru-RU" sz="2000" dirty="0"/>
              <a:t/>
            </a:r>
            <a:br>
              <a:rPr lang="ru-RU" sz="2000" dirty="0"/>
            </a:br>
            <a:r>
              <a:rPr lang="ru-RU" sz="2000" dirty="0"/>
              <a:t/>
            </a:r>
            <a:br>
              <a:rPr lang="ru-RU" sz="2000" dirty="0"/>
            </a:br>
            <a:endParaRPr lang="ru-RU" sz="2000" dirty="0"/>
          </a:p>
        </p:txBody>
      </p:sp>
      <p:pic>
        <p:nvPicPr>
          <p:cNvPr id="8196" name="Picture 4" descr="Колотилина, Севрук - Ресурсосбережение. 6-11 классы. Внеурочные занятия по экологии. ФГОС обложка книги"/>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095" y="514710"/>
            <a:ext cx="3722760" cy="58328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197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677334" y="609600"/>
            <a:ext cx="5455611" cy="5736427"/>
          </a:xfrm>
        </p:spPr>
        <p:txBody>
          <a:bodyPr>
            <a:noAutofit/>
          </a:bodyPr>
          <a:lstStyle/>
          <a:p>
            <a:r>
              <a:rPr lang="ru-RU" sz="2000" dirty="0"/>
              <a:t>Предлагаемое пособие обеспечивает организацию занятий в 5-7 классах и реализует требования ФГОС. </a:t>
            </a:r>
            <a:endParaRPr lang="ru-RU" sz="2000" dirty="0" smtClean="0"/>
          </a:p>
          <a:p>
            <a:r>
              <a:rPr lang="ru-RU" sz="2000" dirty="0" smtClean="0"/>
              <a:t>Практикум </a:t>
            </a:r>
            <a:r>
              <a:rPr lang="ru-RU" sz="2000" dirty="0"/>
              <a:t>обладает значительным потенциалом для социализации школьников, развития их самостоятельности, становления гражданской ответственности и активной жизненной позиции. </a:t>
            </a:r>
            <a:endParaRPr lang="ru-RU" sz="2000" dirty="0" smtClean="0"/>
          </a:p>
          <a:p>
            <a:r>
              <a:rPr lang="ru-RU" sz="2000" dirty="0" smtClean="0"/>
              <a:t>Его </a:t>
            </a:r>
            <a:r>
              <a:rPr lang="ru-RU" sz="2000" dirty="0"/>
              <a:t>цель - познакомить учащихся с основами экологической культуры и экологической безопасности, сформировать у них представления о взаимосвязи человека и природной среды обитания. </a:t>
            </a:r>
            <a:endParaRPr lang="ru-RU" sz="2000" dirty="0" smtClean="0"/>
          </a:p>
        </p:txBody>
      </p:sp>
      <p:pic>
        <p:nvPicPr>
          <p:cNvPr id="10242" name="Picture 2" descr="Елена Приорова - Экологическая культура и здоровье человека. Практикум. 5-7 классы. Учебное пособие обложка книги"/>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32945" y="609600"/>
            <a:ext cx="4325132" cy="5622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86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677335" y="609600"/>
            <a:ext cx="5732702" cy="5736427"/>
          </a:xfrm>
        </p:spPr>
        <p:txBody>
          <a:bodyPr>
            <a:noAutofit/>
          </a:bodyPr>
          <a:lstStyle/>
          <a:p>
            <a:r>
              <a:rPr lang="ru-RU" sz="2000" dirty="0" smtClean="0"/>
              <a:t>Пособие </a:t>
            </a:r>
            <a:r>
              <a:rPr lang="ru-RU" sz="2000" dirty="0"/>
              <a:t>направлено на развитие практических умений учащихся, формирование навыков практической оценки состояния окружающей природной среды; развитие исследовательских умений в области экологического образования; повышение безопасности жизнедеятельности школьников в условиях экологически неблагоприятных ситуаций. </a:t>
            </a:r>
            <a:endParaRPr lang="ru-RU" sz="2000" dirty="0" smtClean="0"/>
          </a:p>
          <a:p>
            <a:r>
              <a:rPr lang="ru-RU" sz="2000" dirty="0" smtClean="0"/>
              <a:t>В </a:t>
            </a:r>
            <a:r>
              <a:rPr lang="ru-RU" sz="2000" dirty="0"/>
              <a:t>книгу включён теоретический материал, который подкреплён лабораторно-практическими заданиями. Мифы и легенды, интересные факты расширят кругозор детей. А задачи, вопросы, тесты, кроссворды после параграфов позволят закрепить</a:t>
            </a:r>
            <a:r>
              <a:rPr lang="ru-RU" sz="2000" dirty="0" smtClean="0"/>
              <a:t>...</a:t>
            </a:r>
            <a:endParaRPr lang="ru-RU" sz="2000" dirty="0"/>
          </a:p>
        </p:txBody>
      </p:sp>
      <p:pic>
        <p:nvPicPr>
          <p:cNvPr id="10242" name="Picture 2" descr="Елена Приорова - Экологическая культура и здоровье человека. Практикум. 5-7 классы. Учебное пособие обложка книги"/>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481414" y="166256"/>
            <a:ext cx="2757546" cy="3584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Смирнова, Смирнов - Исследовательские и проектные работы по химии. 5-9 классы. Рабочая тетрадь. ФГОС обложка книг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5086" y="679759"/>
            <a:ext cx="2313998" cy="3071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Леонтович, Саввичев, Смирнов - Проектная мастерская. 5-9 классы. Учебное пособие. ФГОС обложка книг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3162" y="3191709"/>
            <a:ext cx="2574349" cy="3358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Как сделать презентацию </a:t>
            </a:r>
            <a:endParaRPr lang="ru-RU" dirty="0"/>
          </a:p>
        </p:txBody>
      </p:sp>
      <p:sp>
        <p:nvSpPr>
          <p:cNvPr id="4" name="Объект 3"/>
          <p:cNvSpPr>
            <a:spLocks noGrp="1"/>
          </p:cNvSpPr>
          <p:nvPr>
            <p:ph sz="half" idx="2"/>
          </p:nvPr>
        </p:nvSpPr>
        <p:spPr>
          <a:xfrm>
            <a:off x="4156961" y="1486665"/>
            <a:ext cx="5387039" cy="4600489"/>
          </a:xfrm>
        </p:spPr>
        <p:txBody>
          <a:bodyPr>
            <a:normAutofit fontScale="92500" lnSpcReduction="20000"/>
          </a:bodyPr>
          <a:lstStyle/>
          <a:p>
            <a:r>
              <a:rPr lang="ru-RU" sz="2000" dirty="0"/>
              <a:t>Как сделать презентацию: пошаговая инструкция для </a:t>
            </a:r>
            <a:r>
              <a:rPr lang="ru-RU" sz="2000" dirty="0" err="1" smtClean="0"/>
              <a:t>PowerPoint</a:t>
            </a:r>
            <a:r>
              <a:rPr lang="ru-RU" sz="2000" dirty="0" smtClean="0"/>
              <a:t> </a:t>
            </a:r>
            <a:r>
              <a:rPr lang="en-US" sz="2000" dirty="0" smtClean="0">
                <a:hlinkClick r:id="rId2"/>
              </a:rPr>
              <a:t>https</a:t>
            </a:r>
            <a:r>
              <a:rPr lang="en-US" sz="2000" dirty="0">
                <a:hlinkClick r:id="rId2"/>
              </a:rPr>
              <a:t>://ocomp.info/kak-sdelat-prezentatsiu.html</a:t>
            </a:r>
            <a:endParaRPr lang="ru-RU" sz="2000" dirty="0" smtClean="0">
              <a:hlinkClick r:id="rId2"/>
            </a:endParaRPr>
          </a:p>
          <a:p>
            <a:r>
              <a:rPr lang="ru-RU" sz="2000" dirty="0"/>
              <a:t>Программы для создания презентаций (для начинающих</a:t>
            </a:r>
            <a:r>
              <a:rPr lang="ru-RU" sz="2000" dirty="0" smtClean="0"/>
              <a:t>) </a:t>
            </a:r>
            <a:r>
              <a:rPr lang="en-US" sz="2000" dirty="0" smtClean="0">
                <a:hlinkClick r:id="rId2"/>
              </a:rPr>
              <a:t>https</a:t>
            </a:r>
            <a:r>
              <a:rPr lang="en-US" sz="2000" dirty="0">
                <a:hlinkClick r:id="rId2"/>
              </a:rPr>
              <a:t>://</a:t>
            </a:r>
            <a:r>
              <a:rPr lang="en-US" sz="2000" dirty="0" smtClean="0">
                <a:hlinkClick r:id="rId2"/>
              </a:rPr>
              <a:t>ocomp.info/soft-dlya-sozdaniya-prezen.html</a:t>
            </a:r>
            <a:endParaRPr lang="ru-RU" sz="2000" dirty="0" smtClean="0"/>
          </a:p>
          <a:p>
            <a:r>
              <a:rPr lang="ru-RU" sz="2000" dirty="0" smtClean="0"/>
              <a:t>Создание интерактивной презентации </a:t>
            </a:r>
            <a:r>
              <a:rPr lang="en-US" sz="2000" dirty="0">
                <a:hlinkClick r:id="rId3"/>
              </a:rPr>
              <a:t>https://</a:t>
            </a:r>
            <a:r>
              <a:rPr lang="en-US" sz="2000" dirty="0" smtClean="0">
                <a:hlinkClick r:id="rId3"/>
              </a:rPr>
              <a:t>ped-kopilka.ru/blogs/yelmira-rafailovna-murzakaeva/master-klas-po-sozdaniyu-interaktivnoi-prezentaci-v-power-point-naidi-10-otlichii.html</a:t>
            </a:r>
            <a:r>
              <a:rPr lang="ru-RU" sz="2000" dirty="0" smtClean="0"/>
              <a:t> </a:t>
            </a:r>
          </a:p>
          <a:p>
            <a:r>
              <a:rPr lang="en-US" sz="2000" dirty="0">
                <a:hlinkClick r:id="rId4"/>
              </a:rPr>
              <a:t>https://nice-slides.ru/powerpoint/lessons/animation/</a:t>
            </a:r>
            <a:r>
              <a:rPr lang="ru-RU" sz="2000" dirty="0" smtClean="0">
                <a:hlinkClick r:id="rId4"/>
              </a:rPr>
              <a:t>настроить-интерактивную-презентацию</a:t>
            </a:r>
            <a:r>
              <a:rPr lang="ru-RU" sz="2000" dirty="0" smtClean="0"/>
              <a:t> </a:t>
            </a:r>
          </a:p>
          <a:p>
            <a:endParaRPr lang="ru-RU" sz="2000" dirty="0"/>
          </a:p>
        </p:txBody>
      </p:sp>
      <p:pic>
        <p:nvPicPr>
          <p:cNvPr id="6" name="Объект 5"/>
          <p:cNvPicPr>
            <a:picLocks noGrp="1" noChangeAspect="1"/>
          </p:cNvPicPr>
          <p:nvPr>
            <p:ph sz="half" idx="1"/>
          </p:nvPr>
        </p:nvPicPr>
        <p:blipFill>
          <a:blip r:embed="rId5"/>
          <a:stretch>
            <a:fillRect/>
          </a:stretch>
        </p:blipFill>
        <p:spPr>
          <a:xfrm>
            <a:off x="947332" y="1486665"/>
            <a:ext cx="2939630" cy="40831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6440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sz="2800" b="1" dirty="0"/>
              <a:t>Проектная</a:t>
            </a:r>
            <a:r>
              <a:rPr lang="ru-RU" sz="2800" dirty="0"/>
              <a:t> </a:t>
            </a:r>
            <a:r>
              <a:rPr lang="ru-RU" sz="2800" b="1" dirty="0"/>
              <a:t>деятельность</a:t>
            </a:r>
            <a:r>
              <a:rPr lang="ru-RU" sz="2800" dirty="0"/>
              <a:t> – </a:t>
            </a:r>
            <a:r>
              <a:rPr lang="ru-RU" sz="2800" b="1" dirty="0"/>
              <a:t>это</a:t>
            </a:r>
            <a:r>
              <a:rPr lang="ru-RU" sz="2800" dirty="0"/>
              <a:t> совместная учебно-познавательная, творческая или игровая </a:t>
            </a:r>
            <a:r>
              <a:rPr lang="ru-RU" sz="2800" b="1" dirty="0"/>
              <a:t>деятельность</a:t>
            </a:r>
            <a:r>
              <a:rPr lang="ru-RU" sz="2800" dirty="0"/>
              <a:t> учащихся, учителя и родителей, имеющая общую цель, согласованные методы, способы </a:t>
            </a:r>
            <a:r>
              <a:rPr lang="ru-RU" sz="2800" b="1" dirty="0"/>
              <a:t>деятельности</a:t>
            </a:r>
            <a:r>
              <a:rPr lang="ru-RU" sz="2800" dirty="0"/>
              <a:t>, направленная на достижение общего результата</a:t>
            </a:r>
          </a:p>
        </p:txBody>
      </p:sp>
      <p:sp>
        <p:nvSpPr>
          <p:cNvPr id="6" name="Текст 5"/>
          <p:cNvSpPr>
            <a:spLocks noGrp="1"/>
          </p:cNvSpPr>
          <p:nvPr>
            <p:ph type="body" idx="1"/>
          </p:nvPr>
        </p:nvSpPr>
        <p:spPr/>
        <p:txBody>
          <a:bodyPr/>
          <a:lstStyle/>
          <a:p>
            <a:r>
              <a:rPr lang="ru-RU" b="1" dirty="0">
                <a:solidFill>
                  <a:schemeClr val="tx1"/>
                </a:solidFill>
              </a:rPr>
              <a:t>Учебно-методические материалы</a:t>
            </a:r>
          </a:p>
          <a:p>
            <a:r>
              <a:rPr lang="en-US" dirty="0" smtClean="0">
                <a:hlinkClick r:id="rId2"/>
              </a:rPr>
              <a:t>https</a:t>
            </a:r>
            <a:r>
              <a:rPr lang="en-US" dirty="0">
                <a:hlinkClick r:id="rId2"/>
              </a:rPr>
              <a:t>://</a:t>
            </a:r>
            <a:r>
              <a:rPr lang="en-US" dirty="0" smtClean="0">
                <a:hlinkClick r:id="rId2"/>
              </a:rPr>
              <a:t>nsportal.ru/shkola/obshchepedagogicheskie-tekhnologii/library/2019/11/03/proektnaya-deyatelnost</a:t>
            </a:r>
            <a:r>
              <a:rPr lang="ru-RU" dirty="0" smtClean="0"/>
              <a:t> </a:t>
            </a:r>
            <a:endParaRPr lang="ru-RU" dirty="0"/>
          </a:p>
        </p:txBody>
      </p:sp>
    </p:spTree>
    <p:extLst>
      <p:ext uri="{BB962C8B-B14F-4D97-AF65-F5344CB8AC3E}">
        <p14:creationId xmlns:p14="http://schemas.microsoft.com/office/powerpoint/2010/main" val="47874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Autofit/>
          </a:bodyPr>
          <a:lstStyle/>
          <a:p>
            <a:r>
              <a:rPr lang="en-US" sz="2400" dirty="0"/>
              <a:t>https://spbappo.ru/wp-content/uploads/2019/12/</a:t>
            </a:r>
            <a:r>
              <a:rPr lang="ru-RU" sz="2400" dirty="0" err="1"/>
              <a:t>МР_Проектная</a:t>
            </a:r>
            <a:r>
              <a:rPr lang="ru-RU" sz="2400" dirty="0"/>
              <a:t>-деятельность.</a:t>
            </a:r>
            <a:r>
              <a:rPr lang="en-US" sz="2400" dirty="0"/>
              <a:t>pdf</a:t>
            </a:r>
            <a:endParaRPr lang="ru-RU" sz="2400" dirty="0"/>
          </a:p>
        </p:txBody>
      </p:sp>
      <p:sp>
        <p:nvSpPr>
          <p:cNvPr id="5" name="Объект 4"/>
          <p:cNvSpPr>
            <a:spLocks noGrp="1"/>
          </p:cNvSpPr>
          <p:nvPr>
            <p:ph sz="half" idx="1"/>
          </p:nvPr>
        </p:nvSpPr>
        <p:spPr>
          <a:xfrm>
            <a:off x="7407563" y="2678058"/>
            <a:ext cx="4184035" cy="2235688"/>
          </a:xfrm>
        </p:spPr>
        <p:txBody>
          <a:bodyPr>
            <a:normAutofit/>
          </a:bodyPr>
          <a:lstStyle/>
          <a:p>
            <a:r>
              <a:rPr lang="ru-RU" sz="2000" dirty="0" smtClean="0"/>
              <a:t>Этапы работы</a:t>
            </a:r>
          </a:p>
          <a:p>
            <a:r>
              <a:rPr lang="ru-RU" sz="2000" dirty="0" smtClean="0"/>
              <a:t>Как выбрать тему</a:t>
            </a:r>
          </a:p>
          <a:p>
            <a:r>
              <a:rPr lang="ru-RU" sz="2000" dirty="0" smtClean="0"/>
              <a:t>Дорожная карта </a:t>
            </a:r>
            <a:endParaRPr lang="ru-RU" sz="2000" dirty="0"/>
          </a:p>
        </p:txBody>
      </p:sp>
      <p:pic>
        <p:nvPicPr>
          <p:cNvPr id="7" name="Объект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6106" t="17687" r="32466" b="16783"/>
          <a:stretch/>
        </p:blipFill>
        <p:spPr>
          <a:xfrm>
            <a:off x="535709" y="1605312"/>
            <a:ext cx="6871854" cy="49253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7811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a:t>https://urok.1sept.ru/articles/603308</a:t>
            </a:r>
            <a:endParaRPr lang="ru-RU" sz="2800" dirty="0"/>
          </a:p>
        </p:txBody>
      </p:sp>
      <p:pic>
        <p:nvPicPr>
          <p:cNvPr id="8" name="Объект 7"/>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696"/>
          <a:stretch/>
        </p:blipFill>
        <p:spPr>
          <a:xfrm>
            <a:off x="2116871" y="1270000"/>
            <a:ext cx="6805455" cy="5360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7208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sz="half" idx="2"/>
          </p:nvPr>
        </p:nvSpPr>
        <p:spPr>
          <a:xfrm>
            <a:off x="4488873" y="674255"/>
            <a:ext cx="5920509" cy="5800436"/>
          </a:xfrm>
        </p:spPr>
        <p:txBody>
          <a:bodyPr>
            <a:normAutofit/>
          </a:bodyPr>
          <a:lstStyle/>
          <a:p>
            <a:r>
              <a:rPr lang="ru-RU" dirty="0"/>
              <a:t>Рабочая тетрадь "Индивидуальный проект" разработана в соответствии с требованиями Федерального государственного образовательного стандарта среднего общего образования к организации учебно-исследовательской и проектной деятельности. </a:t>
            </a:r>
            <a:endParaRPr lang="ru-RU" dirty="0" smtClean="0"/>
          </a:p>
          <a:p>
            <a:r>
              <a:rPr lang="ru-RU" dirty="0" smtClean="0"/>
              <a:t>Рабочая </a:t>
            </a:r>
            <a:r>
              <a:rPr lang="ru-RU" dirty="0"/>
              <a:t>тетрадь содержит материалы, направленные на формирование системных представлений и опыта применения методов, технологий проектной и учебно-исследовательской деятельности.</a:t>
            </a:r>
            <a:br>
              <a:rPr lang="ru-RU" dirty="0"/>
            </a:br>
            <a:endParaRPr lang="ru-RU" dirty="0" smtClean="0"/>
          </a:p>
          <a:p>
            <a:r>
              <a:rPr lang="ru-RU" dirty="0" smtClean="0"/>
              <a:t>Данное </a:t>
            </a:r>
            <a:r>
              <a:rPr lang="ru-RU" dirty="0"/>
              <a:t>учебное пособие можно использовать как на аудиторных занятиях, так и для самостоятельной работы.</a:t>
            </a:r>
            <a:br>
              <a:rPr lang="ru-RU" dirty="0"/>
            </a:br>
            <a:r>
              <a:rPr lang="ru-RU" dirty="0"/>
              <a:t>Пособие адресовано обучающимся 10-11 классов общеобразовательных организаций</a:t>
            </a:r>
            <a:r>
              <a:rPr lang="ru-RU" dirty="0" smtClean="0"/>
              <a:t>.</a:t>
            </a:r>
            <a:endParaRPr lang="ru-RU" dirty="0"/>
          </a:p>
          <a:p>
            <a:r>
              <a:rPr lang="ru-RU" dirty="0" smtClean="0"/>
              <a:t>Цель, задачи, проблема</a:t>
            </a:r>
            <a:r>
              <a:rPr lang="ru-RU" dirty="0"/>
              <a:t/>
            </a:r>
            <a:br>
              <a:rPr lang="ru-RU" dirty="0"/>
            </a:br>
            <a:endParaRPr lang="ru-RU" dirty="0"/>
          </a:p>
        </p:txBody>
      </p:sp>
      <p:pic>
        <p:nvPicPr>
          <p:cNvPr id="1026" name="Picture 2" descr="Спиридонова, Комаров, Маркова - Индивидуальный проект. 10-11 классы. Рабочая тетрадь обложка книги"/>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7333" y="609600"/>
            <a:ext cx="3602473" cy="5190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891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Объект 3"/>
          <p:cNvSpPr>
            <a:spLocks noGrp="1"/>
          </p:cNvSpPr>
          <p:nvPr>
            <p:ph sz="half" idx="2"/>
          </p:nvPr>
        </p:nvSpPr>
        <p:spPr>
          <a:xfrm>
            <a:off x="5089970" y="609600"/>
            <a:ext cx="4617448" cy="5431763"/>
          </a:xfrm>
        </p:spPr>
        <p:txBody>
          <a:bodyPr>
            <a:normAutofit/>
          </a:bodyPr>
          <a:lstStyle/>
          <a:p>
            <a:r>
              <a:rPr lang="ru-RU" sz="2000" dirty="0" smtClean="0"/>
              <a:t>В книге представлены сведения о свойствах наиболее изученных химических элементов и области их применения в промышленности, сельском хозяйстве, медицине, фармации.</a:t>
            </a:r>
          </a:p>
          <a:p>
            <a:r>
              <a:rPr lang="ru-RU" sz="2000" dirty="0" smtClean="0"/>
              <a:t>Описаны их физиологическая роль, распространенность в биосфере.</a:t>
            </a:r>
          </a:p>
          <a:p>
            <a:r>
              <a:rPr lang="ru-RU" sz="2000" dirty="0" smtClean="0"/>
              <a:t>Материал представлен в удобной для пользователя структурированной форме, облегчающей усвоение материала.</a:t>
            </a:r>
            <a:endParaRPr lang="ru-RU" sz="2000" dirty="0"/>
          </a:p>
        </p:txBody>
      </p:sp>
      <p:pic>
        <p:nvPicPr>
          <p:cNvPr id="3074" name="Picture 2" descr="https://bookree.org/loader/img.php?dir=8bd91259953a1a5a6ee20357bebfc5e0&amp;file=1.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45849" y="525752"/>
            <a:ext cx="3943024" cy="5928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296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sz="half" idx="2"/>
          </p:nvPr>
        </p:nvSpPr>
        <p:spPr>
          <a:xfrm>
            <a:off x="4673600" y="609600"/>
            <a:ext cx="6003636" cy="5754255"/>
          </a:xfrm>
        </p:spPr>
        <p:txBody>
          <a:bodyPr>
            <a:normAutofit fontScale="92500" lnSpcReduction="20000"/>
          </a:bodyPr>
          <a:lstStyle/>
          <a:p>
            <a:r>
              <a:rPr lang="ru-RU" dirty="0"/>
              <a:t>Лабораторный </a:t>
            </a:r>
            <a:r>
              <a:rPr lang="ru-RU" dirty="0" err="1"/>
              <a:t>метапредметный</a:t>
            </a:r>
            <a:r>
              <a:rPr lang="ru-RU" dirty="0"/>
              <a:t> практикум предназначен для учащихся, ориентированных на поступление в ВУЗы естественно-научного профиля, а также для профильного обучения старшеклассников, избравших естественно-научный профиль, и может стать базой для развития исследовательской компетентности учащихся за счет выполнения исследовательских проектов. </a:t>
            </a:r>
            <a:endParaRPr lang="ru-RU" dirty="0" smtClean="0"/>
          </a:p>
          <a:p>
            <a:r>
              <a:rPr lang="ru-RU" dirty="0" smtClean="0"/>
              <a:t>Курс </a:t>
            </a:r>
            <a:r>
              <a:rPr lang="ru-RU" dirty="0"/>
              <a:t>рассчитан на использование в средних общеобразовательных учреждениях как в рамках изучения предметов по выбору, так и во внеклассной и внешкольной работе. </a:t>
            </a:r>
            <a:endParaRPr lang="ru-RU" dirty="0" smtClean="0"/>
          </a:p>
          <a:p>
            <a:r>
              <a:rPr lang="ru-RU" dirty="0" smtClean="0"/>
              <a:t>Практикум </a:t>
            </a:r>
            <a:r>
              <a:rPr lang="ru-RU" dirty="0"/>
              <a:t>предназначен для учащихся 10-11 классов и учителей естественно-научного цикла (преподавателей химии, биологии, экологии, географии).</a:t>
            </a:r>
            <a:br>
              <a:rPr lang="ru-RU" dirty="0"/>
            </a:br>
            <a:r>
              <a:rPr lang="ru-RU" dirty="0"/>
              <a:t>Практикум разработан с участием учителей биологии ГБОУ СОШ № 104 </a:t>
            </a:r>
            <a:r>
              <a:rPr lang="ru-RU" dirty="0" err="1"/>
              <a:t>Болговой</a:t>
            </a:r>
            <a:r>
              <a:rPr lang="ru-RU" dirty="0"/>
              <a:t> И.В., ГБОУ ЦО №2006 Мироновой Ю.В. и учителя экологии ГБОУ 58 интерната Жариновой Т.А. г. Москвы.</a:t>
            </a:r>
            <a:br>
              <a:rPr lang="ru-RU" dirty="0"/>
            </a:br>
            <a:r>
              <a:rPr lang="ru-RU" dirty="0"/>
              <a:t>Научный консультант: профессор Педагогической академии последипломного образования, </a:t>
            </a:r>
            <a:r>
              <a:rPr lang="ru-RU" dirty="0" err="1"/>
              <a:t>к.п.н</a:t>
            </a:r>
            <a:r>
              <a:rPr lang="ru-RU" dirty="0"/>
              <a:t>. Габриелян О.С</a:t>
            </a:r>
            <a:br>
              <a:rPr lang="ru-RU" dirty="0"/>
            </a:br>
            <a:endParaRPr lang="ru-RU" dirty="0"/>
          </a:p>
        </p:txBody>
      </p:sp>
      <p:pic>
        <p:nvPicPr>
          <p:cNvPr id="4098" name="Picture 2" descr="Ирина Шапошникова - Металлы в живых организмах. 10-11 классы. Метапредметный лабораторный практикум обложка книги"/>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4044" y="609600"/>
            <a:ext cx="3895188" cy="5754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31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sz="half" idx="2"/>
          </p:nvPr>
        </p:nvPicPr>
        <p:blipFill rotWithShape="1">
          <a:blip r:embed="rId2"/>
          <a:srcRect b="5253"/>
          <a:stretch/>
        </p:blipFill>
        <p:spPr>
          <a:xfrm>
            <a:off x="542135" y="404744"/>
            <a:ext cx="4630229" cy="6290560"/>
          </a:xfrm>
          <a:prstGeom prst="rect">
            <a:avLst/>
          </a:prstGeom>
        </p:spPr>
      </p:pic>
      <p:pic>
        <p:nvPicPr>
          <p:cNvPr id="5" name="Рисунок 4"/>
          <p:cNvPicPr>
            <a:picLocks noChangeAspect="1"/>
          </p:cNvPicPr>
          <p:nvPr/>
        </p:nvPicPr>
        <p:blipFill>
          <a:blip r:embed="rId3"/>
          <a:stretch>
            <a:fillRect/>
          </a:stretch>
        </p:blipFill>
        <p:spPr>
          <a:xfrm>
            <a:off x="5679888" y="193629"/>
            <a:ext cx="4519928" cy="6501675"/>
          </a:xfrm>
          <a:prstGeom prst="rect">
            <a:avLst/>
          </a:prstGeom>
        </p:spPr>
      </p:pic>
      <p:sp>
        <p:nvSpPr>
          <p:cNvPr id="9" name="Заголовок 1"/>
          <p:cNvSpPr txBox="1">
            <a:spLocks/>
          </p:cNvSpPr>
          <p:nvPr/>
        </p:nvSpPr>
        <p:spPr>
          <a:xfrm>
            <a:off x="677334" y="609600"/>
            <a:ext cx="5002554" cy="106218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400" smtClean="0"/>
              <a:t>И.А.Шапошникова «Металлы в живых организмах»</a:t>
            </a:r>
            <a:endParaRPr lang="ru-RU" sz="2400" dirty="0"/>
          </a:p>
        </p:txBody>
      </p:sp>
    </p:spTree>
    <p:extLst>
      <p:ext uri="{BB962C8B-B14F-4D97-AF65-F5344CB8AC3E}">
        <p14:creationId xmlns:p14="http://schemas.microsoft.com/office/powerpoint/2010/main" val="1224531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sz="half" idx="2"/>
          </p:nvPr>
        </p:nvSpPr>
        <p:spPr>
          <a:xfrm>
            <a:off x="4839855" y="609601"/>
            <a:ext cx="4525818" cy="5431762"/>
          </a:xfrm>
        </p:spPr>
        <p:txBody>
          <a:bodyPr>
            <a:normAutofit/>
          </a:bodyPr>
          <a:lstStyle/>
          <a:p>
            <a:r>
              <a:rPr lang="ru-RU" sz="2000" dirty="0"/>
              <a:t>В учебно-методическом пособии </a:t>
            </a:r>
            <a:r>
              <a:rPr lang="ru-RU" sz="2000" dirty="0" smtClean="0"/>
              <a:t>дана иллюстрация важнейших разделов предмета "Химия", широко представленных в заданиях Единого государственного экзамена (ЕГЭ) повышенного и высокого уровней сложности. </a:t>
            </a:r>
          </a:p>
          <a:p>
            <a:r>
              <a:rPr lang="ru-RU" sz="2000" dirty="0" smtClean="0"/>
              <a:t>Опыты </a:t>
            </a:r>
            <a:r>
              <a:rPr lang="ru-RU" sz="2000" dirty="0"/>
              <a:t>предназначены для более прочного усвоения основных теоретических положений химии</a:t>
            </a:r>
            <a:r>
              <a:rPr lang="ru-RU" sz="2000" dirty="0" smtClean="0"/>
              <a:t>.</a:t>
            </a:r>
            <a:r>
              <a:rPr lang="ru-RU" sz="2000" dirty="0"/>
              <a:t/>
            </a:r>
            <a:br>
              <a:rPr lang="ru-RU" sz="2000" dirty="0"/>
            </a:br>
            <a:endParaRPr lang="ru-RU" sz="2000" dirty="0"/>
          </a:p>
        </p:txBody>
      </p:sp>
      <p:pic>
        <p:nvPicPr>
          <p:cNvPr id="7170" name="Picture 2" descr="Ерейская, Таланов, Храменкова - Эффектные демонстрационные опыты по химии. Готовимся к ЕГЭ. Часть С обложка книги"/>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7333" y="609600"/>
            <a:ext cx="3857721" cy="5944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1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sz="half" idx="2"/>
          </p:nvPr>
        </p:nvSpPr>
        <p:spPr>
          <a:xfrm>
            <a:off x="4784436" y="729673"/>
            <a:ext cx="4719782" cy="5311689"/>
          </a:xfrm>
        </p:spPr>
        <p:txBody>
          <a:bodyPr>
            <a:normAutofit/>
          </a:bodyPr>
          <a:lstStyle/>
          <a:p>
            <a:r>
              <a:rPr lang="ru-RU" sz="2000" dirty="0"/>
              <a:t>Чистота является основой домашнего уюта. Для того чтобы ее поддерживать, многие из нас используют различные химические моющие средства, которые способны удалить любое загрязнение. Однако не все помнят, что бытовая химия опасна для здоровья.</a:t>
            </a:r>
            <a:br>
              <a:rPr lang="ru-RU" sz="2000" dirty="0"/>
            </a:br>
            <a:endParaRPr lang="ru-RU" sz="2000" dirty="0" smtClean="0"/>
          </a:p>
          <a:p>
            <a:r>
              <a:rPr lang="ru-RU" sz="2000" dirty="0" smtClean="0"/>
              <a:t>В </a:t>
            </a:r>
            <a:r>
              <a:rPr lang="ru-RU" sz="2000" dirty="0"/>
              <a:t>данной книге представлено большое количество рецептов приготовления натуральных и </a:t>
            </a:r>
            <a:r>
              <a:rPr lang="ru-RU" sz="2000" dirty="0" err="1"/>
              <a:t>экологичных</a:t>
            </a:r>
            <a:r>
              <a:rPr lang="ru-RU" sz="2000" dirty="0"/>
              <a:t> моющих средств на все случаи жизни</a:t>
            </a:r>
            <a:r>
              <a:rPr lang="ru-RU" sz="2000" dirty="0" smtClean="0"/>
              <a:t>.</a:t>
            </a:r>
            <a:r>
              <a:rPr lang="ru-RU" sz="2000" dirty="0"/>
              <a:t/>
            </a:r>
            <a:br>
              <a:rPr lang="ru-RU" sz="2000" dirty="0"/>
            </a:br>
            <a:endParaRPr lang="ru-RU" sz="2000" dirty="0"/>
          </a:p>
        </p:txBody>
      </p:sp>
      <p:pic>
        <p:nvPicPr>
          <p:cNvPr id="2050" name="Picture 2" descr="М. Василенко - Чистый дом без химии обложка книги"/>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7333" y="609600"/>
            <a:ext cx="3774593" cy="5781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715557"/>
      </p:ext>
    </p:extLst>
  </p:cSld>
  <p:clrMapOvr>
    <a:masterClrMapping/>
  </p:clrMapOvr>
</p:sld>
</file>

<file path=ppt/theme/theme1.xml><?xml version="1.0" encoding="utf-8"?>
<a:theme xmlns:a="http://schemas.openxmlformats.org/drawingml/2006/main" name="Аспект">
  <a:themeElements>
    <a:clrScheme name="Фиолетовый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108</TotalTime>
  <Words>675</Words>
  <Application>Microsoft Office PowerPoint</Application>
  <PresentationFormat>Произвольный</PresentationFormat>
  <Paragraphs>46</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Аспект</vt:lpstr>
      <vt:lpstr>Методические рекомендации по организации проектной деятельности обучающихся в школе</vt:lpstr>
      <vt:lpstr>https://spbappo.ru/wp-content/uploads/2019/12/МР_Проектная-деятельность.pdf</vt:lpstr>
      <vt:lpstr>https://urok.1sept.ru/articles/603308</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Как сделать презентацию </vt:lpstr>
      <vt:lpstr>Проектная деятельность – это совместная учебно-познавательная, творческая или игровая деятельность учащихся, учителя и родителей, имеющая общую цель, согласованные методы, способы деятельности, направленная на достижение общего результата</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Методические рекомендации по организации проектной деятельности обучающихся в школе</dc:title>
  <dc:creator>Админ</dc:creator>
  <cp:lastModifiedBy>user</cp:lastModifiedBy>
  <cp:revision>10</cp:revision>
  <dcterms:created xsi:type="dcterms:W3CDTF">2021-02-16T00:50:55Z</dcterms:created>
  <dcterms:modified xsi:type="dcterms:W3CDTF">2021-02-17T04:16:25Z</dcterms:modified>
</cp:coreProperties>
</file>