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73" r:id="rId5"/>
    <p:sldId id="270" r:id="rId6"/>
    <p:sldId id="271" r:id="rId7"/>
    <p:sldId id="272" r:id="rId8"/>
    <p:sldId id="267" r:id="rId9"/>
    <p:sldId id="263" r:id="rId10"/>
    <p:sldId id="262" r:id="rId11"/>
    <p:sldId id="261" r:id="rId12"/>
    <p:sldId id="258" r:id="rId13"/>
    <p:sldId id="257" r:id="rId14"/>
    <p:sldId id="260" r:id="rId15"/>
    <p:sldId id="259" r:id="rId16"/>
    <p:sldId id="274" r:id="rId17"/>
    <p:sldId id="275" r:id="rId18"/>
    <p:sldId id="264" r:id="rId19"/>
    <p:sldId id="265" r:id="rId20"/>
    <p:sldId id="266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neznaika.info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english-study-cafe.r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speaking.svetlanaenglishonline.ru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gosexam.online/ege/english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school-collection.edu.ru/catalog/rubr/db4ea7e9-7f33-48e0-ab2e-614ecfc535a7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ege.edu.ru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ege-oge-english.ru/&#1091;&#1089;&#1090;&#1085;&#1072;&#1103;-&#1095;&#1072;&#1089;&#1090;&#1100;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fcior.edu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fipi.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vpr-ege.r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ge.sdamgia.ru/" TargetMode="External"/><Relationship Id="rId2" Type="http://schemas.openxmlformats.org/officeDocument/2006/relationships/hyperlink" Target="https://ege.sdamgia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Интернет-ресурсы для подготовки к ЕГЭ и ОГЭ</a:t>
            </a:r>
          </a:p>
        </p:txBody>
      </p:sp>
    </p:spTree>
    <p:extLst>
      <p:ext uri="{BB962C8B-B14F-4D97-AF65-F5344CB8AC3E}">
        <p14:creationId xmlns:p14="http://schemas.microsoft.com/office/powerpoint/2010/main" val="1481295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" t="10288" r="1076" b="6948"/>
          <a:stretch/>
        </p:blipFill>
        <p:spPr bwMode="auto">
          <a:xfrm>
            <a:off x="15521" y="260648"/>
            <a:ext cx="9131532" cy="631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744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72400" cy="12289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hlinkClick r:id="rId2"/>
              </a:rPr>
              <a:t/>
            </a:r>
            <a:br>
              <a:rPr lang="ru-RU" b="1" dirty="0" smtClean="0">
                <a:hlinkClick r:id="rId2"/>
              </a:rPr>
            </a:br>
            <a:r>
              <a:rPr lang="en-US" sz="4400" b="1" dirty="0" smtClean="0">
                <a:latin typeface="Perpetua" panose="02020502060401020303" pitchFamily="18" charset="0"/>
                <a:hlinkClick r:id="rId2"/>
              </a:rPr>
              <a:t>https</a:t>
            </a:r>
            <a:r>
              <a:rPr lang="en-US" sz="4400" b="1" dirty="0">
                <a:latin typeface="Perpetua" panose="02020502060401020303" pitchFamily="18" charset="0"/>
                <a:hlinkClick r:id="rId2"/>
              </a:rPr>
              <a:t>://</a:t>
            </a:r>
            <a:r>
              <a:rPr lang="en-US" sz="4400" b="1" dirty="0" smtClean="0">
                <a:latin typeface="Perpetua" panose="02020502060401020303" pitchFamily="18" charset="0"/>
                <a:hlinkClick r:id="rId2"/>
              </a:rPr>
              <a:t>neznaika.info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Теоретический видеокурс подготовки к ЕГЭ </a:t>
            </a:r>
          </a:p>
          <a:p>
            <a:r>
              <a:rPr lang="ru-RU" dirty="0"/>
              <a:t>Демонстрационный вариант ЕГЭ</a:t>
            </a:r>
          </a:p>
          <a:p>
            <a:r>
              <a:rPr lang="ru-RU" dirty="0" smtClean="0"/>
              <a:t>20 вариантов ЕГЭ для тренировки</a:t>
            </a:r>
          </a:p>
          <a:p>
            <a:r>
              <a:rPr lang="ru-RU" dirty="0" smtClean="0"/>
              <a:t>Ответы на задания с комментариями</a:t>
            </a:r>
          </a:p>
          <a:p>
            <a:r>
              <a:rPr lang="ru-RU" dirty="0"/>
              <a:t>Теоретический видеокурс подготовки к О</a:t>
            </a:r>
            <a:r>
              <a:rPr lang="ru-RU" dirty="0" smtClean="0"/>
              <a:t>ГЭ </a:t>
            </a:r>
            <a:endParaRPr lang="ru-RU" dirty="0"/>
          </a:p>
          <a:p>
            <a:r>
              <a:rPr lang="ru-RU" dirty="0" smtClean="0"/>
              <a:t>Демонстрационный </a:t>
            </a:r>
            <a:r>
              <a:rPr lang="ru-RU" dirty="0"/>
              <a:t>вариант </a:t>
            </a:r>
            <a:r>
              <a:rPr lang="ru-RU" dirty="0" smtClean="0"/>
              <a:t>ОГЭ</a:t>
            </a:r>
          </a:p>
          <a:p>
            <a:r>
              <a:rPr lang="ru-RU" dirty="0" smtClean="0"/>
              <a:t>15 вариантов ОГЭ для тренировки</a:t>
            </a:r>
          </a:p>
          <a:p>
            <a:r>
              <a:rPr lang="ru-RU" dirty="0"/>
              <a:t>Ответы на задания с </a:t>
            </a:r>
            <a:r>
              <a:rPr lang="ru-RU" dirty="0" smtClean="0"/>
              <a:t>комментариями</a:t>
            </a:r>
          </a:p>
          <a:p>
            <a:r>
              <a:rPr lang="ru-RU" dirty="0" smtClean="0"/>
              <a:t>Возможность скачивать тесты в </a:t>
            </a:r>
            <a:r>
              <a:rPr lang="en-US" dirty="0" smtClean="0"/>
              <a:t>PDF</a:t>
            </a:r>
            <a:r>
              <a:rPr lang="ru-RU" dirty="0" smtClean="0"/>
              <a:t> формате и распечатывать</a:t>
            </a:r>
          </a:p>
          <a:p>
            <a:r>
              <a:rPr lang="ru-RU" dirty="0" smtClean="0"/>
              <a:t>Не требует регистрации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949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" t="10148" r="1470" b="4547"/>
          <a:stretch/>
        </p:blipFill>
        <p:spPr bwMode="auto">
          <a:xfrm>
            <a:off x="323528" y="332656"/>
            <a:ext cx="8568952" cy="613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454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332656"/>
            <a:ext cx="7772400" cy="5687144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 smtClean="0">
                <a:solidFill>
                  <a:srgbClr val="C00000"/>
                </a:solidFill>
                <a:hlinkClick r:id="rId2"/>
              </a:rPr>
              <a:t>https</a:t>
            </a:r>
            <a:r>
              <a:rPr lang="en-US" sz="4400" b="1" dirty="0">
                <a:solidFill>
                  <a:srgbClr val="C00000"/>
                </a:solidFill>
                <a:hlinkClick r:id="rId2"/>
              </a:rPr>
              <a:t>://</a:t>
            </a:r>
            <a:r>
              <a:rPr lang="en-US" sz="4400" b="1" dirty="0" smtClean="0">
                <a:solidFill>
                  <a:srgbClr val="C00000"/>
                </a:solidFill>
                <a:hlinkClick r:id="rId2"/>
              </a:rPr>
              <a:t>english-study-cafe.ru</a:t>
            </a:r>
            <a:endParaRPr lang="ru-RU" sz="44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3600" dirty="0" smtClean="0"/>
          </a:p>
          <a:p>
            <a:r>
              <a:rPr lang="ru-RU" dirty="0" err="1" smtClean="0"/>
              <a:t>Демо</a:t>
            </a:r>
            <a:r>
              <a:rPr lang="ru-RU" dirty="0" smtClean="0"/>
              <a:t>-версии и варианты ОГЭ и ЕГЭ разных лет</a:t>
            </a:r>
          </a:p>
          <a:p>
            <a:r>
              <a:rPr lang="ru-RU" dirty="0" smtClean="0"/>
              <a:t>Тренажеры устной части ОГЭ и ЕГЭ</a:t>
            </a:r>
          </a:p>
          <a:p>
            <a:r>
              <a:rPr lang="ru-RU" dirty="0" smtClean="0"/>
              <a:t>Тренировочные задания тестовой части ОГЭ и ЕГЭ</a:t>
            </a:r>
          </a:p>
          <a:p>
            <a:r>
              <a:rPr lang="ru-RU" dirty="0" smtClean="0"/>
              <a:t>Примеры личного письма и эссе</a:t>
            </a:r>
          </a:p>
          <a:p>
            <a:r>
              <a:rPr lang="ru-RU" dirty="0" smtClean="0"/>
              <a:t>Видео с рекомендациями по написанию эссе</a:t>
            </a:r>
          </a:p>
          <a:p>
            <a:r>
              <a:rPr lang="ru-RU" dirty="0" smtClean="0"/>
              <a:t>Примеры монологического высказывания</a:t>
            </a:r>
          </a:p>
          <a:p>
            <a:r>
              <a:rPr lang="ru-RU" dirty="0" smtClean="0"/>
              <a:t>Материалы ВОШ по английскому языку</a:t>
            </a:r>
          </a:p>
          <a:p>
            <a:r>
              <a:rPr lang="ru-RU" dirty="0" smtClean="0"/>
              <a:t>Не требует регистрации на сайте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8851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" t="9799" b="4188"/>
          <a:stretch/>
        </p:blipFill>
        <p:spPr bwMode="auto">
          <a:xfrm>
            <a:off x="395536" y="366100"/>
            <a:ext cx="8447599" cy="599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221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404664"/>
            <a:ext cx="8363272" cy="5615136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hlinkClick r:id="rId2"/>
              </a:rPr>
              <a:t>https://</a:t>
            </a:r>
            <a:r>
              <a:rPr lang="en-US" sz="3200" b="1" dirty="0" smtClean="0">
                <a:hlinkClick r:id="rId2"/>
              </a:rPr>
              <a:t>speaking.svetlanaenglishonline.ru</a:t>
            </a:r>
            <a:endParaRPr lang="ru-RU" sz="3200" b="1" dirty="0" smtClean="0"/>
          </a:p>
          <a:p>
            <a:pPr marL="0" indent="0">
              <a:buNone/>
            </a:pPr>
            <a:endParaRPr lang="ru-RU" sz="3200" b="1" dirty="0" smtClean="0"/>
          </a:p>
          <a:p>
            <a:r>
              <a:rPr lang="ru-RU" dirty="0" smtClean="0"/>
              <a:t>20 интерактивных вариантов устной части ОГЭ и ЕГЭ </a:t>
            </a:r>
          </a:p>
          <a:p>
            <a:r>
              <a:rPr lang="ru-RU" dirty="0" smtClean="0"/>
              <a:t>Время ответов фиксированное</a:t>
            </a:r>
          </a:p>
          <a:p>
            <a:r>
              <a:rPr lang="ru-RU" dirty="0" smtClean="0"/>
              <a:t>Позволяет вести запись ответов и прослушивать записи</a:t>
            </a:r>
          </a:p>
          <a:p>
            <a:r>
              <a:rPr lang="ru-RU" dirty="0"/>
              <a:t>Не требует регистрации на сайте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099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2" r="1168" b="4365"/>
          <a:stretch/>
        </p:blipFill>
        <p:spPr bwMode="auto">
          <a:xfrm>
            <a:off x="0" y="7736"/>
            <a:ext cx="9144666" cy="685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16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692696"/>
            <a:ext cx="8291264" cy="5327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u="sng" dirty="0">
                <a:hlinkClick r:id="rId2"/>
              </a:rPr>
              <a:t>https://gosexam.online/ege/english</a:t>
            </a:r>
            <a:r>
              <a:rPr lang="ru-RU" sz="3600" b="1" u="sng" dirty="0" smtClean="0">
                <a:hlinkClick r:id="rId2"/>
              </a:rPr>
              <a:t>/</a:t>
            </a:r>
            <a:endParaRPr lang="ru-RU" sz="3600" b="1" u="sng" dirty="0" smtClean="0"/>
          </a:p>
          <a:p>
            <a:pPr marL="0" indent="0">
              <a:buNone/>
            </a:pPr>
            <a:endParaRPr lang="ru-RU" sz="2800" b="1" u="sng" dirty="0"/>
          </a:p>
          <a:p>
            <a:pPr lvl="0"/>
            <a:r>
              <a:rPr lang="ru-RU" sz="2800" dirty="0"/>
              <a:t>20 тренировочных вариантов устной части ЕГЭ с критериями оценивания за каждое задание</a:t>
            </a:r>
          </a:p>
          <a:p>
            <a:pPr lvl="0"/>
            <a:r>
              <a:rPr lang="ru-RU" sz="2800" dirty="0"/>
              <a:t>Таймер ответов</a:t>
            </a:r>
          </a:p>
          <a:p>
            <a:pPr lvl="0"/>
            <a:r>
              <a:rPr lang="ru-RU" sz="2800" dirty="0"/>
              <a:t>1 вариант можно пройти без регистрации</a:t>
            </a:r>
          </a:p>
          <a:p>
            <a:pPr lvl="0"/>
            <a:r>
              <a:rPr lang="ru-RU" sz="2800" dirty="0"/>
              <a:t>Регистрация на сайте бесплатная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90376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3" r="1252" b="4153"/>
          <a:stretch/>
        </p:blipFill>
        <p:spPr bwMode="auto">
          <a:xfrm>
            <a:off x="0" y="33327"/>
            <a:ext cx="9144000" cy="675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84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332656"/>
            <a:ext cx="8507288" cy="5687144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hlinkClick r:id="rId2"/>
              </a:rPr>
              <a:t>http://school-collection.edu.ru</a:t>
            </a:r>
            <a:r>
              <a:rPr lang="en-US" sz="4000" b="1" dirty="0" smtClean="0">
                <a:hlinkClick r:id="rId2"/>
              </a:rPr>
              <a:t>/</a:t>
            </a:r>
            <a:r>
              <a:rPr lang="ru-RU" sz="4000" b="1" dirty="0" smtClean="0">
                <a:hlinkClick r:id="rId2"/>
              </a:rPr>
              <a:t> </a:t>
            </a:r>
            <a:r>
              <a:rPr lang="en-US" sz="4000" b="1" dirty="0" smtClean="0">
                <a:hlinkClick r:id="rId2"/>
              </a:rPr>
              <a:t>catalog/</a:t>
            </a:r>
            <a:r>
              <a:rPr lang="en-US" sz="4000" b="1" dirty="0" err="1" smtClean="0">
                <a:hlinkClick r:id="rId2"/>
              </a:rPr>
              <a:t>rubr</a:t>
            </a:r>
            <a:r>
              <a:rPr lang="en-US" sz="4000" b="1" dirty="0" smtClean="0">
                <a:hlinkClick r:id="rId2"/>
              </a:rPr>
              <a:t>/db4ea7e9-7f33-48e0-ab2e-614ecfc535a7/</a:t>
            </a:r>
            <a:endParaRPr lang="ru-RU" sz="4000" b="1" dirty="0" smtClean="0"/>
          </a:p>
          <a:p>
            <a:r>
              <a:rPr lang="ru-RU" dirty="0" smtClean="0"/>
              <a:t>Тренировочная станция записи устных ответов;</a:t>
            </a:r>
          </a:p>
          <a:p>
            <a:r>
              <a:rPr lang="ru-RU" dirty="0" smtClean="0"/>
              <a:t>Полностью дублирует процедуру устной части ЕГЭ;</a:t>
            </a:r>
          </a:p>
          <a:p>
            <a:r>
              <a:rPr lang="ru-RU" dirty="0"/>
              <a:t>Есть </a:t>
            </a:r>
            <a:r>
              <a:rPr lang="ru-RU" dirty="0" err="1"/>
              <a:t>видеоинструкция</a:t>
            </a:r>
            <a:r>
              <a:rPr lang="ru-RU" dirty="0"/>
              <a:t> по сдаче </a:t>
            </a:r>
            <a:r>
              <a:rPr lang="ru-RU" dirty="0" smtClean="0"/>
              <a:t>экзамена;</a:t>
            </a:r>
          </a:p>
          <a:p>
            <a:r>
              <a:rPr lang="ru-RU" dirty="0" smtClean="0"/>
              <a:t> </a:t>
            </a:r>
            <a:r>
              <a:rPr lang="ru-RU" dirty="0"/>
              <a:t>Устная речь сдающего записывается </a:t>
            </a:r>
            <a:r>
              <a:rPr lang="ru-RU" dirty="0" smtClean="0"/>
              <a:t>программой;</a:t>
            </a:r>
          </a:p>
          <a:p>
            <a:r>
              <a:rPr lang="ru-RU" dirty="0" smtClean="0"/>
              <a:t>Требует определенных навыков для скачивания и установки программы на ПК.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36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106613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информационный портал </a:t>
            </a:r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государственного экзамена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1124744"/>
            <a:ext cx="7772400" cy="4895056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>
                <a:hlinkClick r:id="rId2"/>
              </a:rPr>
              <a:t>http://</a:t>
            </a:r>
            <a:r>
              <a:rPr lang="ru-RU" sz="3600" b="1" dirty="0" smtClean="0">
                <a:hlinkClick r:id="rId2"/>
              </a:rPr>
              <a:t>ege.edu.ru</a:t>
            </a:r>
            <a:endParaRPr lang="ru-RU" sz="3600" b="1" dirty="0" smtClean="0"/>
          </a:p>
          <a:p>
            <a:r>
              <a:rPr lang="ru-RU" dirty="0" smtClean="0"/>
              <a:t>последние новости </a:t>
            </a:r>
            <a:r>
              <a:rPr lang="ru-RU" dirty="0"/>
              <a:t>о </a:t>
            </a:r>
            <a:r>
              <a:rPr lang="ru-RU" dirty="0" smtClean="0"/>
              <a:t>ЕГЭ;</a:t>
            </a:r>
          </a:p>
          <a:p>
            <a:r>
              <a:rPr lang="ru-RU" dirty="0" smtClean="0"/>
              <a:t>документы, регламентирующие </a:t>
            </a:r>
            <a:r>
              <a:rPr lang="ru-RU" dirty="0"/>
              <a:t>порядок проведения </a:t>
            </a:r>
            <a:r>
              <a:rPr lang="ru-RU" dirty="0" smtClean="0"/>
              <a:t>экзаменов;</a:t>
            </a:r>
          </a:p>
          <a:p>
            <a:r>
              <a:rPr lang="ru-RU" dirty="0"/>
              <a:t>демонстрационными вариантами </a:t>
            </a:r>
            <a:r>
              <a:rPr lang="ru-RU" dirty="0" smtClean="0"/>
              <a:t>КИМ;</a:t>
            </a:r>
          </a:p>
          <a:p>
            <a:r>
              <a:rPr lang="ru-RU" dirty="0"/>
              <a:t>рекомендации по сдаче ЕГЭ по всем предметам, включая процедуру экзамена и правила подачи </a:t>
            </a:r>
            <a:r>
              <a:rPr lang="ru-RU" dirty="0" smtClean="0"/>
              <a:t>апелляций;</a:t>
            </a:r>
          </a:p>
          <a:p>
            <a:r>
              <a:rPr lang="ru-RU" dirty="0" smtClean="0"/>
              <a:t>тренировка заполнения бланков;</a:t>
            </a:r>
          </a:p>
          <a:p>
            <a:r>
              <a:rPr lang="ru-RU" dirty="0" smtClean="0"/>
              <a:t>результаты ЕГЭ.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8162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" b="3920"/>
          <a:stretch/>
        </p:blipFill>
        <p:spPr bwMode="auto">
          <a:xfrm>
            <a:off x="0" y="116632"/>
            <a:ext cx="8905972" cy="668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361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404664"/>
            <a:ext cx="8291264" cy="6192688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hlinkClick r:id="rId2"/>
              </a:rPr>
              <a:t>http://ege-oge-english.ru/</a:t>
            </a:r>
            <a:r>
              <a:rPr lang="ru-RU" sz="3200" b="1" dirty="0">
                <a:hlinkClick r:id="rId2"/>
              </a:rPr>
              <a:t>устная-часть</a:t>
            </a:r>
            <a:r>
              <a:rPr lang="ru-RU" sz="3200" b="1" dirty="0" smtClean="0">
                <a:hlinkClick r:id="rId2"/>
              </a:rPr>
              <a:t>/</a:t>
            </a:r>
            <a:endParaRPr lang="ru-RU" sz="3200" b="1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5 вариантов заданий устной части ЕГЭ – 2022</a:t>
            </a:r>
          </a:p>
          <a:p>
            <a:r>
              <a:rPr lang="ru-RU" dirty="0" smtClean="0"/>
              <a:t>5 вариантов письменной части ЕГЭ</a:t>
            </a:r>
          </a:p>
          <a:p>
            <a:r>
              <a:rPr lang="ru-RU" dirty="0" smtClean="0"/>
              <a:t>Рекомендуемые пособия по подготовке к ЕГЭ - 2022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8817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центр информационно-образовательных ресурсов</a:t>
            </a:r>
            <a:endParaRPr lang="ru-RU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b="1" dirty="0">
                <a:hlinkClick r:id="rId2"/>
              </a:rPr>
              <a:t>http://</a:t>
            </a:r>
            <a:r>
              <a:rPr lang="ru-RU" sz="3600" b="1" dirty="0" smtClean="0">
                <a:hlinkClick r:id="rId2"/>
              </a:rPr>
              <a:t>fcior.edu.ru</a:t>
            </a:r>
            <a:endParaRPr lang="ru-RU" sz="3600" b="1" dirty="0" smtClean="0"/>
          </a:p>
          <a:p>
            <a:pPr marL="0" indent="0">
              <a:buNone/>
            </a:pPr>
            <a:endParaRPr lang="ru-RU" sz="3600" b="1" dirty="0" smtClean="0"/>
          </a:p>
          <a:p>
            <a:r>
              <a:rPr lang="ru-RU" sz="2800" dirty="0"/>
              <a:t>электронные учебные </a:t>
            </a:r>
            <a:r>
              <a:rPr lang="ru-RU" sz="2800" dirty="0" smtClean="0"/>
              <a:t>модули; </a:t>
            </a:r>
          </a:p>
          <a:p>
            <a:r>
              <a:rPr lang="ru-RU" sz="2800" dirty="0" smtClean="0"/>
              <a:t>электронные </a:t>
            </a:r>
            <a:r>
              <a:rPr lang="ru-RU" sz="2800" dirty="0"/>
              <a:t>образовательные ресурсы по разным дисциплинам и уровням </a:t>
            </a:r>
            <a:r>
              <a:rPr lang="ru-RU" sz="2800" dirty="0" smtClean="0"/>
              <a:t>обучения.</a:t>
            </a:r>
            <a:endParaRPr lang="ru-RU" sz="2800" b="1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4527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00" y="-1"/>
            <a:ext cx="9163999" cy="687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754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институт педагогических измерений</a:t>
            </a:r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chemeClr val="accent1"/>
                </a:solidFill>
                <a:hlinkClick r:id="rId2"/>
              </a:rPr>
              <a:t>http://</a:t>
            </a:r>
            <a:r>
              <a:rPr lang="ru-RU" sz="3600" b="1" dirty="0" smtClean="0">
                <a:solidFill>
                  <a:schemeClr val="accent1"/>
                </a:solidFill>
                <a:hlinkClick r:id="rId2"/>
              </a:rPr>
              <a:t>fipi.ru</a:t>
            </a:r>
            <a:endParaRPr lang="ru-RU" sz="3600" b="1" dirty="0" smtClean="0">
              <a:solidFill>
                <a:schemeClr val="accent1"/>
              </a:solidFill>
            </a:endParaRPr>
          </a:p>
          <a:p>
            <a:r>
              <a:rPr lang="ru-RU" sz="2800" dirty="0"/>
              <a:t>нормативные </a:t>
            </a:r>
            <a:r>
              <a:rPr lang="ru-RU" sz="2800" dirty="0" smtClean="0"/>
              <a:t>документы;</a:t>
            </a:r>
          </a:p>
          <a:p>
            <a:r>
              <a:rPr lang="ru-RU" sz="2800" dirty="0"/>
              <a:t>открытый банк заданий, которые входят в </a:t>
            </a:r>
            <a:r>
              <a:rPr lang="ru-RU" sz="2800" dirty="0" err="1" smtClean="0"/>
              <a:t>КИМы</a:t>
            </a:r>
            <a:r>
              <a:rPr lang="ru-RU" sz="2800" dirty="0" smtClean="0"/>
              <a:t>;</a:t>
            </a:r>
          </a:p>
          <a:p>
            <a:r>
              <a:rPr lang="ru-RU" sz="2800" dirty="0" smtClean="0"/>
              <a:t>демоверсии КИМ;</a:t>
            </a:r>
          </a:p>
          <a:p>
            <a:r>
              <a:rPr lang="ru-RU" sz="2800" dirty="0" smtClean="0"/>
              <a:t>спецификации, кодификаторы;</a:t>
            </a:r>
          </a:p>
          <a:p>
            <a:r>
              <a:rPr lang="ru-RU" sz="2800" dirty="0"/>
              <a:t>методические рекомендации по разным аспектам на основе анализа типичных затруднений при выполнении заданий </a:t>
            </a:r>
            <a:r>
              <a:rPr lang="ru-RU" sz="2800" dirty="0" smtClean="0"/>
              <a:t>ЕГЭ.</a:t>
            </a: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" t="9527" r="23391" b="81333"/>
          <a:stretch/>
        </p:blipFill>
        <p:spPr bwMode="auto">
          <a:xfrm>
            <a:off x="1883" y="5843365"/>
            <a:ext cx="9142117" cy="923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141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9" r="1238" b="4243"/>
          <a:stretch/>
        </p:blipFill>
        <p:spPr bwMode="auto">
          <a:xfrm>
            <a:off x="21881" y="0"/>
            <a:ext cx="910625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678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476672"/>
            <a:ext cx="8147248" cy="5543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hlinkClick r:id="rId2"/>
              </a:rPr>
              <a:t>https://</a:t>
            </a:r>
            <a:r>
              <a:rPr lang="en-US" sz="4000" b="1" dirty="0" smtClean="0">
                <a:hlinkClick r:id="rId2"/>
              </a:rPr>
              <a:t>vpr-ege.ru</a:t>
            </a:r>
            <a:endParaRPr lang="ru-RU" sz="4000" b="1" dirty="0" smtClean="0"/>
          </a:p>
          <a:p>
            <a:r>
              <a:rPr lang="ru-RU" sz="3200" dirty="0" smtClean="0"/>
              <a:t>Онлайн-консультация по подготовке к ЕГЭ 2022 по иностранным языкам от разработчиков экзаменационных материалов;</a:t>
            </a:r>
            <a:r>
              <a:rPr lang="ru-RU" sz="3200" dirty="0"/>
              <a:t> </a:t>
            </a:r>
            <a:endParaRPr lang="ru-RU" sz="3200" dirty="0" smtClean="0"/>
          </a:p>
          <a:p>
            <a:r>
              <a:rPr lang="ru-RU" sz="3200" dirty="0"/>
              <a:t>т</a:t>
            </a:r>
            <a:r>
              <a:rPr lang="ru-RU" sz="3200" dirty="0" smtClean="0"/>
              <a:t>ренировочные </a:t>
            </a:r>
            <a:r>
              <a:rPr lang="ru-RU" sz="3200" dirty="0"/>
              <a:t>варианты ЕГЭ 2022 по английскому </a:t>
            </a:r>
            <a:r>
              <a:rPr lang="ru-RU" sz="3200" dirty="0" smtClean="0"/>
              <a:t>языку;</a:t>
            </a:r>
          </a:p>
          <a:p>
            <a:r>
              <a:rPr lang="ru-RU" sz="3200" dirty="0" smtClean="0"/>
              <a:t>демоверсия ЕГЭ – 2022;</a:t>
            </a:r>
          </a:p>
          <a:p>
            <a:endParaRPr lang="ru-RU" sz="3200" dirty="0" smtClean="0"/>
          </a:p>
          <a:p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96225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228"/>
            <a:ext cx="7936787" cy="4462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449" y="2498901"/>
            <a:ext cx="7428451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501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476672"/>
            <a:ext cx="8424936" cy="55431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hlinkClick r:id="rId2"/>
              </a:rPr>
              <a:t>https://ege.sdamgia.ru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hlinkClick r:id="rId2"/>
              </a:rPr>
              <a:t>/</a:t>
            </a:r>
            <a:endParaRPr lang="ru-RU" sz="32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hlinkClick r:id="rId3"/>
              </a:rPr>
              <a:t>https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hlinkClick r:id="rId3"/>
              </a:rPr>
              <a:t>://oge.sdamgia.ru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hlinkClick r:id="rId3"/>
              </a:rPr>
              <a:t>/</a:t>
            </a:r>
            <a:endParaRPr lang="ru-RU" sz="32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/>
              <a:t>Возможность создания своего тренировочного варианта экзамена, как для ученика, так и для учителя по темам и типам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/>
              <a:t>Возможность работы при дистанционном обучении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/>
              <a:t>Расписание ОГЭ\ЕГЭ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 err="1"/>
              <a:t>Демо</a:t>
            </a:r>
            <a:r>
              <a:rPr lang="ru-RU" sz="3200" dirty="0"/>
              <a:t>- версии тестов последних лет с решением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/>
              <a:t>Краткие справочники по предметам</a:t>
            </a:r>
          </a:p>
          <a:p>
            <a:pPr marL="0" indent="0">
              <a:buNone/>
            </a:pP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1325512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404</TotalTime>
  <Words>369</Words>
  <Application>Microsoft Office PowerPoint</Application>
  <PresentationFormat>Экран (4:3)</PresentationFormat>
  <Paragraphs>77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Справедливость</vt:lpstr>
      <vt:lpstr>Интернет-ресурсы для подготовки к ЕГЭ и ОГЭ</vt:lpstr>
      <vt:lpstr>Официальный информационный портал Единого государственного экзамена</vt:lpstr>
      <vt:lpstr>Федеральный центр информационно-образовательных ресурсов</vt:lpstr>
      <vt:lpstr>Презентация PowerPoint</vt:lpstr>
      <vt:lpstr>Федеральный институт педагогических измерений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https://neznaika.info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Интернет-ресурсы для подготовки к ЕГЭ и ОГЭ</dc:title>
  <dc:creator>Малышева Наталия Александровна</dc:creator>
  <cp:lastModifiedBy>user</cp:lastModifiedBy>
  <cp:revision>18</cp:revision>
  <dcterms:created xsi:type="dcterms:W3CDTF">2021-10-12T09:53:07Z</dcterms:created>
  <dcterms:modified xsi:type="dcterms:W3CDTF">2021-11-10T05:10:14Z</dcterms:modified>
</cp:coreProperties>
</file>