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Bahnschrift SemiBold Condensed" panose="020B0604020202020204" charset="0"/>
      <p:bold r:id="rId10"/>
    </p:embeddedFont>
    <p:embeddedFont>
      <p:font typeface="EB Garamond" panose="020B0604020202020204" charset="0"/>
      <p:regular r:id="rId11"/>
      <p:bold r:id="rId12"/>
      <p:italic r:id="rId13"/>
      <p:boldItalic r:id="rId14"/>
    </p:embeddedFont>
    <p:embeddedFont>
      <p:font typeface="Montserrat" panose="020B0604020202020204" charset="-52"/>
      <p:regular r:id="rId15"/>
      <p:bold r:id="rId16"/>
      <p:italic r:id="rId17"/>
      <p:boldItalic r:id="rId18"/>
    </p:embeddedFont>
    <p:embeddedFont>
      <p:font typeface="Oswald" panose="020B0604020202020204" charset="-52"/>
      <p:regular r:id="rId19"/>
      <p:bold r:id="rId20"/>
    </p:embeddedFont>
    <p:embeddedFont>
      <p:font typeface="Playfair Display" panose="020B0604020202020204" charset="-52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96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6f97216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6f97216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6f9721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6f9721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6f97216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6f97216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c6f97216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c6f97216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6D-rdffm1CLiSB0eAXohVY86gfU8vdo1qYvbnS1dtfw/edi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l="16479" r="55622"/>
          <a:stretch/>
        </p:blipFill>
        <p:spPr>
          <a:xfrm>
            <a:off x="76200" y="70650"/>
            <a:ext cx="2230054" cy="495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l="44045" t="3577" r="25615"/>
          <a:stretch/>
        </p:blipFill>
        <p:spPr>
          <a:xfrm>
            <a:off x="6837750" y="70650"/>
            <a:ext cx="2202500" cy="49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>
            <a:spLocks noGrp="1"/>
          </p:cNvSpPr>
          <p:nvPr>
            <p:ph type="title" idx="4294967295"/>
          </p:nvPr>
        </p:nvSpPr>
        <p:spPr>
          <a:xfrm>
            <a:off x="2387400" y="1361350"/>
            <a:ext cx="4369200" cy="25278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dirty="0">
                <a:highlight>
                  <a:schemeClr val="lt1"/>
                </a:highlight>
                <a:latin typeface="Bahnschrift SemiBold Condensed" pitchFamily="34" charset="0"/>
                <a:ea typeface="EB Garamond"/>
                <a:cs typeface="EB Garamond"/>
                <a:sym typeface="EB Garamond"/>
              </a:rPr>
              <a:t>Особенности организации дистанционного обучения </a:t>
            </a:r>
            <a:endParaRPr sz="2700" b="1" dirty="0">
              <a:highlight>
                <a:schemeClr val="lt1"/>
              </a:highlight>
              <a:latin typeface="Bahnschrift SemiBold Condensed" pitchFamily="34" charset="0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dirty="0">
                <a:highlight>
                  <a:schemeClr val="lt1"/>
                </a:highlight>
                <a:latin typeface="Bahnschrift SemiBold Condensed" pitchFamily="34" charset="0"/>
                <a:ea typeface="EB Garamond"/>
                <a:cs typeface="EB Garamond"/>
                <a:sym typeface="EB Garamond"/>
              </a:rPr>
              <a:t>в МАОУ </a:t>
            </a:r>
            <a:endParaRPr sz="2700" b="1" dirty="0">
              <a:highlight>
                <a:schemeClr val="lt1"/>
              </a:highlight>
              <a:latin typeface="Bahnschrift SemiBold Condensed" pitchFamily="34" charset="0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dirty="0">
                <a:highlight>
                  <a:schemeClr val="lt1"/>
                </a:highlight>
                <a:latin typeface="Bahnschrift SemiBold Condensed" pitchFamily="34" charset="0"/>
                <a:ea typeface="EB Garamond"/>
                <a:cs typeface="EB Garamond"/>
                <a:sym typeface="EB Garamond"/>
              </a:rPr>
              <a:t>«Гимназия №23» </a:t>
            </a:r>
            <a:endParaRPr sz="2700" b="1" dirty="0">
              <a:highlight>
                <a:schemeClr val="lt1"/>
              </a:highlight>
              <a:latin typeface="Bahnschrift SemiBold Condensed" pitchFamily="34" charset="0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dirty="0">
                <a:highlight>
                  <a:schemeClr val="lt1"/>
                </a:highlight>
                <a:latin typeface="Bahnschrift SemiBold Condensed" pitchFamily="34" charset="0"/>
                <a:ea typeface="EB Garamond"/>
                <a:cs typeface="EB Garamond"/>
                <a:sym typeface="EB Garamond"/>
              </a:rPr>
              <a:t>г. Челябинска </a:t>
            </a:r>
            <a:endParaRPr sz="3500" b="1" dirty="0">
              <a:solidFill>
                <a:schemeClr val="accent1"/>
              </a:solidFill>
              <a:highlight>
                <a:schemeClr val="lt1"/>
              </a:highlight>
              <a:latin typeface="Bahnschrift SemiBold Condensed" pitchFamily="34" charset="0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body" idx="4294967295"/>
          </p:nvPr>
        </p:nvSpPr>
        <p:spPr>
          <a:xfrm>
            <a:off x="3602400" y="1969650"/>
            <a:ext cx="1939200" cy="1204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b="1" dirty="0">
                <a:solidFill>
                  <a:srgbClr val="000000"/>
                </a:solidFill>
                <a:latin typeface="Bahnschrift SemiBold Condensed" pitchFamily="34" charset="0"/>
                <a:ea typeface="EB Garamond"/>
                <a:cs typeface="EB Garamond"/>
                <a:sym typeface="EB Garamond"/>
              </a:rPr>
              <a:t>Азы дистанта</a:t>
            </a:r>
            <a:endParaRPr sz="3400" b="1">
              <a:solidFill>
                <a:srgbClr val="000000"/>
              </a:solidFill>
              <a:latin typeface="Bahnschrift SemiBold Condensed" pitchFamily="34" charset="0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100">
              <a:solidFill>
                <a:schemeClr val="accent1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l="32561" t="15947" r="35266" b="33794"/>
          <a:stretch/>
        </p:blipFill>
        <p:spPr>
          <a:xfrm>
            <a:off x="3705905" y="269527"/>
            <a:ext cx="1732173" cy="15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l="3036" t="11010" r="23970" b="10174"/>
          <a:stretch/>
        </p:blipFill>
        <p:spPr>
          <a:xfrm>
            <a:off x="5694201" y="213275"/>
            <a:ext cx="3303174" cy="200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5">
            <a:alphaModFix/>
          </a:blip>
          <a:srcRect l="3036" t="11010" r="36946" b="19785"/>
          <a:stretch/>
        </p:blipFill>
        <p:spPr>
          <a:xfrm>
            <a:off x="196100" y="276325"/>
            <a:ext cx="3253702" cy="211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6">
            <a:alphaModFix/>
          </a:blip>
          <a:srcRect t="10309" b="54575"/>
          <a:stretch/>
        </p:blipFill>
        <p:spPr>
          <a:xfrm>
            <a:off x="152400" y="3351749"/>
            <a:ext cx="8710150" cy="172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7">
            <a:alphaModFix/>
          </a:blip>
          <a:srcRect l="3173" t="12757" r="2389" b="41187"/>
          <a:stretch/>
        </p:blipFill>
        <p:spPr>
          <a:xfrm>
            <a:off x="5694200" y="2311918"/>
            <a:ext cx="3303174" cy="90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l="23057" t="11009" r="29856" b="45491"/>
          <a:stretch/>
        </p:blipFill>
        <p:spPr>
          <a:xfrm>
            <a:off x="873575" y="2423462"/>
            <a:ext cx="1715859" cy="89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176375" y="4252075"/>
            <a:ext cx="4045200" cy="6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https://docs.google.com/document/d/16D-rdffm1CLiSB0eAXohVY86gfU8vdo1qYvbnS1dtfw/edit</a:t>
            </a:r>
            <a:endParaRPr u="sng">
              <a:solidFill>
                <a:srgbClr val="000000"/>
              </a:solidFill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336825" y="2828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100" b="1">
                <a:latin typeface="Arial"/>
                <a:ea typeface="Arial"/>
                <a:cs typeface="Arial"/>
                <a:sym typeface="Arial"/>
              </a:rPr>
              <a:t>Порядок организации дистанционного обучения в МАОУ “Гимназия № 23”</a:t>
            </a:r>
            <a:endParaRPr sz="11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100" b="1">
                <a:latin typeface="Arial"/>
                <a:ea typeface="Arial"/>
                <a:cs typeface="Arial"/>
                <a:sym typeface="Arial"/>
              </a:rPr>
              <a:t>на период ограничительных мероприятий, связанных с самоизоляцией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4573000" y="0"/>
            <a:ext cx="4571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l="21862"/>
          <a:stretch/>
        </p:blipFill>
        <p:spPr>
          <a:xfrm>
            <a:off x="4430375" y="0"/>
            <a:ext cx="46681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152400" y="1149925"/>
            <a:ext cx="3939300" cy="29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ru" dirty="0">
                <a:solidFill>
                  <a:schemeClr val="dk2"/>
                </a:solidFill>
              </a:rPr>
              <a:t>Онлайн-урок проводится с использованием видеосвязи. Для каждого предмета количество проведённых онлайн-уроков в неделю не должно превышать 50% учебного плана;</a:t>
            </a:r>
            <a:endParaRPr>
              <a:solidFill>
                <a:schemeClr val="dk2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400"/>
              <a:buChar char="-"/>
            </a:pPr>
            <a:r>
              <a:rPr lang="ru" dirty="0">
                <a:solidFill>
                  <a:schemeClr val="dk2"/>
                </a:solidFill>
              </a:rPr>
              <a:t>Офлайн-урок предполагает сценарий урока, в том числе с использованием обучающих роликов, тестов, заданий и т.д., с указанием форм обратной связи. 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body" idx="4294967295"/>
          </p:nvPr>
        </p:nvSpPr>
        <p:spPr>
          <a:xfrm>
            <a:off x="3178500" y="2318163"/>
            <a:ext cx="2765700" cy="70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latin typeface="Bahnschrift SemiBold Condensed" pitchFamily="34" charset="0"/>
              </a:rPr>
              <a:t>Уроки онлайн</a:t>
            </a:r>
            <a:endParaRPr sz="2400" b="1">
              <a:latin typeface="Bahnschrift SemiBold Condensed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latin typeface="Bahnschrift SemiBold Condensed" pitchFamily="34" charset="0"/>
              </a:rPr>
              <a:t>Happy together!</a:t>
            </a:r>
            <a:endParaRPr sz="2400" b="1">
              <a:latin typeface="Bahnschrift SemiBold Condensed" pitchFamily="34" charset="0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9425" y="2242525"/>
            <a:ext cx="2765701" cy="2592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l="31633" t="17899" r="15618" b="12042"/>
          <a:stretch/>
        </p:blipFill>
        <p:spPr>
          <a:xfrm>
            <a:off x="3368099" y="3223125"/>
            <a:ext cx="2386502" cy="17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 l="15747" t="17816" r="14880" b="15901"/>
          <a:stretch/>
        </p:blipFill>
        <p:spPr>
          <a:xfrm>
            <a:off x="1082650" y="331775"/>
            <a:ext cx="3317190" cy="17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6">
            <a:alphaModFix/>
          </a:blip>
          <a:srcRect l="23180" t="18007" r="6830" b="12193"/>
          <a:stretch/>
        </p:blipFill>
        <p:spPr>
          <a:xfrm>
            <a:off x="4884750" y="307599"/>
            <a:ext cx="3217651" cy="180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7">
            <a:alphaModFix/>
          </a:blip>
          <a:srcRect l="33590" t="17123" r="16630" b="14219"/>
          <a:stretch/>
        </p:blipFill>
        <p:spPr>
          <a:xfrm>
            <a:off x="329800" y="2242525"/>
            <a:ext cx="2693472" cy="208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body" idx="4294967295"/>
          </p:nvPr>
        </p:nvSpPr>
        <p:spPr>
          <a:xfrm>
            <a:off x="3232513" y="3922713"/>
            <a:ext cx="2765700" cy="70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latin typeface="Bahnschrift SemiBold Condensed" pitchFamily="34" charset="0"/>
              </a:rPr>
              <a:t>Уроки офлайн</a:t>
            </a:r>
            <a:endParaRPr sz="2400" b="1">
              <a:latin typeface="Bahnschrift SemiBold Condensed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latin typeface="Bahnschrift SemiBold Condensed" pitchFamily="34" charset="0"/>
              </a:rPr>
              <a:t>No pain, no gain</a:t>
            </a:r>
            <a:endParaRPr sz="2400" b="1">
              <a:latin typeface="Bahnschrift SemiBold Condensed" pitchFamily="34" charset="0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02426" cy="19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l="34839" t="29621" r="20333" b="27430"/>
          <a:stretch/>
        </p:blipFill>
        <p:spPr>
          <a:xfrm>
            <a:off x="5252025" y="152400"/>
            <a:ext cx="3655949" cy="202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5">
            <a:alphaModFix/>
          </a:blip>
          <a:srcRect l="28039" t="21783" r="26756" b="9952"/>
          <a:stretch/>
        </p:blipFill>
        <p:spPr>
          <a:xfrm>
            <a:off x="152400" y="2692075"/>
            <a:ext cx="2900781" cy="228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6">
            <a:alphaModFix/>
          </a:blip>
          <a:srcRect l="30245" t="11352" r="30062" b="4365"/>
          <a:stretch/>
        </p:blipFill>
        <p:spPr>
          <a:xfrm>
            <a:off x="6471724" y="2353350"/>
            <a:ext cx="2088525" cy="24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1125" y="1805150"/>
            <a:ext cx="1809575" cy="18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 idx="4294967295"/>
          </p:nvPr>
        </p:nvSpPr>
        <p:spPr>
          <a:xfrm>
            <a:off x="703925" y="3414225"/>
            <a:ext cx="4225500" cy="1076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bg2"/>
                </a:solidFill>
                <a:latin typeface="Bahnschrift SemiBold Condensed" pitchFamily="34" charset="0"/>
              </a:rPr>
              <a:t>Проектная деятельность. </a:t>
            </a:r>
            <a:endParaRPr>
              <a:solidFill>
                <a:schemeClr val="bg2"/>
              </a:solidFill>
              <a:latin typeface="Bahnschrift SemiBold Condensed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bg2"/>
                </a:solidFill>
                <a:latin typeface="Bahnschrift SemiBold Condensed" pitchFamily="34" charset="0"/>
              </a:rPr>
              <a:t>Learn. Think. Create</a:t>
            </a:r>
            <a:r>
              <a:rPr lang="ru" dirty="0">
                <a:latin typeface="Bahnschrift SemiBold Condensed" pitchFamily="34" charset="0"/>
              </a:rPr>
              <a:t>!</a:t>
            </a:r>
            <a:endParaRPr>
              <a:latin typeface="Bahnschrift SemiBold Condensed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l="32066" t="17830" r="35145" b="6646"/>
          <a:stretch/>
        </p:blipFill>
        <p:spPr>
          <a:xfrm>
            <a:off x="5665825" y="606162"/>
            <a:ext cx="3034022" cy="393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l="26411" t="24765" r="13344" b="15614"/>
          <a:stretch/>
        </p:blipFill>
        <p:spPr>
          <a:xfrm>
            <a:off x="2749900" y="229766"/>
            <a:ext cx="2355424" cy="131110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200450" y="4546250"/>
            <a:ext cx="46263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https://docs.google.com/presentation/d/1B7YdwUzn6Z92VIx4g8sCiPa-_k8mKgLvGYd54VeCInE/edit#slide=id.g87afa25688_6_0</a:t>
            </a:r>
            <a:endParaRPr sz="1000"/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5">
            <a:alphaModFix/>
          </a:blip>
          <a:srcRect l="26554" t="24600" r="13651" b="16006"/>
          <a:stretch/>
        </p:blipFill>
        <p:spPr>
          <a:xfrm>
            <a:off x="276050" y="227300"/>
            <a:ext cx="2355418" cy="131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450" y="1793564"/>
            <a:ext cx="3551401" cy="1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7">
            <a:alphaModFix/>
          </a:blip>
          <a:srcRect l="20249" t="11212" r="36758" b="12358"/>
          <a:stretch/>
        </p:blipFill>
        <p:spPr>
          <a:xfrm>
            <a:off x="3939950" y="1792326"/>
            <a:ext cx="1370426" cy="137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body" idx="4294967295"/>
          </p:nvPr>
        </p:nvSpPr>
        <p:spPr>
          <a:xfrm>
            <a:off x="782375" y="748800"/>
            <a:ext cx="2827800" cy="902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3900" b="1" dirty="0">
                <a:solidFill>
                  <a:srgbClr val="000000"/>
                </a:solidFill>
                <a:latin typeface="Bahnschrift SemiBold Condensed" pitchFamily="34" charset="0"/>
              </a:rPr>
              <a:t>Итоги</a:t>
            </a:r>
            <a:endParaRPr sz="3900" b="1">
              <a:solidFill>
                <a:srgbClr val="000000"/>
              </a:solidFill>
              <a:latin typeface="Bahnschrift SemiBold Condensed" pitchFamily="34" charset="0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l="18053" t="26490" r="50885" b="21103"/>
          <a:stretch/>
        </p:blipFill>
        <p:spPr>
          <a:xfrm>
            <a:off x="4379100" y="454625"/>
            <a:ext cx="4302253" cy="4082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454600" y="2701000"/>
            <a:ext cx="3699300" cy="1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275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rgbClr val="333333"/>
                </a:solidFill>
                <a:highlight>
                  <a:srgbClr val="FFFFFF"/>
                </a:highlight>
              </a:rPr>
              <a:t>«Чтобы оставаться на месте </a:t>
            </a:r>
            <a:r>
              <a:rPr lang="ru" sz="1500" b="1" i="1">
                <a:solidFill>
                  <a:srgbClr val="333333"/>
                </a:solidFill>
                <a:highlight>
                  <a:srgbClr val="FFFFFF"/>
                </a:highlight>
              </a:rPr>
              <a:t>нужно</a:t>
            </a:r>
            <a:r>
              <a:rPr lang="ru" sz="1500" i="1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ru" sz="1500" b="1" i="1">
                <a:solidFill>
                  <a:srgbClr val="333333"/>
                </a:solidFill>
                <a:highlight>
                  <a:srgbClr val="FFFFFF"/>
                </a:highlight>
              </a:rPr>
              <a:t>бежать</a:t>
            </a:r>
            <a:r>
              <a:rPr lang="ru" sz="1500" i="1">
                <a:solidFill>
                  <a:srgbClr val="333333"/>
                </a:solidFill>
                <a:highlight>
                  <a:srgbClr val="FFFFFF"/>
                </a:highlight>
              </a:rPr>
              <a:t> изо всех сил. Чтобы двигаться вперед – </a:t>
            </a:r>
            <a:r>
              <a:rPr lang="ru" sz="1500" b="1" i="1">
                <a:solidFill>
                  <a:srgbClr val="333333"/>
                </a:solidFill>
                <a:highlight>
                  <a:srgbClr val="FFFFFF"/>
                </a:highlight>
              </a:rPr>
              <a:t>нужно</a:t>
            </a:r>
            <a:r>
              <a:rPr lang="ru" sz="1500" i="1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ru" sz="1500" b="1" i="1">
                <a:solidFill>
                  <a:srgbClr val="333333"/>
                </a:solidFill>
                <a:highlight>
                  <a:srgbClr val="FFFFFF"/>
                </a:highlight>
              </a:rPr>
              <a:t>бежать</a:t>
            </a:r>
            <a:r>
              <a:rPr lang="ru" sz="1500" i="1">
                <a:solidFill>
                  <a:srgbClr val="333333"/>
                </a:solidFill>
                <a:highlight>
                  <a:srgbClr val="FFFFFF"/>
                </a:highlight>
              </a:rPr>
              <a:t> в два раза быстрее».</a:t>
            </a:r>
            <a:endParaRPr sz="1500" i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r" rtl="0">
              <a:lnSpc>
                <a:spcPct val="1275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rgbClr val="333333"/>
                </a:solidFill>
                <a:highlight>
                  <a:srgbClr val="FFFFFF"/>
                </a:highlight>
              </a:rPr>
              <a:t>Льюис Кэрролл </a:t>
            </a:r>
            <a:endParaRPr sz="1500" i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r" rtl="0">
              <a:lnSpc>
                <a:spcPct val="1275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rgbClr val="333333"/>
                </a:solidFill>
                <a:highlight>
                  <a:srgbClr val="FFFFFF"/>
                </a:highlight>
              </a:rPr>
              <a:t>“Алиса в стране чудес”</a:t>
            </a:r>
            <a:endParaRPr sz="1500" i="1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4025" y="791475"/>
            <a:ext cx="792925" cy="8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174</Words>
  <Application>Microsoft Office PowerPoint</Application>
  <PresentationFormat>Экран (16:9)</PresentationFormat>
  <Paragraphs>22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Bahnschrift SemiBold Condensed</vt:lpstr>
      <vt:lpstr>Montserrat</vt:lpstr>
      <vt:lpstr>Arial</vt:lpstr>
      <vt:lpstr>Playfair Display</vt:lpstr>
      <vt:lpstr>EB Garamond</vt:lpstr>
      <vt:lpstr>Oswald</vt:lpstr>
      <vt:lpstr>Pop</vt:lpstr>
      <vt:lpstr>Особенности организации дистанционного обучения  в МАОУ  «Гимназия №23»  г. Челябинска </vt:lpstr>
      <vt:lpstr>Презентация PowerPoint</vt:lpstr>
      <vt:lpstr>https://docs.google.com/document/d/16D-rdffm1CLiSB0eAXohVY86gfU8vdo1qYvbnS1dtfw/edit</vt:lpstr>
      <vt:lpstr>Презентация PowerPoint</vt:lpstr>
      <vt:lpstr>Презентация PowerPoint</vt:lpstr>
      <vt:lpstr>Проектная деятельность.  Learn. Think. Create!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организации дистанционного обучения  в МАОУ  «Гимназия №23»  г. Челябинска</dc:title>
  <dc:creator>aspire</dc:creator>
  <cp:lastModifiedBy>User</cp:lastModifiedBy>
  <cp:revision>1</cp:revision>
  <dcterms:modified xsi:type="dcterms:W3CDTF">2020-09-29T06:19:40Z</dcterms:modified>
</cp:coreProperties>
</file>