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9" r:id="rId1"/>
  </p:sldMasterIdLst>
  <p:notesMasterIdLst>
    <p:notesMasterId r:id="rId18"/>
  </p:notesMasterIdLst>
  <p:sldIdLst>
    <p:sldId id="256" r:id="rId2"/>
    <p:sldId id="298" r:id="rId3"/>
    <p:sldId id="312" r:id="rId4"/>
    <p:sldId id="310" r:id="rId5"/>
    <p:sldId id="300" r:id="rId6"/>
    <p:sldId id="304" r:id="rId7"/>
    <p:sldId id="303" r:id="rId8"/>
    <p:sldId id="311" r:id="rId9"/>
    <p:sldId id="305" r:id="rId10"/>
    <p:sldId id="301" r:id="rId11"/>
    <p:sldId id="315" r:id="rId12"/>
    <p:sldId id="314" r:id="rId13"/>
    <p:sldId id="313" r:id="rId14"/>
    <p:sldId id="309" r:id="rId15"/>
    <p:sldId id="297" r:id="rId16"/>
    <p:sldId id="260" r:id="rId17"/>
  </p:sldIdLst>
  <p:sldSz cx="12192000" cy="6858000"/>
  <p:notesSz cx="9944100" cy="6805613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143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2286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3429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4572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5715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6858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8001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914400" algn="ctr" defTabSz="410766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76A0"/>
    <a:srgbClr val="F2AB50"/>
    <a:srgbClr val="ACF2F2"/>
    <a:srgbClr val="59B9B7"/>
    <a:srgbClr val="8C7EB1"/>
    <a:srgbClr val="4D5972"/>
    <a:srgbClr val="C0E1E5"/>
    <a:srgbClr val="7192C4"/>
    <a:srgbClr val="00ADB4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0267" autoAdjust="0"/>
  </p:normalViewPr>
  <p:slideViewPr>
    <p:cSldViewPr snapToGrid="0">
      <p:cViewPr varScale="1">
        <p:scale>
          <a:sx n="80" d="100"/>
          <a:sy n="80" d="100"/>
        </p:scale>
        <p:origin x="-96" y="-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2706688" y="511175"/>
            <a:ext cx="4533900" cy="255111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xfrm>
            <a:off x="1325881" y="3232667"/>
            <a:ext cx="7292340" cy="3062526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95548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1pPr>
    <a:lvl2pPr indent="1143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2pPr>
    <a:lvl3pPr indent="2286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3pPr>
    <a:lvl4pPr indent="3429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4pPr>
    <a:lvl5pPr indent="4572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5pPr>
    <a:lvl6pPr indent="5715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6pPr>
    <a:lvl7pPr indent="6858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7pPr>
    <a:lvl8pPr indent="8001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8pPr>
    <a:lvl9pPr indent="914400" defTabSz="228600" latinLnBrk="0">
      <a:lnSpc>
        <a:spcPct val="117999"/>
      </a:lnSpc>
      <a:defRPr sz="11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737188" y="921366"/>
            <a:ext cx="9144000" cy="2387600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pPr algn="l"/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 descr="line.jpg"/>
          <p:cNvPicPr>
            <a:picLocks noChangeAspect="1"/>
          </p:cNvPicPr>
          <p:nvPr userDrawn="1"/>
        </p:nvPicPr>
        <p:blipFill rotWithShape="1">
          <a:blip r:embed="rId3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 userDrawn="1"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10104558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11029357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10099577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9"/>
          <p:cNvSpPr>
            <a:spLocks noEditPoints="1"/>
          </p:cNvSpPr>
          <p:nvPr userDrawn="1"/>
        </p:nvSpPr>
        <p:spPr bwMode="auto">
          <a:xfrm>
            <a:off x="10253987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0"/>
          <p:cNvSpPr>
            <a:spLocks noEditPoints="1"/>
          </p:cNvSpPr>
          <p:nvPr userDrawn="1"/>
        </p:nvSpPr>
        <p:spPr bwMode="auto">
          <a:xfrm>
            <a:off x="10368549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1"/>
          <p:cNvSpPr>
            <a:spLocks/>
          </p:cNvSpPr>
          <p:nvPr userDrawn="1"/>
        </p:nvSpPr>
        <p:spPr bwMode="auto">
          <a:xfrm>
            <a:off x="10517978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2"/>
          <p:cNvSpPr>
            <a:spLocks noEditPoints="1"/>
          </p:cNvSpPr>
          <p:nvPr userDrawn="1"/>
        </p:nvSpPr>
        <p:spPr bwMode="auto">
          <a:xfrm>
            <a:off x="10654125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13"/>
          <p:cNvSpPr>
            <a:spLocks/>
          </p:cNvSpPr>
          <p:nvPr userDrawn="1"/>
        </p:nvSpPr>
        <p:spPr bwMode="auto">
          <a:xfrm>
            <a:off x="10778649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4"/>
          <p:cNvSpPr>
            <a:spLocks/>
          </p:cNvSpPr>
          <p:nvPr userDrawn="1"/>
        </p:nvSpPr>
        <p:spPr bwMode="auto">
          <a:xfrm>
            <a:off x="10893211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5"/>
          <p:cNvSpPr>
            <a:spLocks/>
          </p:cNvSpPr>
          <p:nvPr userDrawn="1"/>
        </p:nvSpPr>
        <p:spPr bwMode="auto">
          <a:xfrm>
            <a:off x="11100751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11216974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17"/>
          <p:cNvSpPr>
            <a:spLocks/>
          </p:cNvSpPr>
          <p:nvPr userDrawn="1"/>
        </p:nvSpPr>
        <p:spPr bwMode="auto">
          <a:xfrm>
            <a:off x="11368063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18"/>
          <p:cNvSpPr>
            <a:spLocks/>
          </p:cNvSpPr>
          <p:nvPr userDrawn="1"/>
        </p:nvSpPr>
        <p:spPr bwMode="auto">
          <a:xfrm>
            <a:off x="11519152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19"/>
          <p:cNvSpPr>
            <a:spLocks noEditPoints="1"/>
          </p:cNvSpPr>
          <p:nvPr userDrawn="1"/>
        </p:nvSpPr>
        <p:spPr bwMode="auto">
          <a:xfrm>
            <a:off x="10735481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14816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8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8055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12" name="Рисунок 11" descr="line.jpg"/>
          <p:cNvPicPr>
            <a:picLocks noChangeAspect="1"/>
          </p:cNvPicPr>
          <p:nvPr userDrawn="1"/>
        </p:nvPicPr>
        <p:blipFill rotWithShape="1">
          <a:blip r:embed="rId3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  <p:sp>
        <p:nvSpPr>
          <p:cNvPr id="13" name="AutoShape 4"/>
          <p:cNvSpPr>
            <a:spLocks noChangeAspect="1" noChangeArrowheads="1" noTextEdit="1"/>
          </p:cNvSpPr>
          <p:nvPr userDrawn="1"/>
        </p:nvSpPr>
        <p:spPr bwMode="auto">
          <a:xfrm>
            <a:off x="10099577" y="300997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10104558" y="546724"/>
            <a:ext cx="576131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Freeform 7"/>
          <p:cNvSpPr>
            <a:spLocks/>
          </p:cNvSpPr>
          <p:nvPr userDrawn="1"/>
        </p:nvSpPr>
        <p:spPr bwMode="auto">
          <a:xfrm>
            <a:off x="11029357" y="546724"/>
            <a:ext cx="576131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Freeform 8"/>
          <p:cNvSpPr>
            <a:spLocks/>
          </p:cNvSpPr>
          <p:nvPr userDrawn="1"/>
        </p:nvSpPr>
        <p:spPr bwMode="auto">
          <a:xfrm>
            <a:off x="10099577" y="666268"/>
            <a:ext cx="131166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Freeform 9"/>
          <p:cNvSpPr>
            <a:spLocks noEditPoints="1"/>
          </p:cNvSpPr>
          <p:nvPr userDrawn="1"/>
        </p:nvSpPr>
        <p:spPr bwMode="auto">
          <a:xfrm>
            <a:off x="10253987" y="666268"/>
            <a:ext cx="89658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Freeform 10"/>
          <p:cNvSpPr>
            <a:spLocks noEditPoints="1"/>
          </p:cNvSpPr>
          <p:nvPr userDrawn="1"/>
        </p:nvSpPr>
        <p:spPr bwMode="auto">
          <a:xfrm>
            <a:off x="10368549" y="664607"/>
            <a:ext cx="121204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Freeform 11"/>
          <p:cNvSpPr>
            <a:spLocks/>
          </p:cNvSpPr>
          <p:nvPr userDrawn="1"/>
        </p:nvSpPr>
        <p:spPr bwMode="auto">
          <a:xfrm>
            <a:off x="10517978" y="664607"/>
            <a:ext cx="11124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Freeform 12"/>
          <p:cNvSpPr>
            <a:spLocks noEditPoints="1"/>
          </p:cNvSpPr>
          <p:nvPr userDrawn="1"/>
        </p:nvSpPr>
        <p:spPr bwMode="auto">
          <a:xfrm>
            <a:off x="10654125" y="666268"/>
            <a:ext cx="96299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Freeform 13"/>
          <p:cNvSpPr>
            <a:spLocks/>
          </p:cNvSpPr>
          <p:nvPr userDrawn="1"/>
        </p:nvSpPr>
        <p:spPr bwMode="auto">
          <a:xfrm>
            <a:off x="10778649" y="666268"/>
            <a:ext cx="89658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Freeform 14"/>
          <p:cNvSpPr>
            <a:spLocks/>
          </p:cNvSpPr>
          <p:nvPr userDrawn="1"/>
        </p:nvSpPr>
        <p:spPr bwMode="auto">
          <a:xfrm>
            <a:off x="10893211" y="666268"/>
            <a:ext cx="189277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Freeform 15"/>
          <p:cNvSpPr>
            <a:spLocks/>
          </p:cNvSpPr>
          <p:nvPr userDrawn="1"/>
        </p:nvSpPr>
        <p:spPr bwMode="auto">
          <a:xfrm>
            <a:off x="11100751" y="666268"/>
            <a:ext cx="91317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Freeform 16"/>
          <p:cNvSpPr>
            <a:spLocks/>
          </p:cNvSpPr>
          <p:nvPr userDrawn="1"/>
        </p:nvSpPr>
        <p:spPr bwMode="auto">
          <a:xfrm>
            <a:off x="11216974" y="666268"/>
            <a:ext cx="12950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Freeform 17"/>
          <p:cNvSpPr>
            <a:spLocks/>
          </p:cNvSpPr>
          <p:nvPr userDrawn="1"/>
        </p:nvSpPr>
        <p:spPr bwMode="auto">
          <a:xfrm>
            <a:off x="11368063" y="666268"/>
            <a:ext cx="131166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Freeform 18"/>
          <p:cNvSpPr>
            <a:spLocks/>
          </p:cNvSpPr>
          <p:nvPr userDrawn="1"/>
        </p:nvSpPr>
        <p:spPr bwMode="auto">
          <a:xfrm>
            <a:off x="11519152" y="666268"/>
            <a:ext cx="92978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Freeform 19"/>
          <p:cNvSpPr>
            <a:spLocks noEditPoints="1"/>
          </p:cNvSpPr>
          <p:nvPr userDrawn="1"/>
        </p:nvSpPr>
        <p:spPr bwMode="auto">
          <a:xfrm>
            <a:off x="10735481" y="300997"/>
            <a:ext cx="240746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8" name="Группа 27"/>
          <p:cNvGrpSpPr/>
          <p:nvPr userDrawn="1"/>
        </p:nvGrpSpPr>
        <p:grpSpPr>
          <a:xfrm>
            <a:off x="0" y="548203"/>
            <a:ext cx="9888209" cy="33206"/>
            <a:chOff x="0" y="548203"/>
            <a:chExt cx="9888209" cy="33206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60" name="Группа 59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8" name="Группа 67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9" name="Группа 68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61" name="Группа 60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0" name="Группа 29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46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47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8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9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Группа 30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3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/>
                  </a:p>
                </p:txBody>
              </p:sp>
            </p:grpSp>
          </p:grpSp>
        </p:grpSp>
      </p:grpSp>
      <p:sp>
        <p:nvSpPr>
          <p:cNvPr id="75" name="Заголовок 1"/>
          <p:cNvSpPr txBox="1">
            <a:spLocks/>
          </p:cNvSpPr>
          <p:nvPr userDrawn="1"/>
        </p:nvSpPr>
        <p:spPr>
          <a:xfrm>
            <a:off x="0" y="1927536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СПАСИБО ЗА ВНИМАНИЕ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79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06316" y="96253"/>
            <a:ext cx="8947484" cy="8061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05840"/>
            <a:ext cx="10515600" cy="526093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90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1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05840"/>
            <a:ext cx="5181600" cy="51711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961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39"/>
            <a:ext cx="12192000" cy="2701187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5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0" y="96046"/>
            <a:ext cx="8955088" cy="81764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00584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1829751"/>
            <a:ext cx="5157787" cy="44472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00584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1829751"/>
            <a:ext cx="5183188" cy="44472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8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50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line.jpg"/>
          <p:cNvPicPr>
            <a:picLocks noChangeAspect="1"/>
          </p:cNvPicPr>
          <p:nvPr userDrawn="1"/>
        </p:nvPicPr>
        <p:blipFill rotWithShape="1">
          <a:blip r:embed="rId2" cstate="print"/>
          <a:srcRect l="176" t="10082" b="-3"/>
          <a:stretch/>
        </p:blipFill>
        <p:spPr>
          <a:xfrm rot="10800000">
            <a:off x="-3" y="6790649"/>
            <a:ext cx="12192001" cy="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66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005840"/>
            <a:ext cx="10515600" cy="5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019791" y="6200878"/>
            <a:ext cx="682923" cy="345423"/>
          </a:xfrm>
          <a:prstGeom prst="rect">
            <a:avLst/>
          </a:prstGeom>
        </p:spPr>
        <p:txBody>
          <a:bodyPr vert="horz" lIns="78230" tIns="39115" rIns="78230" bIns="39115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2821BB2-611B-492C-B73E-32A514CCECF5}" type="slidenum">
              <a:rPr lang="ru-RU" sz="1350" b="1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ru-RU" sz="1050" b="1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 flipH="1">
            <a:off x="0" y="97974"/>
            <a:ext cx="12192000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2068286" y="192428"/>
            <a:ext cx="2050" cy="626298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Группа 44"/>
          <p:cNvGrpSpPr/>
          <p:nvPr userDrawn="1"/>
        </p:nvGrpSpPr>
        <p:grpSpPr>
          <a:xfrm>
            <a:off x="316597" y="256608"/>
            <a:ext cx="1440066" cy="497938"/>
            <a:chOff x="338369" y="163286"/>
            <a:chExt cx="1440066" cy="497938"/>
          </a:xfrm>
        </p:grpSpPr>
        <p:sp>
          <p:nvSpPr>
            <p:cNvPr id="15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30" name="Рисунок 29" descr="line.jpg"/>
          <p:cNvPicPr>
            <a:picLocks noChangeAspect="1"/>
          </p:cNvPicPr>
          <p:nvPr userDrawn="1"/>
        </p:nvPicPr>
        <p:blipFill rotWithShape="1">
          <a:blip r:embed="rId14" cstate="print"/>
          <a:srcRect l="176" t="10082" b="-3"/>
          <a:stretch/>
        </p:blipFill>
        <p:spPr>
          <a:xfrm rot="10800000">
            <a:off x="-1" y="6790649"/>
            <a:ext cx="12192001" cy="673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247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12" r:id="rId4"/>
    <p:sldLayoutId id="2147483711" r:id="rId5"/>
    <p:sldLayoutId id="214748371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300" b="1" kern="1200" spc="-40" dirty="0">
          <a:solidFill>
            <a:srgbClr val="294790"/>
          </a:solidFill>
          <a:latin typeface="Calibri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v.ru/" TargetMode="External"/><Relationship Id="rId7" Type="http://schemas.openxmlformats.org/officeDocument/2006/relationships/hyperlink" Target="https://my-shop.ru/shop/product/3066288.htm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25313" y="1230124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«Тропинка в картину. Новеллы о русском искусстве. В.И. Чайковская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26919" y="3010511"/>
            <a:ext cx="9951522" cy="1110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 hangingPunct="1">
              <a:lnSpc>
                <a:spcPct val="105000"/>
              </a:lnSpc>
            </a:pPr>
            <a:r>
              <a:rPr lang="ru-RU" sz="900" kern="1200" dirty="0">
                <a:solidFill>
                  <a:srgbClr val="FF0000"/>
                </a:solidFill>
              </a:rPr>
              <a:t> «Все права защищены. Настоящая информация является конфиденциальной, может содержать результаты интеллектуальной деятельности и/или средства индивидуализации, принадлежащие АО «Издательство «Просвещение» (ОГРН 1147746296532), персональные данные физических лиц, а также информацию, являющуюся коммерческой тайной АО «Издательство «Просвещение». Информация адресована в печатной или электронной форме исключительно лицам, которым она предназначена. Если Вы не являетесь адресатом или получили информацию по ошибке, просьба незамедлительно сообщить об этом отправителю и удалить все копии этих материалов, которые могут находиться на Вашем сервере или уничтожить физически. Никакая часть информации не может быть скопирована, раскрыта или распространена в какой бы то ни было форме и какими бы то ни было средствами, включая размещение в сети Интернет и в корпоративных сетях, а также записана в память ЭВМ, для частного или публичного использования, без письменного разрешения владельца авторских прав.</a:t>
            </a:r>
          </a:p>
          <a:p>
            <a:pPr lvl="0" algn="just" defTabSz="914400" hangingPunct="1">
              <a:lnSpc>
                <a:spcPct val="105000"/>
              </a:lnSpc>
            </a:pPr>
            <a:r>
              <a:rPr lang="ru-RU" sz="900" kern="1200" dirty="0">
                <a:solidFill>
                  <a:prstClr val="black"/>
                </a:solidFill>
              </a:rPr>
              <a:t>© АО «Издательство «Просвещение», 2019*»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55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Методический </a:t>
            </a:r>
            <a:r>
              <a:rPr lang="ru-RU" dirty="0" smtClean="0"/>
              <a:t>совет </a:t>
            </a:r>
            <a:r>
              <a:rPr lang="ru-RU" dirty="0"/>
              <a:t>по работе с восприятием </a:t>
            </a:r>
            <a:r>
              <a:rPr lang="ru-RU" dirty="0" smtClean="0"/>
              <a:t>произведений изобразительного </a:t>
            </a:r>
            <a:r>
              <a:rPr lang="ru-RU" dirty="0"/>
              <a:t>искусства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6" y="4007439"/>
            <a:ext cx="3728851" cy="27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7" y="1024928"/>
            <a:ext cx="4787037" cy="238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47" y="3356817"/>
            <a:ext cx="4735061" cy="47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00" y="1358957"/>
            <a:ext cx="5620313" cy="447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8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 узнаете… почему женские образы в картине К. Брюллова «Последний день Помпеи» так похожи друг на друга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33" y="952500"/>
            <a:ext cx="4291823" cy="5555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56" y="952500"/>
            <a:ext cx="4189955" cy="581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11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 узнаете… как  фамилия Петров дополнилась Водкиным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60" y="1008596"/>
            <a:ext cx="42100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9" y="2147640"/>
            <a:ext cx="3443845" cy="2267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075" y="3832759"/>
            <a:ext cx="28289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403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 узнаете… Тайна двух картин В. Серова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6" y="1010579"/>
            <a:ext cx="4726564" cy="560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04" y="1010579"/>
            <a:ext cx="4147787" cy="567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225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 узнаете…  Выбор А. Иванова и как по-разному звучит отказ…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127" y="1261382"/>
            <a:ext cx="6525338" cy="423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" y="1261382"/>
            <a:ext cx="5145584" cy="4367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381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Контактная информация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71" y="787656"/>
            <a:ext cx="902017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5940061" y="245520"/>
            <a:ext cx="3840769" cy="54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6" rIns="91392" bIns="45696">
            <a:spAutoFit/>
          </a:bodyPr>
          <a:lstStyle/>
          <a:p>
            <a:pPr algn="ctr"/>
            <a:r>
              <a:rPr lang="ru-RU" sz="2800" dirty="0">
                <a:latin typeface="Arial Narrow" pitchFamily="34" charset="0"/>
              </a:rPr>
              <a:t> </a:t>
            </a:r>
            <a:r>
              <a:rPr lang="en-US" sz="2800" b="1" dirty="0">
                <a:latin typeface="Arial Narrow" pitchFamily="34" charset="0"/>
                <a:hlinkClick r:id="rId3"/>
              </a:rPr>
              <a:t>www.prosv.ru</a:t>
            </a:r>
            <a:endParaRPr lang="ru-RU" sz="2800" b="1" dirty="0">
              <a:latin typeface="Arial Narrow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3" y="2989056"/>
            <a:ext cx="2917870" cy="376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16" y="3088760"/>
            <a:ext cx="2745100" cy="3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84" y="3031615"/>
            <a:ext cx="2622638" cy="372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544804" y="1104405"/>
            <a:ext cx="1983179" cy="403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127282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>
                <a:hlinkClick r:id="rId7"/>
              </a:rPr>
              <a:t>https://my-shop.ru/shop/product/3066288.html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69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94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3" y="1289670"/>
            <a:ext cx="3120598" cy="443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78" y="1289670"/>
            <a:ext cx="3321842" cy="443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229" y="1289670"/>
            <a:ext cx="3430788" cy="443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«Чтение – это окошко, через которое дети видят и познают мир и самих себя»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07" y="5753533"/>
            <a:ext cx="895032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786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Главные герои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2864922"/>
            <a:ext cx="13335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80" y="2648285"/>
            <a:ext cx="4955180" cy="234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09808"/>
            <a:ext cx="4785756" cy="202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61" y="3820982"/>
            <a:ext cx="1776137" cy="260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55" y="4726440"/>
            <a:ext cx="1730301" cy="202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47" y="5151578"/>
            <a:ext cx="1791985" cy="149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094" y="1057511"/>
            <a:ext cx="2533240" cy="192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81" y="929512"/>
            <a:ext cx="4297094" cy="246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499" y="3290825"/>
            <a:ext cx="2328576" cy="34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184" y="3263763"/>
            <a:ext cx="1306219" cy="348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68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Пути, ведущие в картину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174" y="2604613"/>
            <a:ext cx="4326826" cy="418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00" y="4291470"/>
            <a:ext cx="362902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29" y="991245"/>
            <a:ext cx="2870505" cy="295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099" y="111439"/>
            <a:ext cx="2192976" cy="249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40" y="1456214"/>
            <a:ext cx="3704521" cy="475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01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Забавные детские диалоги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82476" y="994293"/>
            <a:ext cx="25694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Илюша подбежал.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1" y="1283148"/>
            <a:ext cx="5151153" cy="367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58" y="1283148"/>
            <a:ext cx="5397582" cy="89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84" y="2030194"/>
            <a:ext cx="5708056" cy="22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834" y="4009128"/>
            <a:ext cx="3361999" cy="277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09" y="4697216"/>
            <a:ext cx="183832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321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Факты из жизни художников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46" y="2446500"/>
            <a:ext cx="5933313" cy="166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639" y="1718799"/>
            <a:ext cx="4114987" cy="274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41" y="4759328"/>
            <a:ext cx="6222932" cy="15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3" y="4246308"/>
            <a:ext cx="5377359" cy="2309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34" y="134128"/>
            <a:ext cx="1719404" cy="217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278" y="134128"/>
            <a:ext cx="1627902" cy="21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3" y="1718799"/>
            <a:ext cx="1517876" cy="214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495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Факты создания картин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22" y="3759942"/>
            <a:ext cx="4432112" cy="2818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58" y="1101685"/>
            <a:ext cx="4652439" cy="222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397" y="562867"/>
            <a:ext cx="3198050" cy="377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6" y="1101685"/>
            <a:ext cx="3442220" cy="547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625" y="4460303"/>
            <a:ext cx="194310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53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/>
              <a:t>Ц</a:t>
            </a:r>
            <a:r>
              <a:rPr lang="ru-RU" dirty="0" smtClean="0"/>
              <a:t>вет страсти, сильного чувства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247" y="997155"/>
            <a:ext cx="4891488" cy="575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06" y="997155"/>
            <a:ext cx="1719541" cy="546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85974"/>
            <a:ext cx="39147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" y="2013981"/>
            <a:ext cx="4953000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3" y="2566431"/>
            <a:ext cx="4804537" cy="402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502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Методический ход по работе с восприятием произведения изобразительного искусства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13" y="938442"/>
            <a:ext cx="4550351" cy="591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35" y="3166090"/>
            <a:ext cx="4075649" cy="33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49" y="1033445"/>
            <a:ext cx="4526620" cy="20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121239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8908</TotalTime>
  <Words>293</Words>
  <Application>Microsoft Office PowerPoint</Application>
  <PresentationFormat>Произвольный</PresentationFormat>
  <Paragraphs>20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«Тропинка в картину. Новеллы о русском искусстве. В.И. Чайковская   </vt:lpstr>
      <vt:lpstr>«Чтение – это окошко, через которое дети видят и познают мир и самих себя»</vt:lpstr>
      <vt:lpstr>Главные герои</vt:lpstr>
      <vt:lpstr>Пути, ведущие в картину</vt:lpstr>
      <vt:lpstr>Забавные детские диалоги</vt:lpstr>
      <vt:lpstr>Факты из жизни художников</vt:lpstr>
      <vt:lpstr>Факты создания картин</vt:lpstr>
      <vt:lpstr>Цвет страсти, сильного чувства</vt:lpstr>
      <vt:lpstr>Методический ход по работе с восприятием произведения изобразительного искусства</vt:lpstr>
      <vt:lpstr>Методический совет по работе с восприятием произведений изобразительного искусства</vt:lpstr>
      <vt:lpstr>Вы узнаете… почему женские образы в картине К. Брюллова «Последний день Помпеи» так похожи друг на друга</vt:lpstr>
      <vt:lpstr>Вы узнаете… как  фамилия Петров дополнилась Водкиным</vt:lpstr>
      <vt:lpstr>Вы узнаете… Тайна двух картин В. Серова</vt:lpstr>
      <vt:lpstr>Вы узнаете…  Выбор А. Иванова и как по-разному звучит отказ…</vt:lpstr>
      <vt:lpstr>Контактная информация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Сухов Никита Эдуардович</dc:creator>
  <cp:lastModifiedBy>Максимова Наталья Вячеславовна</cp:lastModifiedBy>
  <cp:revision>857</cp:revision>
  <cp:lastPrinted>2018-06-26T15:33:39Z</cp:lastPrinted>
  <dcterms:modified xsi:type="dcterms:W3CDTF">2020-02-14T07:03:57Z</dcterms:modified>
</cp:coreProperties>
</file>