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76" r:id="rId6"/>
    <p:sldId id="275" r:id="rId7"/>
    <p:sldId id="263" r:id="rId8"/>
    <p:sldId id="279" r:id="rId9"/>
    <p:sldId id="280" r:id="rId10"/>
    <p:sldId id="264" r:id="rId11"/>
    <p:sldId id="265" r:id="rId12"/>
    <p:sldId id="266" r:id="rId13"/>
    <p:sldId id="27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1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976" autoAdjust="0"/>
  </p:normalViewPr>
  <p:slideViewPr>
    <p:cSldViewPr snapToGrid="0">
      <p:cViewPr>
        <p:scale>
          <a:sx n="76" d="100"/>
          <a:sy n="76" d="100"/>
        </p:scale>
        <p:origin x="-51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DBED0-94A5-44CE-8EB1-581BB0D4D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97CDD90-0CC0-4DAF-B8BE-6691B4AA8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77977EB-0AAE-4E72-8AFA-81EB6A39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A3866CA-CD60-44BA-A3DC-DA974761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5CE7C0-F6EE-4FD5-83EE-5A41B50F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46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956CD2-D677-4826-B752-4B9F7FE41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5AD6872-B5DA-4C38-BAAA-522FCB57F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5B8FFA-9E6F-4677-8011-34B34C08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C6AC03-3DF4-48D7-BA52-2DE60EDE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C51318A-5505-4DD8-BF99-5F06E9C7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15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49E638F-00D3-4C8C-A347-6227DB1E7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AA48DCD-6B5C-474C-8D18-A293848FD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7377C36-4BAE-46AC-B1F3-5CEAD29AE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7CD0B4-000E-4AC2-835B-45A92F0B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1F8E8B-D01C-4C5A-8AD9-31760718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9445F3-E29A-498C-AC19-03D9106C8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4CBA54-F572-491D-BB89-9E257907C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B2617E-1A11-43F2-AF56-D4C62DBC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6ED695-BF76-4F0F-A235-E5D2D132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FB54D6-8F76-4EB5-9328-17F3236A0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0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0CC5CB-7639-4642-B903-46AF7F3C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151702-B83D-43A1-AD61-270E82B4F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4AA6E9-BCEF-42E4-9787-A013E8F3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637789-869D-4F54-AF60-9C5EE959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8978C-33B4-408E-A605-1EFAE01C6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30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1D6278-65B4-4AE0-AE32-07A71AB2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D98D36-9FE4-490C-BC07-3D84BCF2F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779AB3-5442-420C-80E2-F716C40C1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0EF577-C9CD-4D17-9354-499EFF0F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442A2C-280C-405F-A38B-EE89F80B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5464814-AC99-4813-8CE4-D6656FD5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44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9C0947-FF22-4AA5-B757-513E0425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467C612-F097-47DC-9D5E-E3957D73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BB834B-5DAD-49BB-A348-0512A8734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0C1412D-013A-4BFA-A9FE-E77EAE78CA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6B4EEB2-4025-44DF-BEF8-CD810AEE16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1EB2AA2-E8A1-49C2-82E5-93520B189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20349D2-190B-47BB-A2E3-AD0C78CC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06C3D1E-018D-487A-80E5-05DD91198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47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1094B0-AD10-4778-919E-40FDA134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A1A5864-126D-4E4E-8C07-4262C420D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1E32EF8-61BC-4176-A43D-2A1BC7C6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9132BB0-979B-4885-BC13-7F2D514E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0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BEAED7F-A701-4241-8E6C-8456F2F91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AFC99A2-04D7-4C6F-A547-156B1C603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D42012F-537A-4BED-8A6E-4CCDE56D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45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411126-0BA1-4166-8583-4E65B838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2580FA-14AC-4071-AE95-5E2EB1D03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8EF0D53-5D21-4CBD-B67B-D5949B2A0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FB5C6A9-9C3C-427C-94B3-989A546F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47D57B0-ABE8-4283-90B9-51933F8D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4BC350-A4CE-4775-BC3D-ED550326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19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827C33-904F-4514-99C5-2591B30B0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4BB561D-374E-4EFC-AF38-E8BF646EB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F26BC05-F3CB-4D90-A741-2D3E8EC90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E001E3D-C902-49F9-9D25-67FADBC4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8B861AF-FC9E-45D6-892B-DDB0523A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CBDC85A-8202-4A2F-90BB-A86805A5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5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7FD31A-09C6-4BF9-90D5-2193FCF0F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7AF8765-C255-4A43-8753-7CD264F55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0ACE496-7B6B-46BB-83C2-523093931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277C-EC27-4C79-B5E5-1FFD1C527075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C1FB1A-7528-4BA8-8845-BA681053D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9445420-148B-45D6-BCC3-BAFD630A4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F96C2-069F-43A1-8CD7-11F7C7BC9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44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chitel.club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005D3B-F885-4E32-9E3C-9A5A02E912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50"/>
                </a:solidFill>
              </a:rPr>
              <a:t>Методическое сопровождение поэтапного перехода на обучение по новым ФГОС НОО и ФГОС ООО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EE82454-3A1A-4E35-BE4E-A0034727B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37" y="4655127"/>
            <a:ext cx="10834254" cy="2202873"/>
          </a:xfrm>
        </p:spPr>
        <p:txBody>
          <a:bodyPr>
            <a:normAutofit/>
          </a:bodyPr>
          <a:lstStyle/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Он-</a:t>
            </a:r>
            <a:r>
              <a:rPr lang="ru-RU" sz="2800" b="1" i="1" dirty="0" err="1">
                <a:solidFill>
                  <a:srgbClr val="002060"/>
                </a:solidFill>
              </a:rPr>
              <a:t>лайн</a:t>
            </a:r>
            <a:r>
              <a:rPr lang="ru-RU" sz="2800" b="1" i="1" dirty="0">
                <a:solidFill>
                  <a:srgbClr val="002060"/>
                </a:solidFill>
              </a:rPr>
              <a:t> час для учителей ПО «Искусство» г. Челябинска</a:t>
            </a:r>
          </a:p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10 марта 2022 года</a:t>
            </a:r>
          </a:p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Подготовил: учитель музыки МАОУ «Гимназия №93 г. Челябинска Новикова Анна Сергеевна</a:t>
            </a:r>
          </a:p>
        </p:txBody>
      </p:sp>
    </p:spTree>
    <p:extLst>
      <p:ext uri="{BB962C8B-B14F-4D97-AF65-F5344CB8AC3E}">
        <p14:creationId xmlns:p14="http://schemas.microsoft.com/office/powerpoint/2010/main" val="801994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2C0EF-DF0B-47FE-8133-A656A96C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512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Начальное образование (1-4 классы)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5A74EC-C368-4394-92FA-9E4B55D5C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1" y="845126"/>
            <a:ext cx="11928764" cy="60128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/>
              <a:t>Программа составлена на основе </a:t>
            </a:r>
            <a:r>
              <a:rPr lang="ru-RU" sz="3200" b="1" dirty="0"/>
              <a:t>модульного принципа </a:t>
            </a:r>
            <a:r>
              <a:rPr lang="ru-RU" sz="3200" dirty="0"/>
              <a:t>построения учебного материала и допускает </a:t>
            </a:r>
            <a:r>
              <a:rPr lang="ru-RU" sz="3200" b="1" dirty="0"/>
              <a:t>вариативный подход </a:t>
            </a:r>
            <a:r>
              <a:rPr lang="ru-RU" sz="3200" dirty="0"/>
              <a:t>к очерёдности изучения модулей, принципам компоновки учебных тем, форм и методов освоения содержания. </a:t>
            </a:r>
          </a:p>
          <a:p>
            <a:r>
              <a:rPr lang="ru-RU" dirty="0"/>
              <a:t>модуль №  1 «Музыкальная грамота»; </a:t>
            </a:r>
          </a:p>
          <a:p>
            <a:r>
              <a:rPr lang="ru-RU" dirty="0"/>
              <a:t>модуль №  2 «Народная музыка России»; </a:t>
            </a:r>
          </a:p>
          <a:p>
            <a:r>
              <a:rPr lang="ru-RU" dirty="0"/>
              <a:t>модуль №  3 «Музыка народов мира»;</a:t>
            </a:r>
          </a:p>
          <a:p>
            <a:r>
              <a:rPr lang="ru-RU" dirty="0"/>
              <a:t> модуль №  4 «Духовная музыка»; </a:t>
            </a:r>
          </a:p>
          <a:p>
            <a:r>
              <a:rPr lang="ru-RU" dirty="0"/>
              <a:t>модуль №  5 «Классическая музыка»;</a:t>
            </a:r>
          </a:p>
          <a:p>
            <a:r>
              <a:rPr lang="ru-RU" dirty="0"/>
              <a:t> модуль №  6 «Современная музыкальная культура»;</a:t>
            </a:r>
          </a:p>
          <a:p>
            <a:r>
              <a:rPr lang="ru-RU" dirty="0"/>
              <a:t> модуль №  7 «Музыка театра и кино»; </a:t>
            </a:r>
          </a:p>
          <a:p>
            <a:r>
              <a:rPr lang="ru-RU" dirty="0"/>
              <a:t>модуль №  8 «Музыка в жизни человека». </a:t>
            </a:r>
          </a:p>
        </p:txBody>
      </p:sp>
    </p:spTree>
    <p:extLst>
      <p:ext uri="{BB962C8B-B14F-4D97-AF65-F5344CB8AC3E}">
        <p14:creationId xmlns:p14="http://schemas.microsoft.com/office/powerpoint/2010/main" val="377655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73EAC6-D4D4-4A03-80DA-5363390F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1 КЛАСС </a:t>
            </a:r>
            <a:r>
              <a:rPr lang="ru-RU" sz="2200" b="1" dirty="0">
                <a:solidFill>
                  <a:srgbClr val="FF0000"/>
                </a:solidFill>
              </a:rPr>
              <a:t>(Темы из программы Критской Е Д., Сергеевой Г.П. : Музыка в жизни человека, Музыкальная картина мира , Основные закономерности музыкального искусства)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BE80A18F-2329-4F1F-AC8F-AFDBDEBA4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6114"/>
              </p:ext>
            </p:extLst>
          </p:nvPr>
        </p:nvGraphicFramePr>
        <p:xfrm>
          <a:off x="152400" y="1025236"/>
          <a:ext cx="11887200" cy="573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429400221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4064261839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15210328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4293025092"/>
                    </a:ext>
                  </a:extLst>
                </a:gridCol>
              </a:tblGrid>
              <a:tr h="56803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1-я четверть 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2-я четверть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3-я четверть 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4-я четверть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 часов)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9216773"/>
                  </a:ext>
                </a:extLst>
              </a:tr>
              <a:tr h="4917029">
                <a:tc>
                  <a:txBody>
                    <a:bodyPr/>
                    <a:lstStyle/>
                    <a:p>
                      <a:r>
                        <a:rPr lang="ru-RU" sz="2000" b="1" u="sng" dirty="0"/>
                        <a:t>Музыка в жизни человека </a:t>
                      </a:r>
                      <a:r>
                        <a:rPr lang="ru-RU" sz="2000" dirty="0"/>
                        <a:t>(А – Красота и вдохновение Б – Музыкальные пейзажи) </a:t>
                      </a:r>
                    </a:p>
                    <a:p>
                      <a:r>
                        <a:rPr lang="ru-RU" sz="2000" b="1" u="sng" dirty="0"/>
                        <a:t>Народная музыка России </a:t>
                      </a:r>
                      <a:r>
                        <a:rPr lang="ru-RU" sz="2000" dirty="0"/>
                        <a:t>(Б – Русский фольклор, В – Русские народные инструменты, Г – Сказки и легенды)</a:t>
                      </a:r>
                    </a:p>
                    <a:p>
                      <a:r>
                        <a:rPr lang="ru-RU" sz="2000" dirty="0"/>
                        <a:t> </a:t>
                      </a:r>
                      <a:r>
                        <a:rPr lang="ru-RU" sz="2000" b="1" u="sng" dirty="0"/>
                        <a:t>Музыкальная грамота </a:t>
                      </a:r>
                    </a:p>
                    <a:p>
                      <a:r>
                        <a:rPr lang="ru-RU" sz="2000" dirty="0"/>
                        <a:t>(А –Весь мир звучит, Б - Звукоряд, Г - Ритм, Д – Ритмический рисунок)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Классическая музыка </a:t>
                      </a:r>
                    </a:p>
                    <a:p>
                      <a:r>
                        <a:rPr lang="ru-RU" sz="2000" dirty="0"/>
                        <a:t>(Б  - Композиторы - детям, В - Оркестр, Д - Флейта)</a:t>
                      </a:r>
                    </a:p>
                    <a:p>
                      <a:r>
                        <a:rPr lang="ru-RU" sz="2000" dirty="0"/>
                        <a:t> </a:t>
                      </a:r>
                      <a:r>
                        <a:rPr lang="ru-RU" sz="2000" b="1" dirty="0"/>
                        <a:t>Духовная музыка </a:t>
                      </a:r>
                      <a:r>
                        <a:rPr lang="ru-RU" sz="2000" dirty="0"/>
                        <a:t>(Б – Песни верующих)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u="sng" dirty="0"/>
                        <a:t>Народная музыка России </a:t>
                      </a:r>
                      <a:r>
                        <a:rPr lang="ru-RU" sz="2000" dirty="0"/>
                        <a:t>(А – Край, в котором ты живешь, Б – Русский фольклор) </a:t>
                      </a:r>
                    </a:p>
                    <a:p>
                      <a:r>
                        <a:rPr lang="ru-RU" sz="2000" b="1" u="sng" dirty="0"/>
                        <a:t>Музыка в жизни человека </a:t>
                      </a:r>
                      <a:r>
                        <a:rPr lang="ru-RU" sz="2000" dirty="0"/>
                        <a:t>(Б – Музыкальные пейзажи, В – Музыкальные портреты, Г – Какой же без музыки праздник?, </a:t>
                      </a:r>
                    </a:p>
                    <a:p>
                      <a:r>
                        <a:rPr lang="ru-RU" sz="2000" dirty="0"/>
                        <a:t>Е – Музыка на войне, музыка о войне) </a:t>
                      </a:r>
                    </a:p>
                    <a:p>
                      <a:r>
                        <a:rPr lang="ru-RU" sz="2000" b="1" u="sng" dirty="0"/>
                        <a:t>Музыкальная грамота </a:t>
                      </a:r>
                    </a:p>
                    <a:p>
                      <a:r>
                        <a:rPr lang="ru-RU" sz="2000" dirty="0"/>
                        <a:t>(З – высота звуков)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u="sng" dirty="0"/>
                        <a:t>Музыка народов мира </a:t>
                      </a:r>
                      <a:r>
                        <a:rPr lang="ru-RU" sz="2000" dirty="0"/>
                        <a:t>(А – Музыка наших соседей) </a:t>
                      </a:r>
                    </a:p>
                    <a:p>
                      <a:r>
                        <a:rPr lang="ru-RU" sz="2000" b="1" u="sng" dirty="0"/>
                        <a:t>Классическая музыка</a:t>
                      </a:r>
                    </a:p>
                    <a:p>
                      <a:r>
                        <a:rPr lang="ru-RU" sz="2000" dirty="0"/>
                        <a:t> (Б - Композиторы - детям, Г - Фортепиано, Е - Скрипка)</a:t>
                      </a:r>
                    </a:p>
                    <a:p>
                      <a:r>
                        <a:rPr lang="ru-RU" sz="2000" dirty="0"/>
                        <a:t> </a:t>
                      </a:r>
                      <a:r>
                        <a:rPr lang="ru-RU" sz="2000" b="1" u="sng" dirty="0"/>
                        <a:t>Музыка театра и кино </a:t>
                      </a:r>
                      <a:r>
                        <a:rPr lang="ru-RU" sz="2000" dirty="0"/>
                        <a:t>(А – Музыкальная сказка на сцене и на экране)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2114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43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B4EB44-4F86-4DD7-9EE5-8CD12952F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969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Общее основное образование (5 – 8 класс)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0A0A6B-568A-4E3B-9FDF-12105AA3B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5126"/>
            <a:ext cx="11623964" cy="6012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Каждый </a:t>
            </a:r>
            <a:r>
              <a:rPr lang="ru-RU" b="1" dirty="0"/>
              <a:t>модуль</a:t>
            </a:r>
            <a:r>
              <a:rPr lang="ru-RU" dirty="0"/>
              <a:t> состоит из нескольких тематических блоков, рассчитанных </a:t>
            </a:r>
            <a:r>
              <a:rPr lang="ru-RU" b="1" dirty="0"/>
              <a:t>на 3—6 часов </a:t>
            </a:r>
            <a:r>
              <a:rPr lang="ru-RU" dirty="0"/>
              <a:t>учебного времени. Для удобства вариативного распределения в рамках календарно-тематического планирования они имеют буквенную маркировку (А, Б, В, Г). Модульный принцип допускает перестановку блоков (например: А, В, Б, Г); </a:t>
            </a:r>
            <a:r>
              <a:rPr lang="ru-RU" b="1" dirty="0"/>
              <a:t>перераспределение</a:t>
            </a:r>
            <a:r>
              <a:rPr lang="ru-RU" dirty="0"/>
              <a:t> количества учебных часов </a:t>
            </a:r>
            <a:r>
              <a:rPr lang="ru-RU" b="1" dirty="0"/>
              <a:t>между блоками</a:t>
            </a:r>
            <a:r>
              <a:rPr lang="ru-RU" dirty="0"/>
              <a:t>. Могут быть полностью опущены отдельные тематические блоки в случае, если данный материал был хорошо освоен в начальной школе.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Организация вправе </a:t>
            </a:r>
            <a:r>
              <a:rPr lang="ru-RU" b="1" u="sng" dirty="0"/>
              <a:t>самостоятельно определять последовательность модулей и количество часов </a:t>
            </a:r>
            <a:r>
              <a:rPr lang="ru-RU" dirty="0"/>
              <a:t>для освоения обучающимися модулей предметов предметной области «Искусство» (с учетом возможностей материально-технической базы Организации).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33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2823F6-9CF6-4C77-883A-B2E158054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МОДУЛИ ДЛЯ 5-8 КЛАССОВ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A3954D-D2EA-4D60-BE39-C51E9DF96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30036"/>
            <a:ext cx="12039600" cy="54032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модуль № 1 «Музыка моего края»</a:t>
            </a:r>
          </a:p>
          <a:p>
            <a:pPr marL="0" indent="0">
              <a:buNone/>
            </a:pPr>
            <a:r>
              <a:rPr lang="ru-RU" sz="3200" dirty="0"/>
              <a:t>модуль № 2 «Народное музыкальное творчество России» </a:t>
            </a:r>
          </a:p>
          <a:p>
            <a:pPr marL="0" indent="0">
              <a:buNone/>
            </a:pPr>
            <a:r>
              <a:rPr lang="ru-RU" sz="3200" b="1" dirty="0"/>
              <a:t>модуль № 3 «Музыка народов мира»</a:t>
            </a:r>
          </a:p>
          <a:p>
            <a:pPr marL="0" indent="0">
              <a:buNone/>
            </a:pPr>
            <a:r>
              <a:rPr lang="ru-RU" sz="3200" dirty="0"/>
              <a:t>модуль № 4 «Европейская классическая музыка»</a:t>
            </a:r>
          </a:p>
          <a:p>
            <a:pPr marL="0" indent="0">
              <a:buNone/>
            </a:pPr>
            <a:r>
              <a:rPr lang="ru-RU" sz="3200" dirty="0"/>
              <a:t>модуль № 5 «Русская классическая музыка» </a:t>
            </a:r>
          </a:p>
          <a:p>
            <a:pPr marL="0" indent="0">
              <a:buNone/>
            </a:pPr>
            <a:r>
              <a:rPr lang="ru-RU" sz="3200" dirty="0"/>
              <a:t>модуль № 6 «Истоки и образы русской и европейской духовной музыки» </a:t>
            </a:r>
          </a:p>
          <a:p>
            <a:pPr marL="0" indent="0">
              <a:buNone/>
            </a:pPr>
            <a:r>
              <a:rPr lang="ru-RU" sz="3200" dirty="0"/>
              <a:t>модуль № 7 «Современная музыка: основные жанры и направления»</a:t>
            </a:r>
          </a:p>
          <a:p>
            <a:pPr marL="0" indent="0">
              <a:buNone/>
            </a:pPr>
            <a:r>
              <a:rPr lang="ru-RU" sz="3200" dirty="0"/>
              <a:t>модуль № 8 «Связь музыки с другими видами искусства» </a:t>
            </a:r>
          </a:p>
          <a:p>
            <a:pPr marL="0" indent="0">
              <a:buNone/>
            </a:pPr>
            <a:r>
              <a:rPr lang="ru-RU" sz="3200" dirty="0"/>
              <a:t>модуль № 9 «Жанры музыкального искусства»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91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5B18DD-88C6-46E2-9F92-B06ED7ADE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5 КЛАСС. </a:t>
            </a:r>
            <a:r>
              <a:rPr lang="ru-RU" sz="3600" b="1" dirty="0"/>
              <a:t>Вариант 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F911305-B88A-403E-B0BF-587755E952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525643"/>
              </p:ext>
            </p:extLst>
          </p:nvPr>
        </p:nvGraphicFramePr>
        <p:xfrm>
          <a:off x="277091" y="997528"/>
          <a:ext cx="11582400" cy="4903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155688465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6386385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8485758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1420448026"/>
                    </a:ext>
                  </a:extLst>
                </a:gridCol>
              </a:tblGrid>
              <a:tr h="97154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1-я четверть 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2-я четверть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3-я четверть 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 часов)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4-я четверть</a:t>
                      </a:r>
                    </a:p>
                    <a:p>
                      <a:pPr algn="ctr"/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 часов)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694277"/>
                  </a:ext>
                </a:extLst>
              </a:tr>
              <a:tr h="1619250">
                <a:tc>
                  <a:txBody>
                    <a:bodyPr/>
                    <a:lstStyle/>
                    <a:p>
                      <a:r>
                        <a:rPr lang="ru-RU" sz="2800" dirty="0"/>
                        <a:t>Музыка моего края </a:t>
                      </a:r>
                    </a:p>
                    <a:p>
                      <a:r>
                        <a:rPr lang="ru-RU" sz="2800" dirty="0"/>
                        <a:t>(А – Фольклор – народное творчество, Б – Календарный фольклор)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Русская классическая музыка (А – Образы родной земли, Д – Русская исполнительская школа)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Европейская классическая музыка (А – Национальные истоки классической музыки, Б – Музыкант и публика)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/>
                        <a:t>Связь музыки с другими видами искусства (А – Музыка и литература, Б - Музыка и живопись)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50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012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D70CBC-8E8D-44B9-81DE-08FD7EED6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91" y="365125"/>
            <a:ext cx="10924309" cy="169920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5 КЛАСС. </a:t>
            </a:r>
            <a:r>
              <a:rPr lang="ru-RU" sz="3600" b="1" dirty="0"/>
              <a:t>Вариант 2. Распределение тематических модулей по месяцам (концентрический принцип)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ABCFD6FF-D9E4-4746-A1D2-42EA697FD1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569195"/>
              </p:ext>
            </p:extLst>
          </p:nvPr>
        </p:nvGraphicFramePr>
        <p:xfrm>
          <a:off x="-3" y="2230582"/>
          <a:ext cx="12192003" cy="2952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xmlns="" val="4525549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144827183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254462772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73573798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1252594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28817242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42424429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89763431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xmlns="" val="3325023820"/>
                    </a:ext>
                  </a:extLst>
                </a:gridCol>
              </a:tblGrid>
              <a:tr h="4230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СЕНТЯБРЬ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ОКТЯБРЬ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НОЯБРЬ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ДЕКАБРЬ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ЯНВАРЬ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ФЕВРАЛЬ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МАРТ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АПРЕЛЬ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МАЙ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136111"/>
                  </a:ext>
                </a:extLst>
              </a:tr>
              <a:tr h="1668992">
                <a:tc>
                  <a:txBody>
                    <a:bodyPr/>
                    <a:lstStyle/>
                    <a:p>
                      <a:r>
                        <a:rPr lang="ru-RU" sz="2000" dirty="0"/>
                        <a:t>Музыка моего края (А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Народное </a:t>
                      </a:r>
                      <a:r>
                        <a:rPr lang="ru-RU" sz="2000" dirty="0" err="1"/>
                        <a:t>музыкаль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ное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творче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ство</a:t>
                      </a:r>
                      <a:r>
                        <a:rPr lang="ru-RU" sz="2000" dirty="0"/>
                        <a:t> Рос- сии (А)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Жанры </a:t>
                      </a:r>
                      <a:r>
                        <a:rPr lang="ru-RU" sz="2000" dirty="0" err="1"/>
                        <a:t>музыкаль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ного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ис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кусства</a:t>
                      </a:r>
                      <a:r>
                        <a:rPr lang="ru-RU" sz="2000" dirty="0"/>
                        <a:t> (А)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 Русская </a:t>
                      </a:r>
                      <a:r>
                        <a:rPr lang="ru-RU" sz="2000" dirty="0" err="1"/>
                        <a:t>классиче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ская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му</a:t>
                      </a:r>
                      <a:r>
                        <a:rPr lang="ru-RU" sz="2000" dirty="0"/>
                        <a:t>- зыка (А)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Музыка народов мира (Б)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/>
                        <a:t>Европей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ская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класси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ческая</a:t>
                      </a:r>
                      <a:r>
                        <a:rPr lang="ru-RU" sz="2000" dirty="0"/>
                        <a:t> музыка (А)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Истоки и образы русской и </a:t>
                      </a:r>
                      <a:r>
                        <a:rPr lang="ru-RU" sz="2000" dirty="0" err="1"/>
                        <a:t>европей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ской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ду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ховной</a:t>
                      </a:r>
                      <a:r>
                        <a:rPr lang="ru-RU" sz="2000" dirty="0"/>
                        <a:t> музыки (А)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Связь музыки с другими видами искусства (Б)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Современная музыка: основные жанры и </a:t>
                      </a:r>
                      <a:r>
                        <a:rPr lang="ru-RU" sz="2000" dirty="0" err="1"/>
                        <a:t>направ</a:t>
                      </a:r>
                      <a:r>
                        <a:rPr lang="ru-RU" sz="2000" dirty="0"/>
                        <a:t>- </a:t>
                      </a:r>
                      <a:r>
                        <a:rPr lang="ru-RU" sz="2000" dirty="0" err="1"/>
                        <a:t>ления</a:t>
                      </a:r>
                      <a:r>
                        <a:rPr lang="ru-RU" sz="2000" dirty="0"/>
                        <a:t> (А)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309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847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D8F2C04-F684-462E-AE09-1F4B2318ED2E}"/>
              </a:ext>
            </a:extLst>
          </p:cNvPr>
          <p:cNvSpPr/>
          <p:nvPr/>
        </p:nvSpPr>
        <p:spPr>
          <a:xfrm>
            <a:off x="193964" y="110837"/>
            <a:ext cx="115131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Календарно – тематическое планирование 5 класс </a:t>
            </a:r>
          </a:p>
          <a:p>
            <a:pPr algn="ctr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вариант планирования №2 – концентрический) принцип)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xmlns="" id="{6A7C0D22-F2CB-43E2-B323-A7105A094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962001"/>
              </p:ext>
            </p:extLst>
          </p:nvPr>
        </p:nvGraphicFramePr>
        <p:xfrm>
          <a:off x="0" y="1274618"/>
          <a:ext cx="12192000" cy="5840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9118">
                  <a:extLst>
                    <a:ext uri="{9D8B030D-6E8A-4147-A177-3AD203B41FA5}">
                      <a16:colId xmlns:a16="http://schemas.microsoft.com/office/drawing/2014/main" xmlns="" val="1976739171"/>
                    </a:ext>
                  </a:extLst>
                </a:gridCol>
                <a:gridCol w="1150587">
                  <a:extLst>
                    <a:ext uri="{9D8B030D-6E8A-4147-A177-3AD203B41FA5}">
                      <a16:colId xmlns:a16="http://schemas.microsoft.com/office/drawing/2014/main" xmlns="" val="1059016428"/>
                    </a:ext>
                  </a:extLst>
                </a:gridCol>
                <a:gridCol w="7262295">
                  <a:extLst>
                    <a:ext uri="{9D8B030D-6E8A-4147-A177-3AD203B41FA5}">
                      <a16:colId xmlns:a16="http://schemas.microsoft.com/office/drawing/2014/main" xmlns="" val="3236552669"/>
                    </a:ext>
                  </a:extLst>
                </a:gridCol>
              </a:tblGrid>
              <a:tr h="765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Тема, (раздел), количество часов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№ урока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Тема урока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3785420"/>
                  </a:ext>
                </a:extLst>
              </a:tr>
              <a:tr h="1206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Фольклор –народное творчество  - 4 часа (модуль №1 Музыка моего края, А)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1.1.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Россия, Россия, нет слова красивей (синтез музыки и художественного слова)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97453329"/>
                  </a:ext>
                </a:extLst>
              </a:tr>
              <a:tr h="1354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Вся Россия просится в песню (жанры русских песен: былины, колыбельные, календарные, плясовые. солдатские)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9923671"/>
                  </a:ext>
                </a:extLst>
              </a:tr>
              <a:tr h="1354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Песня – душа народа (жанры русских песен: хороводные, лирические, частушки)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2961572"/>
                  </a:ext>
                </a:extLst>
              </a:tr>
              <a:tr h="902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1.4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Народные песни в творчестве ансамбля «Ариэль»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155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920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6EA2BC39-0A55-41A3-893E-9C29001EE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425033"/>
              </p:ext>
            </p:extLst>
          </p:nvPr>
        </p:nvGraphicFramePr>
        <p:xfrm>
          <a:off x="124691" y="110836"/>
          <a:ext cx="11319164" cy="4601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8569">
                  <a:extLst>
                    <a:ext uri="{9D8B030D-6E8A-4147-A177-3AD203B41FA5}">
                      <a16:colId xmlns:a16="http://schemas.microsoft.com/office/drawing/2014/main" xmlns="" val="1128984357"/>
                    </a:ext>
                  </a:extLst>
                </a:gridCol>
                <a:gridCol w="936721">
                  <a:extLst>
                    <a:ext uri="{9D8B030D-6E8A-4147-A177-3AD203B41FA5}">
                      <a16:colId xmlns:a16="http://schemas.microsoft.com/office/drawing/2014/main" xmlns="" val="2498619283"/>
                    </a:ext>
                  </a:extLst>
                </a:gridCol>
                <a:gridCol w="6873874">
                  <a:extLst>
                    <a:ext uri="{9D8B030D-6E8A-4147-A177-3AD203B41FA5}">
                      <a16:colId xmlns:a16="http://schemas.microsoft.com/office/drawing/2014/main" xmlns="" val="1237745915"/>
                    </a:ext>
                  </a:extLst>
                </a:gridCol>
              </a:tblGrid>
              <a:tr h="2186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Россия – наш общий дом – 4 часа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(модуль №2 Русское народное творчество, А)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Башкирские народные песни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615175"/>
                  </a:ext>
                </a:extLst>
              </a:tr>
              <a:tr h="600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2.2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Кубанские народные песни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28523384"/>
                  </a:ext>
                </a:extLst>
              </a:tr>
              <a:tr h="6631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2.3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Музыка народов Кавказа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77121073"/>
                  </a:ext>
                </a:extLst>
              </a:tr>
              <a:tr h="11516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2.4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Музыкальная культура народов России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01278641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F18FD96-EBF5-4EB8-8ED6-418FB98C9944}"/>
              </a:ext>
            </a:extLst>
          </p:cNvPr>
          <p:cNvSpPr/>
          <p:nvPr/>
        </p:nvSpPr>
        <p:spPr>
          <a:xfrm rot="10800000" flipV="1">
            <a:off x="0" y="1490011"/>
            <a:ext cx="1206730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just"/>
            <a:endParaRPr lang="ru-RU" sz="2400" dirty="0"/>
          </a:p>
          <a:p>
            <a:pPr algn="just"/>
            <a:endParaRPr lang="ru-RU" sz="2400" b="1" dirty="0">
              <a:solidFill>
                <a:srgbClr val="FF0000"/>
              </a:solidFill>
            </a:endParaRPr>
          </a:p>
          <a:p>
            <a:pPr algn="just"/>
            <a:endParaRPr lang="ru-RU" sz="2400" b="1" dirty="0">
              <a:solidFill>
                <a:srgbClr val="FF0000"/>
              </a:solidFill>
            </a:endParaRPr>
          </a:p>
          <a:p>
            <a:pPr algn="just"/>
            <a:endParaRPr lang="ru-RU" sz="2400" b="1" dirty="0">
              <a:solidFill>
                <a:srgbClr val="FF0000"/>
              </a:solidFill>
            </a:endParaRPr>
          </a:p>
          <a:p>
            <a:pPr algn="just"/>
            <a:r>
              <a:rPr lang="ru-RU" sz="2400" b="1" dirty="0">
                <a:solidFill>
                  <a:srgbClr val="FF0000"/>
                </a:solidFill>
              </a:rPr>
              <a:t>СОДЕРЖАНИЕ МОДУЛЯ. </a:t>
            </a:r>
            <a:r>
              <a:rPr lang="ru-RU" sz="2400" dirty="0"/>
              <a:t>Богатство и разнообразие фольклорных </a:t>
            </a:r>
            <a:r>
              <a:rPr lang="ru-RU" sz="2400" b="1" u="sng" dirty="0"/>
              <a:t>традиций народов нашей страны.</a:t>
            </a:r>
            <a:r>
              <a:rPr lang="ru-RU" sz="2400" dirty="0"/>
              <a:t> Музыка наших соседей, музыка других регионов. При изучении данного тематического материала рекомендуется выбрать </a:t>
            </a:r>
            <a:r>
              <a:rPr lang="ru-RU" sz="2400" b="1" u="sng" dirty="0"/>
              <a:t>не менее трёх региональных традиций</a:t>
            </a:r>
            <a:r>
              <a:rPr lang="ru-RU" sz="2400" dirty="0"/>
              <a:t>. Одна из которых — музыка ближайших соседей. Две другие культурные традиции желательно выбрать среди более удалённых географически, а также по принципу контраста мелодико-ритмических особенностей.</a:t>
            </a:r>
          </a:p>
        </p:txBody>
      </p:sp>
    </p:spTree>
    <p:extLst>
      <p:ext uri="{BB962C8B-B14F-4D97-AF65-F5344CB8AC3E}">
        <p14:creationId xmlns:p14="http://schemas.microsoft.com/office/powerpoint/2010/main" val="3778146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CBA87580-0F62-4E15-96C0-3AE21632F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674"/>
              </p:ext>
            </p:extLst>
          </p:nvPr>
        </p:nvGraphicFramePr>
        <p:xfrm>
          <a:off x="124691" y="0"/>
          <a:ext cx="11901056" cy="7342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8937">
                  <a:extLst>
                    <a:ext uri="{9D8B030D-6E8A-4147-A177-3AD203B41FA5}">
                      <a16:colId xmlns:a16="http://schemas.microsoft.com/office/drawing/2014/main" xmlns="" val="1570849601"/>
                    </a:ext>
                  </a:extLst>
                </a:gridCol>
                <a:gridCol w="984875">
                  <a:extLst>
                    <a:ext uri="{9D8B030D-6E8A-4147-A177-3AD203B41FA5}">
                      <a16:colId xmlns:a16="http://schemas.microsoft.com/office/drawing/2014/main" xmlns="" val="3654462435"/>
                    </a:ext>
                  </a:extLst>
                </a:gridCol>
                <a:gridCol w="7227244">
                  <a:extLst>
                    <a:ext uri="{9D8B030D-6E8A-4147-A177-3AD203B41FA5}">
                      <a16:colId xmlns:a16="http://schemas.microsoft.com/office/drawing/2014/main" xmlns="" val="875684415"/>
                    </a:ext>
                  </a:extLst>
                </a:gridCol>
              </a:tblGrid>
              <a:tr h="1240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Камерная музыка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3 часа (модуль №7 – Жанры  музыкального искусства, 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3.1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«Здесь мало услышать, здесь вслушаться нужно…» (Союз музыки и поэзии в русском романсе)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9242961"/>
                  </a:ext>
                </a:extLst>
              </a:tr>
              <a:tr h="879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Песни без слов в инструментальной и вокальной музыке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50804108"/>
                  </a:ext>
                </a:extLst>
              </a:tr>
              <a:tr h="8291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Лирическая зарисовка - баркарола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8790652"/>
                  </a:ext>
                </a:extLst>
              </a:tr>
              <a:tr h="8354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Образы родной земли – 2 часа (модуль №5 Русская классическая музыка, 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4.1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Вторая жизнь песни в музыке русских композиторов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3231378"/>
                  </a:ext>
                </a:extLst>
              </a:tr>
              <a:tr h="1229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Образы русской природы (С. Есенин, Б. Пастернак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и Г. Свиридов)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26711642"/>
                  </a:ext>
                </a:extLst>
              </a:tr>
              <a:tr h="12294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Русский балет – 2 часа (модуль №5, Г)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5.1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Музыкальное путешествие. Балет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4746190"/>
                  </a:ext>
                </a:extLst>
              </a:tr>
              <a:tr h="614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П. И. Чайковский. Балет «Щелкунчик»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7174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904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01D4B4-9DCE-45D2-9871-EA7E721E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1" y="124692"/>
            <a:ext cx="11076709" cy="4017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/>
            </a:r>
            <a:br>
              <a:rPr lang="ru-RU" sz="3600" b="1" dirty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5 КЛАСС, 2 полугодие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4805B3A-96A4-40C4-9BCD-AB41132679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940707"/>
              </p:ext>
            </p:extLst>
          </p:nvPr>
        </p:nvGraphicFramePr>
        <p:xfrm>
          <a:off x="1" y="402957"/>
          <a:ext cx="12073179" cy="638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6001">
                  <a:extLst>
                    <a:ext uri="{9D8B030D-6E8A-4147-A177-3AD203B41FA5}">
                      <a16:colId xmlns:a16="http://schemas.microsoft.com/office/drawing/2014/main" xmlns="" val="3417229466"/>
                    </a:ext>
                  </a:extLst>
                </a:gridCol>
                <a:gridCol w="572843">
                  <a:extLst>
                    <a:ext uri="{9D8B030D-6E8A-4147-A177-3AD203B41FA5}">
                      <a16:colId xmlns:a16="http://schemas.microsoft.com/office/drawing/2014/main" xmlns="" val="1159227321"/>
                    </a:ext>
                  </a:extLst>
                </a:gridCol>
                <a:gridCol w="7614335">
                  <a:extLst>
                    <a:ext uri="{9D8B030D-6E8A-4147-A177-3AD203B41FA5}">
                      <a16:colId xmlns:a16="http://schemas.microsoft.com/office/drawing/2014/main" xmlns="" val="2669730544"/>
                    </a:ext>
                  </a:extLst>
                </a:gridCol>
              </a:tblGrid>
              <a:tr h="14455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Музыкальный фольклор народов Европы – 3 часа (модуль №3 Музыка народов мира, Б)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6.1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Знаменитые песни народов Европы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824765"/>
                  </a:ext>
                </a:extLst>
              </a:tr>
              <a:tr h="722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Народные танцы (полька, мазурка, тарантелла, лендлер)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38540624"/>
                  </a:ext>
                </a:extLst>
              </a:tr>
              <a:tr h="722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Музыкант - чародей (сказки, песни о музыке и музыкантах)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54507686"/>
                  </a:ext>
                </a:extLst>
              </a:tr>
              <a:tr h="1806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Национальные истоки  классической музыки – 4 часа (модуль №4 Европейская классическая музыка, 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7.1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Ф. Шопен – классик польской музыки (полонезы, мазурки)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0494636"/>
                  </a:ext>
                </a:extLst>
              </a:tr>
              <a:tr h="361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Польские танцы в русской музыке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40906"/>
                  </a:ext>
                </a:extLst>
              </a:tr>
              <a:tr h="361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Э. Григ – певец Норвегии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8856412"/>
                  </a:ext>
                </a:extLst>
              </a:tr>
              <a:tr h="909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7.4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Великий волшебник и музыкант (музыка Э. Грига в рассказе «Корзина с еловыми шишками»)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68578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12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60E129-6444-4933-97C3-21FCB869D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12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Рекомендации ГК «Просвещение» по переходу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6268E4-61CC-4354-AE20-FF3ED353A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3" y="1066800"/>
            <a:ext cx="11610108" cy="5597236"/>
          </a:xfrm>
        </p:spPr>
        <p:txBody>
          <a:bodyPr>
            <a:normAutofit fontScale="92500"/>
          </a:bodyPr>
          <a:lstStyle/>
          <a:p>
            <a:r>
              <a:rPr lang="ru-RU" dirty="0"/>
              <a:t>2022 – переход на ФГОС </a:t>
            </a:r>
            <a:r>
              <a:rPr lang="ru-RU" b="1" u="sng" dirty="0"/>
              <a:t>с использованием учебников действующего ФПУ</a:t>
            </a:r>
            <a:r>
              <a:rPr lang="ru-RU" dirty="0"/>
              <a:t> для учащихся, зачисленных в 1 и 5 классы в 2022 г. </a:t>
            </a:r>
          </a:p>
          <a:p>
            <a:r>
              <a:rPr lang="ru-RU" dirty="0"/>
              <a:t> 2022 год – возможность для школ докупить актуальные учебники (не ранее 2020 года издания) и компоненты УМК, соответствующие ФГОС НОО и ООО 2009, 2010 гг. для учащихся, зачисленных на обучение до 2022 г.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C00000"/>
                </a:solidFill>
              </a:rPr>
              <a:t>Когда в ФПУ появятся учебники, соответствующие ФГОС-2021?</a:t>
            </a:r>
          </a:p>
          <a:p>
            <a:r>
              <a:rPr lang="ru-RU" dirty="0"/>
              <a:t>Сентябрь 2021 – Одобрены Примерные рабочие программы НОО и ООО (Протокол ФУМО от 27.09.2021г.)</a:t>
            </a:r>
          </a:p>
          <a:p>
            <a:r>
              <a:rPr lang="ru-RU" dirty="0"/>
              <a:t>2-3 квартал 2022 года – государственная экспертиза обновленных учебников</a:t>
            </a:r>
          </a:p>
          <a:p>
            <a:r>
              <a:rPr lang="ru-RU" dirty="0"/>
              <a:t>3-4 квартал 2022 года – приказ Министерства просвещения РФ об утверждении федерального перечня учебников (ФПУ)</a:t>
            </a:r>
          </a:p>
        </p:txBody>
      </p:sp>
    </p:spTree>
    <p:extLst>
      <p:ext uri="{BB962C8B-B14F-4D97-AF65-F5344CB8AC3E}">
        <p14:creationId xmlns:p14="http://schemas.microsoft.com/office/powerpoint/2010/main" val="3851117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59BDBE1-603C-4C7A-8CC8-BC19F1FF2E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551398"/>
              </p:ext>
            </p:extLst>
          </p:nvPr>
        </p:nvGraphicFramePr>
        <p:xfrm>
          <a:off x="96983" y="138545"/>
          <a:ext cx="11804074" cy="6580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8875">
                  <a:extLst>
                    <a:ext uri="{9D8B030D-6E8A-4147-A177-3AD203B41FA5}">
                      <a16:colId xmlns:a16="http://schemas.microsoft.com/office/drawing/2014/main" xmlns="" val="4035009742"/>
                    </a:ext>
                  </a:extLst>
                </a:gridCol>
                <a:gridCol w="976849">
                  <a:extLst>
                    <a:ext uri="{9D8B030D-6E8A-4147-A177-3AD203B41FA5}">
                      <a16:colId xmlns:a16="http://schemas.microsoft.com/office/drawing/2014/main" xmlns="" val="2446916514"/>
                    </a:ext>
                  </a:extLst>
                </a:gridCol>
                <a:gridCol w="7168350">
                  <a:extLst>
                    <a:ext uri="{9D8B030D-6E8A-4147-A177-3AD203B41FA5}">
                      <a16:colId xmlns:a16="http://schemas.microsoft.com/office/drawing/2014/main" xmlns="" val="198900630"/>
                    </a:ext>
                  </a:extLst>
                </a:gridCol>
              </a:tblGrid>
              <a:tr h="1582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Храмовый синтез искусств – 3-часа (модуль №6 Образы духовной музыки, А)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8.1 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Образ Девы Марии в древнерусском и европейском искусстве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754247"/>
                  </a:ext>
                </a:extLst>
              </a:tr>
              <a:tr h="499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Застывшая музыка (храмовая архитектура)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0276602"/>
                  </a:ext>
                </a:extLst>
              </a:tr>
              <a:tr h="499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Колокольность в русской музыке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3391771"/>
                  </a:ext>
                </a:extLst>
              </a:tr>
              <a:tr h="1499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Музыка и живопись – 5 часов (модуль №8 Связь музыки с другими видами искусства, Б)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9.1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Образ Александра Невского в музыке и живописи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3177983"/>
                  </a:ext>
                </a:extLst>
              </a:tr>
              <a:tr h="499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9.2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Музыкальная картина «Ледовое побоище»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9308354"/>
                  </a:ext>
                </a:extLst>
              </a:tr>
              <a:tr h="999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9.3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Музыкальная живопись и живописная музыка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1654271"/>
                  </a:ext>
                </a:extLst>
              </a:tr>
              <a:tr h="499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9.4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Пейзаж в музыке и живописи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39939565"/>
                  </a:ext>
                </a:extLst>
              </a:tr>
              <a:tr h="499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Портрет в музыке и живописи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0768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884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436D6DB-0700-47A1-8BF7-FD617EB6CE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656538"/>
              </p:ext>
            </p:extLst>
          </p:nvPr>
        </p:nvGraphicFramePr>
        <p:xfrm>
          <a:off x="0" y="1454727"/>
          <a:ext cx="12191999" cy="4751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7216">
                  <a:extLst>
                    <a:ext uri="{9D8B030D-6E8A-4147-A177-3AD203B41FA5}">
                      <a16:colId xmlns:a16="http://schemas.microsoft.com/office/drawing/2014/main" xmlns="" val="1349262748"/>
                    </a:ext>
                  </a:extLst>
                </a:gridCol>
                <a:gridCol w="1215839">
                  <a:extLst>
                    <a:ext uri="{9D8B030D-6E8A-4147-A177-3AD203B41FA5}">
                      <a16:colId xmlns:a16="http://schemas.microsoft.com/office/drawing/2014/main" xmlns="" val="4048005108"/>
                    </a:ext>
                  </a:extLst>
                </a:gridCol>
                <a:gridCol w="7148944">
                  <a:extLst>
                    <a:ext uri="{9D8B030D-6E8A-4147-A177-3AD203B41FA5}">
                      <a16:colId xmlns:a16="http://schemas.microsoft.com/office/drawing/2014/main" xmlns="" val="537379892"/>
                    </a:ext>
                  </a:extLst>
                </a:gridCol>
              </a:tblGrid>
              <a:tr h="1337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Музыка кино и телевидения – 2 часа (модуль №8, Г)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chemeClr val="tx1"/>
                          </a:solidFill>
                          <a:effectLst/>
                        </a:rPr>
                        <a:t>10.1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chemeClr val="tx1"/>
                          </a:solidFill>
                          <a:effectLst/>
                        </a:rPr>
                        <a:t>Песни из любимых кинофильмов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9921521"/>
                  </a:ext>
                </a:extLst>
              </a:tr>
              <a:tr h="668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10.2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Музыкальные телепередачи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7215189"/>
                  </a:ext>
                </a:extLst>
              </a:tr>
              <a:tr h="668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Джаз – 2 часа (модуль №9 Современная музыка, А)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11.1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Острый ритм – джаза звуки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51620637"/>
                  </a:ext>
                </a:extLst>
              </a:tr>
              <a:tr h="668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11.2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Урок – обобщение тем года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87918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789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005D3B-F885-4E32-9E3C-9A5A02E912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50"/>
                </a:solidFill>
              </a:rPr>
              <a:t>Методическое сопровождение поэтапного перехода на обучение по новым ФГОС НОО и ФГОС ООО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EE82454-3A1A-4E35-BE4E-A0034727B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5237" y="4655127"/>
            <a:ext cx="10834254" cy="2202873"/>
          </a:xfrm>
        </p:spPr>
        <p:txBody>
          <a:bodyPr>
            <a:normAutofit/>
          </a:bodyPr>
          <a:lstStyle/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Он-</a:t>
            </a:r>
            <a:r>
              <a:rPr lang="ru-RU" sz="2800" b="1" i="1" dirty="0" err="1">
                <a:solidFill>
                  <a:srgbClr val="002060"/>
                </a:solidFill>
              </a:rPr>
              <a:t>лайн</a:t>
            </a:r>
            <a:r>
              <a:rPr lang="ru-RU" sz="2800" b="1" i="1" dirty="0">
                <a:solidFill>
                  <a:srgbClr val="002060"/>
                </a:solidFill>
              </a:rPr>
              <a:t> час для учителей ПО «Искусство» г. Челябинска</a:t>
            </a:r>
          </a:p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10 марта 2022 года</a:t>
            </a:r>
          </a:p>
          <a:p>
            <a:pPr algn="r"/>
            <a:r>
              <a:rPr lang="ru-RU" sz="2800" b="1" i="1" dirty="0">
                <a:solidFill>
                  <a:srgbClr val="002060"/>
                </a:solidFill>
              </a:rPr>
              <a:t>Автор: учитель музыки МАОУ «Гимназия №93 г. Челябинска Новикова Анна Сергеевна</a:t>
            </a:r>
          </a:p>
        </p:txBody>
      </p:sp>
    </p:spTree>
    <p:extLst>
      <p:ext uri="{BB962C8B-B14F-4D97-AF65-F5344CB8AC3E}">
        <p14:creationId xmlns:p14="http://schemas.microsoft.com/office/powerpoint/2010/main" val="145559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1CFC53-C590-42C3-B4A0-7A43639C2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0" y="365126"/>
            <a:ext cx="12164290" cy="1034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Письмо </a:t>
            </a:r>
            <a:r>
              <a:rPr lang="ru-RU" sz="2800" b="1" dirty="0" err="1">
                <a:solidFill>
                  <a:srgbClr val="C00000"/>
                </a:solidFill>
              </a:rPr>
              <a:t>Минпросвещения</a:t>
            </a:r>
            <a:r>
              <a:rPr lang="ru-RU" sz="2800" b="1" dirty="0">
                <a:solidFill>
                  <a:srgbClr val="C00000"/>
                </a:solidFill>
              </a:rPr>
              <a:t> России от </a:t>
            </a:r>
            <a:r>
              <a:rPr lang="ru-RU" sz="2800" b="1" u="sng" dirty="0">
                <a:solidFill>
                  <a:srgbClr val="C00000"/>
                </a:solidFill>
              </a:rPr>
              <a:t>11.11.2021 № 03-1899 </a:t>
            </a:r>
            <a:r>
              <a:rPr lang="ru-RU" sz="2800" b="1" dirty="0">
                <a:solidFill>
                  <a:srgbClr val="C00000"/>
                </a:solidFill>
              </a:rPr>
              <a:t>«Об обеспечении учебными изданиями (учебниками и учебными пособиями) обучающихся в 2022/23 учебном году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DB25B8-DFE5-4161-AB5A-395E5059B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496291"/>
            <a:ext cx="11914908" cy="51954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В период перехода на обновленные ФГОС 2021 могут быть использованы </a:t>
            </a:r>
            <a:r>
              <a:rPr lang="ru-RU" b="1" u="sng" dirty="0"/>
              <a:t>любые учебно-методические комплекты, включенные в федеральный перечень учебников. </a:t>
            </a:r>
          </a:p>
          <a:p>
            <a:pPr algn="just"/>
            <a:r>
              <a:rPr lang="ru-RU" dirty="0"/>
              <a:t>особое внимание должно быть уделено </a:t>
            </a:r>
            <a:r>
              <a:rPr lang="ru-RU" b="1" u="sng" dirty="0"/>
              <a:t>изменению методики преподавания учебных предметов </a:t>
            </a:r>
            <a:r>
              <a:rPr lang="ru-RU" dirty="0"/>
              <a:t>при одновременном использовании дополнительных учебных, дидактических материалов, ориентированных на формирование предметных, метапредметных и личностных результатов </a:t>
            </a:r>
          </a:p>
          <a:p>
            <a:pPr marL="0" indent="0" algn="ctr">
              <a:buNone/>
            </a:pPr>
            <a:r>
              <a:rPr lang="ru-RU" sz="3500" b="1" dirty="0">
                <a:solidFill>
                  <a:srgbClr val="C00000"/>
                </a:solidFill>
              </a:rPr>
              <a:t>Интернет –ресурс поддержки педагогов в период перехода на ФГОС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https://uchitel.club/</a:t>
            </a:r>
            <a:r>
              <a:rPr lang="ru-RU" dirty="0"/>
              <a:t> Портал, на котором собраны нормативные документы и методические материалы в помощь учителям для организации обучения в период перехода на ФГОС ► Онлайн консультации для педагогов по разработке рабочих программ ► Онлайн мероприятия и конференции</a:t>
            </a:r>
          </a:p>
        </p:txBody>
      </p:sp>
    </p:spTree>
    <p:extLst>
      <p:ext uri="{BB962C8B-B14F-4D97-AF65-F5344CB8AC3E}">
        <p14:creationId xmlns:p14="http://schemas.microsoft.com/office/powerpoint/2010/main" val="92098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3AF31C-C790-41D1-9482-4BFFEFD56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Изменения в новых ФГОС НОО и ООО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C33F63-E90F-4C7F-9041-2315DD1CA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5" y="1122218"/>
            <a:ext cx="11790219" cy="5583382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b="1" dirty="0"/>
              <a:t>Вариативность.</a:t>
            </a:r>
            <a:r>
              <a:rPr lang="ru-RU" dirty="0"/>
              <a:t> Новые стандарты НОО и ООО требуют, чтобы содержание ООП НОО и ООО было вариативным. Это значит, что школы все больше должны ориентироваться на потребности учеников и предлагать им различные варианты программ в рамках одного уровня образования.</a:t>
            </a:r>
          </a:p>
          <a:p>
            <a:pPr marL="514350" indent="-514350" algn="just">
              <a:buAutoNum type="arabicPeriod"/>
            </a:pPr>
            <a:r>
              <a:rPr lang="ru-RU" b="1" dirty="0"/>
              <a:t>Метапредметные и личностные результаты. </a:t>
            </a:r>
            <a:r>
              <a:rPr lang="ru-RU" dirty="0"/>
              <a:t>Новые ФГОС, как и прежде, требуют системно-деятельностного подхода. Они конкретно определяют требования к личностным и метапредметным образовательным результатам. Если в старых стандартах эти результаты были просто перечислены, то в новых они описаны по группам. НАПРИМЕР: Личностные результаты группируются по направлениям воспитания: </a:t>
            </a:r>
          </a:p>
          <a:p>
            <a:pPr marL="0" indent="0">
              <a:buNone/>
            </a:pPr>
            <a:r>
              <a:rPr lang="ru-RU" dirty="0"/>
              <a:t>• гражданско-патриотическое;</a:t>
            </a:r>
          </a:p>
          <a:p>
            <a:pPr marL="0" indent="0">
              <a:buNone/>
            </a:pPr>
            <a:r>
              <a:rPr lang="ru-RU" dirty="0"/>
              <a:t>• духовно-нравственное;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sz="3900" b="1" u="sng" dirty="0">
                <a:solidFill>
                  <a:srgbClr val="C00000"/>
                </a:solidFill>
              </a:rPr>
              <a:t>эстетическое</a:t>
            </a:r>
            <a:r>
              <a:rPr lang="ru-RU" sz="3900" dirty="0"/>
              <a:t> </a:t>
            </a:r>
            <a:r>
              <a:rPr lang="ru-RU" dirty="0"/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267979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399BE9-6F62-4214-96CF-E8FB1400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Структура рабочей программы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3C76C6-DC07-4092-AE26-50145B109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1524000"/>
            <a:ext cx="11104418" cy="5334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3600" dirty="0"/>
              <a:t>СОДЕРЖАНИЕ ПРЕДМЕТА, </a:t>
            </a:r>
          </a:p>
          <a:p>
            <a:pPr marL="0" indent="0">
              <a:buNone/>
            </a:pPr>
            <a:r>
              <a:rPr lang="ru-RU" sz="3600" dirty="0"/>
              <a:t>2. ПЛАНИРУЕМЫЕ РЕЗУЛЬТАТЫ,</a:t>
            </a:r>
          </a:p>
          <a:p>
            <a:pPr marL="0" indent="0">
              <a:buNone/>
            </a:pPr>
            <a:r>
              <a:rPr lang="ru-RU" sz="3600" dirty="0"/>
              <a:t> 3. ТЕМАТИЧЕСКОЕ ПЛАНИРОВАНИЕ. </a:t>
            </a:r>
          </a:p>
          <a:p>
            <a:pPr marL="0" indent="0">
              <a:buNone/>
            </a:pPr>
            <a:r>
              <a:rPr lang="ru-RU" sz="3600" dirty="0"/>
              <a:t>Тематическое планирование рабочих программ теперь должно </a:t>
            </a:r>
            <a:r>
              <a:rPr lang="ru-RU" sz="3600" b="1" u="sng" dirty="0"/>
              <a:t>включать возможность использования ЭОР и ЦОР по каждой теме</a:t>
            </a:r>
            <a:r>
              <a:rPr lang="ru-RU" sz="3600" dirty="0"/>
              <a:t>. </a:t>
            </a:r>
          </a:p>
          <a:p>
            <a:pPr marL="0" indent="0">
              <a:buNone/>
            </a:pPr>
            <a:r>
              <a:rPr lang="ru-RU" sz="3600" dirty="0"/>
              <a:t>В рабочих программах внеурочной деятельности нужно указывать формы проведения 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29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DA67B6-8786-4EF1-B33C-01BD297A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839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Оснащение кабинетов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71BAEF-BFE7-47F6-8552-CA85B417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219200"/>
            <a:ext cx="11568546" cy="5638800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sz="3200" dirty="0"/>
              <a:t>Старые ФГОС предъявляли общие требования к оснащению кабинетов. Новые ФГОС ООО установили требования к оснащению кабинетов по отдельным предметным областям (пункт 36.3. </a:t>
            </a:r>
            <a:r>
              <a:rPr lang="ru-RU" sz="3200" b="1" dirty="0">
                <a:solidFill>
                  <a:srgbClr val="C00000"/>
                </a:solidFill>
              </a:rPr>
              <a:t>Кабинеты по предметным областям </a:t>
            </a:r>
            <a:r>
              <a:rPr lang="ru-RU" sz="3200" dirty="0"/>
              <a:t>«Русский язык и литература», «Родной язык и родная литература», «Иностранные языки», «Общественно-научные предметы», </a:t>
            </a:r>
            <a:r>
              <a:rPr lang="ru-RU" sz="3200" b="1" dirty="0">
                <a:solidFill>
                  <a:srgbClr val="C00000"/>
                </a:solidFill>
              </a:rPr>
              <a:t>«Искусство», </a:t>
            </a:r>
            <a:r>
              <a:rPr lang="ru-RU" sz="3200" dirty="0"/>
              <a:t>«Технология», «Физическая культура и основы безопасности жизнедеятельности» </a:t>
            </a:r>
            <a:r>
              <a:rPr lang="ru-RU" sz="3200" b="1" u="sng" dirty="0"/>
              <a:t>должны быть оснащены комплектами наглядных пособий, карт, учебных макетов, специального оборудования, обеспечивающих развитие компетенций в соответствии с программой основного общего образования).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76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B1FA5B-7B78-4660-A29B-9EAED4E8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5" y="166256"/>
            <a:ext cx="11928764" cy="83127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 </a:t>
            </a:r>
            <a:r>
              <a:rPr lang="ru-RU" sz="3600" b="1" dirty="0">
                <a:solidFill>
                  <a:srgbClr val="C00000"/>
                </a:solidFill>
              </a:rPr>
              <a:t>Требования к освоению предметных результатов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2C0601-1900-49E7-B80B-F028196BB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" y="872837"/>
            <a:ext cx="11748655" cy="598516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45.9.2. По учебному предмету «Музыка»:</a:t>
            </a:r>
          </a:p>
          <a:p>
            <a:r>
              <a:rPr lang="ru-RU" dirty="0"/>
              <a:t>1) характеристику </a:t>
            </a:r>
            <a:r>
              <a:rPr lang="ru-RU" b="1" dirty="0"/>
              <a:t>специфики музыки как вида искусства</a:t>
            </a:r>
            <a:r>
              <a:rPr lang="ru-RU" dirty="0"/>
              <a:t>, значения музыки в художественной культуре и синтетических видах творчества, взаимосвязи между разными видами искусства на уровне общности идей, тем, художественных образов;</a:t>
            </a:r>
          </a:p>
          <a:p>
            <a:r>
              <a:rPr lang="ru-RU" dirty="0"/>
              <a:t>2) характеристику </a:t>
            </a:r>
            <a:r>
              <a:rPr lang="ru-RU" b="1" dirty="0"/>
              <a:t>жанров народной и профессиональной музыки</a:t>
            </a:r>
            <a:r>
              <a:rPr lang="ru-RU" dirty="0"/>
              <a:t>, </a:t>
            </a:r>
            <a:r>
              <a:rPr lang="ru-RU" b="1" dirty="0"/>
              <a:t>форм му</a:t>
            </a:r>
            <a:r>
              <a:rPr lang="ru-RU" dirty="0"/>
              <a:t>зыки, характерных черт и </a:t>
            </a:r>
            <a:r>
              <a:rPr lang="ru-RU" b="1" dirty="0"/>
              <a:t>образцов творчества </a:t>
            </a:r>
            <a:r>
              <a:rPr lang="ru-RU" dirty="0"/>
              <a:t>русских и зарубежных композиторов, </a:t>
            </a:r>
            <a:r>
              <a:rPr lang="ru-RU" b="1" dirty="0"/>
              <a:t>видов оркестров и инст</a:t>
            </a:r>
            <a:r>
              <a:rPr lang="ru-RU" dirty="0"/>
              <a:t>рументов;</a:t>
            </a:r>
          </a:p>
          <a:p>
            <a:r>
              <a:rPr lang="ru-RU" dirty="0"/>
              <a:t>3) умение </a:t>
            </a:r>
            <a:r>
              <a:rPr lang="ru-RU" b="1" dirty="0"/>
              <a:t>узнавать на слух </a:t>
            </a:r>
            <a:r>
              <a:rPr lang="ru-RU" dirty="0"/>
              <a:t>и характеризовать произведения русской и зарубежной классики, образцы народного музыкального творчества, произведения современных композиторов;</a:t>
            </a:r>
          </a:p>
          <a:p>
            <a:r>
              <a:rPr lang="ru-RU" dirty="0"/>
              <a:t>4) умение </a:t>
            </a:r>
            <a:r>
              <a:rPr lang="ru-RU" b="1" dirty="0"/>
              <a:t>выразительно исполнять </a:t>
            </a:r>
            <a:r>
              <a:rPr lang="ru-RU" dirty="0"/>
              <a:t>народные песни, песни композиторов- классиков и современных композиторов (в хоре и индивидуально), воспроизводить мелодии произведений инструментальных и вокальных жанров;</a:t>
            </a:r>
          </a:p>
          <a:p>
            <a:r>
              <a:rPr lang="ru-RU" dirty="0"/>
              <a:t>5) умение </a:t>
            </a:r>
            <a:r>
              <a:rPr lang="ru-RU" b="1" dirty="0"/>
              <a:t>выявлять особенности интерпретации</a:t>
            </a:r>
            <a:r>
              <a:rPr lang="ru-RU" dirty="0"/>
              <a:t> одной и той же художественной идеи, сюжета в творчестве различных композиторов;</a:t>
            </a:r>
          </a:p>
          <a:p>
            <a:r>
              <a:rPr lang="ru-RU" dirty="0"/>
              <a:t>6) умение </a:t>
            </a:r>
            <a:r>
              <a:rPr lang="ru-RU" b="1" dirty="0"/>
              <a:t>различать звучание</a:t>
            </a:r>
            <a:r>
              <a:rPr lang="ru-RU" dirty="0"/>
              <a:t> отдельных музыкальных инструментов, виды хора и оркестра.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39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C07526-D5A7-4182-9646-499E4990A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2B0E37A8-5F35-4CCB-BF37-14AB50017E9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111296"/>
              </p:ext>
            </p:extLst>
          </p:nvPr>
        </p:nvGraphicFramePr>
        <p:xfrm>
          <a:off x="5624946" y="92074"/>
          <a:ext cx="5209310" cy="676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3724063" imgH="5724428" progId="Acrobat.Document.DC">
                  <p:embed/>
                </p:oleObj>
              </mc:Choice>
              <mc:Fallback>
                <p:oleObj name="Acrobat Document" r:id="rId3" imgW="3724063" imgH="5724428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4946" y="92074"/>
                        <a:ext cx="5209310" cy="676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0657FAAD-6B4B-4B4A-AFCD-31DF92FFE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520651"/>
              </p:ext>
            </p:extLst>
          </p:nvPr>
        </p:nvGraphicFramePr>
        <p:xfrm>
          <a:off x="92074" y="92075"/>
          <a:ext cx="5338908" cy="676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Acrobat Document" r:id="rId5" imgW="3724063" imgH="5724428" progId="Acrobat.Document.DC">
                  <p:embed/>
                </p:oleObj>
              </mc:Choice>
              <mc:Fallback>
                <p:oleObj name="Acrobat Document" r:id="rId5" imgW="3724063" imgH="5724428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074" y="92075"/>
                        <a:ext cx="5338908" cy="676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50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EA35F4-63D7-42BA-9E5C-F6437A964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527"/>
            <a:ext cx="12042183" cy="13298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Конструктор учебных программ сайт </a:t>
            </a:r>
            <a:r>
              <a:rPr lang="en-US" b="1" dirty="0">
                <a:solidFill>
                  <a:srgbClr val="C00000"/>
                </a:solidFill>
              </a:rPr>
              <a:t>https://edsoo.ru/constructor/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xmlns="" id="{029CADE7-98D9-4FDD-ACB4-7A27A8499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379349"/>
            <a:ext cx="12192000" cy="524312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«Конструктор рабочих программ» – удобный бесплатный онлайн-сервис для быстрого создания рабочих программ по учебным предметам. Он понятен и прост в использовании.</a:t>
            </a:r>
          </a:p>
          <a:p>
            <a:r>
              <a:rPr lang="ru-RU" dirty="0"/>
              <a:t>«Конструктором рабочих программ» смогут пользоваться учителя</a:t>
            </a:r>
            <a:br>
              <a:rPr lang="ru-RU" dirty="0"/>
            </a:br>
            <a:r>
              <a:rPr lang="ru-RU" dirty="0"/>
              <a:t>1-4 и 5-9 классов, завучи, руководители образовательных организаций, родители (законные представители) обучающихся.</a:t>
            </a:r>
          </a:p>
          <a:p>
            <a:r>
              <a:rPr lang="ru-RU" dirty="0"/>
              <a:t>Примерные рабочие программы одобрены решением федерального учебно-методического объединения по общему образованию, протокол 3/21 от 27.09.2021 г.</a:t>
            </a:r>
          </a:p>
          <a:p>
            <a:r>
              <a:rPr lang="ru-RU" b="1" dirty="0"/>
              <a:t>В настоящее время Конструктор находится в режиме апробации. Рабочая версия будет доступна 15 марта 2022 года.</a:t>
            </a:r>
          </a:p>
          <a:p>
            <a:pPr algn="just"/>
            <a:r>
              <a:rPr lang="ru-RU" dirty="0"/>
              <a:t>Конструктор создает первые разделы Рабочей программы: Содержание, Результаты</a:t>
            </a:r>
          </a:p>
          <a:p>
            <a:pPr algn="just"/>
            <a:r>
              <a:rPr lang="ru-RU" dirty="0"/>
              <a:t>Тематическое планирование учитель наполняет своими данными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666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2026</Words>
  <Application>Microsoft Office PowerPoint</Application>
  <PresentationFormat>Произвольный</PresentationFormat>
  <Paragraphs>254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Acrobat Document</vt:lpstr>
      <vt:lpstr>Методическое сопровождение поэтапного перехода на обучение по новым ФГОС НОО и ФГОС ООО</vt:lpstr>
      <vt:lpstr>Рекомендации ГК «Просвещение» по переходу</vt:lpstr>
      <vt:lpstr>Письмо Минпросвещения России от 11.11.2021 № 03-1899 «Об обеспечении учебными изданиями (учебниками и учебными пособиями) обучающихся в 2022/23 учебном году</vt:lpstr>
      <vt:lpstr>Изменения в новых ФГОС НОО и ООО </vt:lpstr>
      <vt:lpstr>Структура рабочей программы</vt:lpstr>
      <vt:lpstr>Оснащение кабинетов</vt:lpstr>
      <vt:lpstr> Требования к освоению предметных результатов программ</vt:lpstr>
      <vt:lpstr>Презентация PowerPoint</vt:lpstr>
      <vt:lpstr>Конструктор учебных программ сайт https://edsoo.ru/constructor/ </vt:lpstr>
      <vt:lpstr>Начальное образование (1-4 классы)</vt:lpstr>
      <vt:lpstr>1 КЛАСС (Темы из программы Критской Е Д., Сергеевой Г.П. : Музыка в жизни человека, Музыкальная картина мира , Основные закономерности музыкального искусства)</vt:lpstr>
      <vt:lpstr>Общее основное образование (5 – 8 класс)</vt:lpstr>
      <vt:lpstr>МОДУЛИ ДЛЯ 5-8 КЛАССОВ</vt:lpstr>
      <vt:lpstr>5 КЛАСС. Вариант 1</vt:lpstr>
      <vt:lpstr>5 КЛАСС. Вариант 2. Распределение тематических модулей по месяцам (концентрический принцип)</vt:lpstr>
      <vt:lpstr>Презентация PowerPoint</vt:lpstr>
      <vt:lpstr>Презентация PowerPoint</vt:lpstr>
      <vt:lpstr>Презентация PowerPoint</vt:lpstr>
      <vt:lpstr> 5 КЛАСС, 2 полугодие </vt:lpstr>
      <vt:lpstr>Презентация PowerPoint</vt:lpstr>
      <vt:lpstr>Презентация PowerPoint</vt:lpstr>
      <vt:lpstr>Методическое сопровождение поэтапного перехода на обучение по новым ФГОС НОО и ФГОС ООО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поэтапного перехода на обучение по новым ФГОС НОО и ФГОС ООО</dc:title>
  <dc:creator>Пользователь</dc:creator>
  <cp:lastModifiedBy>user</cp:lastModifiedBy>
  <cp:revision>31</cp:revision>
  <dcterms:created xsi:type="dcterms:W3CDTF">2022-02-12T19:24:14Z</dcterms:created>
  <dcterms:modified xsi:type="dcterms:W3CDTF">2022-03-22T10:09:22Z</dcterms:modified>
</cp:coreProperties>
</file>