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3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>
        <p:scale>
          <a:sx n="84" d="100"/>
          <a:sy n="84" d="100"/>
        </p:scale>
        <p:origin x="-204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81E6-3C8F-40BC-B64A-575E4A1A9D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6481-6DB2-464D-8F93-BCA34BC6B2C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96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81E6-3C8F-40BC-B64A-575E4A1A9D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6481-6DB2-464D-8F93-BCA34BC6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73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81E6-3C8F-40BC-B64A-575E4A1A9D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6481-6DB2-464D-8F93-BCA34BC6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36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81E6-3C8F-40BC-B64A-575E4A1A9D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6481-6DB2-464D-8F93-BCA34BC6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20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81E6-3C8F-40BC-B64A-575E4A1A9D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6481-6DB2-464D-8F93-BCA34BC6B2C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74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81E6-3C8F-40BC-B64A-575E4A1A9D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6481-6DB2-464D-8F93-BCA34BC6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4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81E6-3C8F-40BC-B64A-575E4A1A9D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6481-6DB2-464D-8F93-BCA34BC6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82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81E6-3C8F-40BC-B64A-575E4A1A9D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6481-6DB2-464D-8F93-BCA34BC6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0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81E6-3C8F-40BC-B64A-575E4A1A9D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6481-6DB2-464D-8F93-BCA34BC6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3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A2D81E6-3C8F-40BC-B64A-575E4A1A9D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846481-6DB2-464D-8F93-BCA34BC6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2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81E6-3C8F-40BC-B64A-575E4A1A9D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6481-6DB2-464D-8F93-BCA34BC6B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7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A2D81E6-3C8F-40BC-B64A-575E4A1A9DB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846481-6DB2-464D-8F93-BCA34BC6B2C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29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4140E-FA42-4655-AA2E-1403974A4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dirty="0"/>
              <a:t>Включение компонента </a:t>
            </a:r>
            <a:br>
              <a:rPr lang="ru-RU" sz="4400" b="1" dirty="0"/>
            </a:br>
            <a:r>
              <a:rPr lang="ru-RU" sz="4400" b="1" dirty="0"/>
              <a:t>предметной области «Искусство» </a:t>
            </a:r>
            <a:br>
              <a:rPr lang="ru-RU" sz="4400" b="1" dirty="0"/>
            </a:br>
            <a:r>
              <a:rPr lang="ru-RU" sz="4400" b="1" dirty="0"/>
              <a:t>в содержание цикла внеурочных занятий «Разговор о важном» и его воспитательный потенциал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55F289D-3ED0-47DA-B60B-6A82B501B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4556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lang="ru-RU" sz="2800" dirty="0"/>
              <a:t>Автор: Романовская А.В., учитель изобразительного искусства </a:t>
            </a:r>
          </a:p>
          <a:p>
            <a:pPr>
              <a:lnSpc>
                <a:spcPct val="100000"/>
              </a:lnSpc>
              <a:spcBef>
                <a:spcPts val="90"/>
              </a:spcBef>
            </a:pPr>
            <a:r>
              <a:rPr lang="ru-RU" sz="2800" dirty="0"/>
              <a:t>МАОУ «СОШ №104 г. Челябинска»</a:t>
            </a:r>
          </a:p>
        </p:txBody>
      </p:sp>
    </p:spTree>
    <p:extLst>
      <p:ext uri="{BB962C8B-B14F-4D97-AF65-F5344CB8AC3E}">
        <p14:creationId xmlns:p14="http://schemas.microsoft.com/office/powerpoint/2010/main" val="1303951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3A7E89-5A08-47E4-84DC-135D583A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08"/>
            <a:ext cx="121920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Тема 1. День матери (21 ноября)</a:t>
            </a:r>
            <a:endParaRPr lang="ru-RU" dirty="0"/>
          </a:p>
        </p:txBody>
      </p:sp>
      <p:pic>
        <p:nvPicPr>
          <p:cNvPr id="5122" name="Picture 2" descr="Скульптурная композиция “Колыбель” – Неизвестная Россия">
            <a:extLst>
              <a:ext uri="{FF2B5EF4-FFF2-40B4-BE49-F238E27FC236}">
                <a16:creationId xmlns:a16="http://schemas.microsoft.com/office/drawing/2014/main" xmlns="" id="{770D2945-55FA-48B1-ACE7-F9785ECDF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22720" r="7470" b="4018"/>
          <a:stretch/>
        </p:blipFill>
        <p:spPr bwMode="auto">
          <a:xfrm>
            <a:off x="3872179" y="1708725"/>
            <a:ext cx="4447641" cy="255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амятники женщине в Ростове-на-Дону | Дороги мира">
            <a:extLst>
              <a:ext uri="{FF2B5EF4-FFF2-40B4-BE49-F238E27FC236}">
                <a16:creationId xmlns:a16="http://schemas.microsoft.com/office/drawing/2014/main" xmlns="" id="{4CC7C8D6-F1CB-485A-BB44-A9A919D11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6734" r="19798" b="6801"/>
          <a:stretch/>
        </p:blipFill>
        <p:spPr bwMode="auto">
          <a:xfrm>
            <a:off x="8405152" y="840505"/>
            <a:ext cx="3297321" cy="483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амятники мамам в городах России. | OK.RU">
            <a:extLst>
              <a:ext uri="{FF2B5EF4-FFF2-40B4-BE49-F238E27FC236}">
                <a16:creationId xmlns:a16="http://schemas.microsoft.com/office/drawing/2014/main" xmlns="" id="{31F0163C-EF25-4667-96BA-E296434CB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78" y="840505"/>
            <a:ext cx="3201269" cy="483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8182168-5820-47A2-AA5E-54481947FA09}"/>
              </a:ext>
            </a:extLst>
          </p:cNvPr>
          <p:cNvSpPr/>
          <p:nvPr/>
        </p:nvSpPr>
        <p:spPr>
          <a:xfrm>
            <a:off x="3974072" y="4267198"/>
            <a:ext cx="4243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«Рука, качающая колыбель» г. Кемерово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DB7C775-9DB4-410B-BE49-3DF7A56CB483}"/>
              </a:ext>
            </a:extLst>
          </p:cNvPr>
          <p:cNvSpPr/>
          <p:nvPr/>
        </p:nvSpPr>
        <p:spPr>
          <a:xfrm>
            <a:off x="8039286" y="5655618"/>
            <a:ext cx="4029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«Мама с малышом и голубем в руках» </a:t>
            </a:r>
          </a:p>
          <a:p>
            <a:pPr algn="ctr"/>
            <a:r>
              <a:rPr lang="ru-RU" dirty="0"/>
              <a:t>г. </a:t>
            </a:r>
            <a:r>
              <a:rPr lang="ru-RU" dirty="0" err="1"/>
              <a:t>Ростов</a:t>
            </a:r>
            <a:r>
              <a:rPr lang="ru-RU" dirty="0"/>
              <a:t>-на-Дону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49BF849-F0DF-4A02-8372-6520C9EC8B6B}"/>
              </a:ext>
            </a:extLst>
          </p:cNvPr>
          <p:cNvSpPr/>
          <p:nvPr/>
        </p:nvSpPr>
        <p:spPr>
          <a:xfrm>
            <a:off x="1143073" y="5654075"/>
            <a:ext cx="2086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«Нашим матерям» </a:t>
            </a:r>
          </a:p>
          <a:p>
            <a:pPr algn="ctr"/>
            <a:r>
              <a:rPr lang="ru-RU" dirty="0"/>
              <a:t>г. Видное</a:t>
            </a:r>
          </a:p>
        </p:txBody>
      </p:sp>
    </p:spTree>
    <p:extLst>
      <p:ext uri="{BB962C8B-B14F-4D97-AF65-F5344CB8AC3E}">
        <p14:creationId xmlns:p14="http://schemas.microsoft.com/office/powerpoint/2010/main" val="862824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3A7E89-5A08-47E4-84DC-135D583A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08"/>
            <a:ext cx="121920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Тема 1. День матери (21 ноября)</a:t>
            </a:r>
            <a:endParaRPr lang="ru-RU" dirty="0"/>
          </a:p>
        </p:txBody>
      </p:sp>
      <p:pic>
        <p:nvPicPr>
          <p:cNvPr id="6146" name="Picture 2" descr="Памятник «Скорбящим матерям» | ВКонтакте">
            <a:extLst>
              <a:ext uri="{FF2B5EF4-FFF2-40B4-BE49-F238E27FC236}">
                <a16:creationId xmlns:a16="http://schemas.microsoft.com/office/drawing/2014/main" xmlns="" id="{F6A58ED0-1C57-4BEE-BBF1-03323E3E8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45" y="883883"/>
            <a:ext cx="6428510" cy="48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8BF0BD4-8180-4FBF-B011-E477CCFAD4D5}"/>
              </a:ext>
            </a:extLst>
          </p:cNvPr>
          <p:cNvSpPr/>
          <p:nvPr/>
        </p:nvSpPr>
        <p:spPr>
          <a:xfrm>
            <a:off x="3888705" y="5676900"/>
            <a:ext cx="4696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Мемориал «Память» /  «Скорбящие матери», </a:t>
            </a:r>
          </a:p>
          <a:p>
            <a:pPr algn="ctr"/>
            <a:r>
              <a:rPr lang="ru-RU" dirty="0"/>
              <a:t>г. Челябинск</a:t>
            </a:r>
          </a:p>
        </p:txBody>
      </p:sp>
    </p:spTree>
    <p:extLst>
      <p:ext uri="{BB962C8B-B14F-4D97-AF65-F5344CB8AC3E}">
        <p14:creationId xmlns:p14="http://schemas.microsoft.com/office/powerpoint/2010/main" val="198176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3A7E89-5A08-47E4-84DC-135D583A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08"/>
            <a:ext cx="121920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Тема 2. День отца (10 октября)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8BF0BD4-8180-4FBF-B011-E477CCFAD4D5}"/>
              </a:ext>
            </a:extLst>
          </p:cNvPr>
          <p:cNvSpPr/>
          <p:nvPr/>
        </p:nvSpPr>
        <p:spPr>
          <a:xfrm>
            <a:off x="4586965" y="5666445"/>
            <a:ext cx="30180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«Шинель отца» (1970-1972) </a:t>
            </a:r>
          </a:p>
          <a:p>
            <a:pPr algn="ctr"/>
            <a:r>
              <a:rPr lang="ru-RU" dirty="0"/>
              <a:t>В. Е. Попков </a:t>
            </a:r>
          </a:p>
        </p:txBody>
      </p:sp>
      <p:pic>
        <p:nvPicPr>
          <p:cNvPr id="7170" name="Picture 2" descr="Описание картины Виктора Попкова «Шинель отца» 👍 - Попков Виктор">
            <a:extLst>
              <a:ext uri="{FF2B5EF4-FFF2-40B4-BE49-F238E27FC236}">
                <a16:creationId xmlns:a16="http://schemas.microsoft.com/office/drawing/2014/main" xmlns="" id="{BA11C7E8-890C-499B-837C-CC9031628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05" y="840505"/>
            <a:ext cx="3120390" cy="486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36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3A7E89-5A08-47E4-84DC-135D583A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08"/>
            <a:ext cx="121920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Тема 2. День отца (10 октября)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8BF0BD4-8180-4FBF-B011-E477CCFAD4D5}"/>
              </a:ext>
            </a:extLst>
          </p:cNvPr>
          <p:cNvSpPr/>
          <p:nvPr/>
        </p:nvSpPr>
        <p:spPr>
          <a:xfrm>
            <a:off x="1756094" y="5666445"/>
            <a:ext cx="8679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Иллюстрации к произведению В. Маяковского «Что такое хорошо и что такое плохо», </a:t>
            </a:r>
          </a:p>
          <a:p>
            <a:pPr algn="ctr"/>
            <a:r>
              <a:rPr lang="ru-RU" dirty="0"/>
              <a:t>Художник: П.П. Асеев</a:t>
            </a:r>
          </a:p>
        </p:txBody>
      </p:sp>
      <p:pic>
        <p:nvPicPr>
          <p:cNvPr id="8194" name="Picture 2" descr="20140306_202946">
            <a:extLst>
              <a:ext uri="{FF2B5EF4-FFF2-40B4-BE49-F238E27FC236}">
                <a16:creationId xmlns:a16="http://schemas.microsoft.com/office/drawing/2014/main" xmlns="" id="{4625FC9C-DAAD-44B5-8419-10AC57E81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87" y="861711"/>
            <a:ext cx="3509025" cy="478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53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3A7E89-5A08-47E4-84DC-135D583A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08"/>
            <a:ext cx="121920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Тема 2. День отца (10 октября)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8BF0BD4-8180-4FBF-B011-E477CCFAD4D5}"/>
              </a:ext>
            </a:extLst>
          </p:cNvPr>
          <p:cNvSpPr/>
          <p:nvPr/>
        </p:nvSpPr>
        <p:spPr>
          <a:xfrm>
            <a:off x="5131033" y="5666445"/>
            <a:ext cx="1929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«Памятник отцу»</a:t>
            </a:r>
          </a:p>
          <a:p>
            <a:pPr algn="ctr"/>
            <a:r>
              <a:rPr lang="ru-RU" dirty="0"/>
              <a:t>г. Тюмень</a:t>
            </a:r>
          </a:p>
        </p:txBody>
      </p:sp>
      <p:pic>
        <p:nvPicPr>
          <p:cNvPr id="9218" name="Picture 2" descr="В Тюмени установили первую в России скульптуру отцам">
            <a:extLst>
              <a:ext uri="{FF2B5EF4-FFF2-40B4-BE49-F238E27FC236}">
                <a16:creationId xmlns:a16="http://schemas.microsoft.com/office/drawing/2014/main" xmlns="" id="{F0171DC1-EE7B-4E8D-BF56-D55299569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22" y="1251022"/>
            <a:ext cx="6537776" cy="435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Скверы памяти в Тюмени">
            <a:extLst>
              <a:ext uri="{FF2B5EF4-FFF2-40B4-BE49-F238E27FC236}">
                <a16:creationId xmlns:a16="http://schemas.microsoft.com/office/drawing/2014/main" xmlns="" id="{FDB7ADAE-9989-46E7-9D04-0719DEF13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93" y="1251022"/>
            <a:ext cx="2903971" cy="435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43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3A7E89-5A08-47E4-84DC-135D583A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08"/>
            <a:ext cx="121920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Тема 3. Прорыв блокады Ленинграда (16 января)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8BF0BD4-8180-4FBF-B011-E477CCFAD4D5}"/>
              </a:ext>
            </a:extLst>
          </p:cNvPr>
          <p:cNvSpPr/>
          <p:nvPr/>
        </p:nvSpPr>
        <p:spPr>
          <a:xfrm>
            <a:off x="3478850" y="5666445"/>
            <a:ext cx="5234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«Зимнее утро» (1966), режиссёр: Николай Лебедев</a:t>
            </a:r>
          </a:p>
        </p:txBody>
      </p:sp>
      <p:pic>
        <p:nvPicPr>
          <p:cNvPr id="10242" name="Picture 2" descr="Зимнее утро (1966) — смотреть онлайн — Кинопоиск">
            <a:extLst>
              <a:ext uri="{FF2B5EF4-FFF2-40B4-BE49-F238E27FC236}">
                <a16:creationId xmlns:a16="http://schemas.microsoft.com/office/drawing/2014/main" xmlns="" id="{3BE214B5-7F27-4008-8ADB-1DBB4D42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40" y="840505"/>
            <a:ext cx="3202131" cy="48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Фильм Зимнее утро: фото, видео - Вокруг ТВ.">
            <a:extLst>
              <a:ext uri="{FF2B5EF4-FFF2-40B4-BE49-F238E27FC236}">
                <a16:creationId xmlns:a16="http://schemas.microsoft.com/office/drawing/2014/main" xmlns="" id="{7EA1FAB9-E9CE-4B63-BF5B-047486F3F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060" y="1348475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93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3A7E89-5A08-47E4-84DC-135D583A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08"/>
            <a:ext cx="121920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Тема 3. Прорыв блокады Ленинграда (16 января)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8BF0BD4-8180-4FBF-B011-E477CCFAD4D5}"/>
              </a:ext>
            </a:extLst>
          </p:cNvPr>
          <p:cNvSpPr/>
          <p:nvPr/>
        </p:nvSpPr>
        <p:spPr>
          <a:xfrm>
            <a:off x="3836223" y="5666445"/>
            <a:ext cx="4519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Мемориал «Разорванное кольцо блокады» </a:t>
            </a:r>
          </a:p>
          <a:p>
            <a:pPr algn="ctr"/>
            <a:r>
              <a:rPr lang="ru-RU" dirty="0"/>
              <a:t>Ленинградская область</a:t>
            </a:r>
          </a:p>
        </p:txBody>
      </p:sp>
      <p:pic>
        <p:nvPicPr>
          <p:cNvPr id="11266" name="Picture 2" descr="Мемориал &quot;Разорванное кольцо&quot;">
            <a:extLst>
              <a:ext uri="{FF2B5EF4-FFF2-40B4-BE49-F238E27FC236}">
                <a16:creationId xmlns:a16="http://schemas.microsoft.com/office/drawing/2014/main" xmlns="" id="{12D299EA-6A6C-4ACF-8EDD-5D5BD1300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73" y="909720"/>
            <a:ext cx="10123054" cy="476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24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3A7E89-5A08-47E4-84DC-135D583A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2708"/>
            <a:ext cx="121920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Тема 3. Прорыв блокады Ленинграда (16 января)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8BF0BD4-8180-4FBF-B011-E477CCFAD4D5}"/>
              </a:ext>
            </a:extLst>
          </p:cNvPr>
          <p:cNvSpPr/>
          <p:nvPr/>
        </p:nvSpPr>
        <p:spPr>
          <a:xfrm>
            <a:off x="3577435" y="5666445"/>
            <a:ext cx="5037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Серия литографий «Ленинград в дни блокады» </a:t>
            </a:r>
          </a:p>
          <a:p>
            <a:pPr algn="ctr"/>
            <a:r>
              <a:rPr lang="ru-RU" dirty="0"/>
              <a:t>Алексей Пахомов </a:t>
            </a:r>
          </a:p>
        </p:txBody>
      </p:sp>
      <p:pic>
        <p:nvPicPr>
          <p:cNvPr id="12290" name="Picture 2" descr="Пахомов А.Ф. За водой. 1942 | Проект &quot;Русский музей: виртуальный филиал&quot;">
            <a:extLst>
              <a:ext uri="{FF2B5EF4-FFF2-40B4-BE49-F238E27FC236}">
                <a16:creationId xmlns:a16="http://schemas.microsoft.com/office/drawing/2014/main" xmlns="" id="{6893997B-A4C4-41FA-8171-4FB923C44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1" y="826039"/>
            <a:ext cx="3161390" cy="484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Алексей Пахомов: Альбом (Графика Пахомова)">
            <a:extLst>
              <a:ext uri="{FF2B5EF4-FFF2-40B4-BE49-F238E27FC236}">
                <a16:creationId xmlns:a16="http://schemas.microsoft.com/office/drawing/2014/main" xmlns="" id="{7452F34C-1999-46FE-A661-C4C357255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09" y="826039"/>
            <a:ext cx="3609794" cy="484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Реализм. На Марсовом поле в затишье.">
            <a:extLst>
              <a:ext uri="{FF2B5EF4-FFF2-40B4-BE49-F238E27FC236}">
                <a16:creationId xmlns:a16="http://schemas.microsoft.com/office/drawing/2014/main" xmlns="" id="{C936F19C-40F5-4CC1-8D5C-1A9A8F04B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571" y="826038"/>
            <a:ext cx="3638373" cy="48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46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62D23D-F43D-4373-8186-7CF6C57B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B49C96-32E8-48CA-AED2-AA91CCDAA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азговоры о важном — ГБПОУ МО Наро-Фоминский техникум Государственное  бюджетное профессиональное образовательное учреждение Московской области  &quot;Наро-Фоминский техникум&quot;">
            <a:extLst>
              <a:ext uri="{FF2B5EF4-FFF2-40B4-BE49-F238E27FC236}">
                <a16:creationId xmlns:a16="http://schemas.microsoft.com/office/drawing/2014/main" xmlns="" id="{EB886F35-1010-4511-BF7E-A4580586F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09" y="286603"/>
            <a:ext cx="5634182" cy="563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71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4140E-FA42-4655-AA2E-1403974A4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dirty="0"/>
              <a:t>Внедрение компонента </a:t>
            </a:r>
            <a:br>
              <a:rPr lang="ru-RU" sz="4400" b="1" dirty="0"/>
            </a:br>
            <a:r>
              <a:rPr lang="ru-RU" sz="4400" b="1" dirty="0"/>
              <a:t>предметной области «Искусство» </a:t>
            </a:r>
            <a:br>
              <a:rPr lang="ru-RU" sz="4400" b="1" dirty="0"/>
            </a:br>
            <a:r>
              <a:rPr lang="ru-RU" sz="4400" b="1" dirty="0"/>
              <a:t>в содержание цикла внеурочных занятий «Разговор о важном»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55F289D-3ED0-47DA-B60B-6A82B501B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4556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lang="ru-RU" sz="2800" dirty="0"/>
              <a:t>Автор: Романовская А.В., учитель изобразительного искусства </a:t>
            </a:r>
          </a:p>
          <a:p>
            <a:pPr>
              <a:lnSpc>
                <a:spcPct val="100000"/>
              </a:lnSpc>
              <a:spcBef>
                <a:spcPts val="90"/>
              </a:spcBef>
            </a:pPr>
            <a:r>
              <a:rPr lang="ru-RU" sz="2800" dirty="0"/>
              <a:t>МАОУ «СОШ №104 г. Челябинска»</a:t>
            </a:r>
          </a:p>
        </p:txBody>
      </p:sp>
    </p:spTree>
    <p:extLst>
      <p:ext uri="{BB962C8B-B14F-4D97-AF65-F5344CB8AC3E}">
        <p14:creationId xmlns:p14="http://schemas.microsoft.com/office/powerpoint/2010/main" val="332226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E2C09A-9288-49ED-8695-18762CEA6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D0AF66-330A-4D1E-A265-4EFBE023F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Обновленные ФГОС - Средняя общеобразовательная школа 232">
            <a:extLst>
              <a:ext uri="{FF2B5EF4-FFF2-40B4-BE49-F238E27FC236}">
                <a16:creationId xmlns:a16="http://schemas.microsoft.com/office/drawing/2014/main" xmlns="" id="{578A30CA-D3AF-47AE-904A-B0477EC02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0"/>
          <a:stretch/>
        </p:blipFill>
        <p:spPr bwMode="auto">
          <a:xfrm>
            <a:off x="0" y="628076"/>
            <a:ext cx="12192000" cy="465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162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E2C09A-9288-49ED-8695-18762CEA6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224" y="1616634"/>
            <a:ext cx="10058400" cy="25581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ПРИМЕРНАЯ РАБОЧАЯ ПРОГРАММА ВОСПИТАНИЯ</a:t>
            </a:r>
            <a:br>
              <a:rPr lang="ru-RU" b="1" dirty="0"/>
            </a:br>
            <a:r>
              <a:rPr lang="ru-RU" b="1" dirty="0"/>
              <a:t>ДЛЯ ОБЩЕОБРАЗОВАТЕЛЬНЫХ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279609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6FC9B7-6747-4CD2-BAFE-A6B7B794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воспитания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825D84-5A39-47BB-9B56-C1362D5E0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126" y="1838036"/>
            <a:ext cx="10056553" cy="4031058"/>
          </a:xfrm>
        </p:spPr>
        <p:txBody>
          <a:bodyPr>
            <a:normAutofit/>
          </a:bodyPr>
          <a:lstStyle/>
          <a:p>
            <a:r>
              <a:rPr lang="ru-RU" dirty="0"/>
              <a:t>	гражданское воспитание </a:t>
            </a:r>
          </a:p>
          <a:p>
            <a:r>
              <a:rPr lang="ru-RU" dirty="0"/>
              <a:t>	патриотическое воспитание </a:t>
            </a:r>
          </a:p>
          <a:p>
            <a:r>
              <a:rPr lang="ru-RU" dirty="0"/>
              <a:t>	духовно-нравственное воспитание </a:t>
            </a:r>
          </a:p>
          <a:p>
            <a:r>
              <a:rPr lang="ru-RU" dirty="0"/>
              <a:t>	эстетическое воспитание </a:t>
            </a:r>
          </a:p>
          <a:p>
            <a:r>
              <a:rPr lang="ru-RU" dirty="0"/>
              <a:t>	физическое воспитание, формирование культуры здорового образа жизни и эмоционального благополучия </a:t>
            </a:r>
          </a:p>
          <a:p>
            <a:r>
              <a:rPr lang="ru-RU" dirty="0"/>
              <a:t>	трудовое воспитание </a:t>
            </a:r>
          </a:p>
          <a:p>
            <a:r>
              <a:rPr lang="ru-RU" dirty="0"/>
              <a:t>	экологическое воспитание </a:t>
            </a:r>
          </a:p>
          <a:p>
            <a:r>
              <a:rPr lang="ru-RU" dirty="0"/>
              <a:t>	ценности научного познания</a:t>
            </a:r>
          </a:p>
        </p:txBody>
      </p:sp>
    </p:spTree>
    <p:extLst>
      <p:ext uri="{BB962C8B-B14F-4D97-AF65-F5344CB8AC3E}">
        <p14:creationId xmlns:p14="http://schemas.microsoft.com/office/powerpoint/2010/main" val="220785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62D23D-F43D-4373-8186-7CF6C57B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B49C96-32E8-48CA-AED2-AA91CCDAA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азговоры о важном — ГБПОУ МО Наро-Фоминский техникум Государственное  бюджетное профессиональное образовательное учреждение Московской области  &quot;Наро-Фоминский техникум&quot;">
            <a:extLst>
              <a:ext uri="{FF2B5EF4-FFF2-40B4-BE49-F238E27FC236}">
                <a16:creationId xmlns:a16="http://schemas.microsoft.com/office/drawing/2014/main" xmlns="" id="{EB886F35-1010-4511-BF7E-A4580586F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09" y="286603"/>
            <a:ext cx="5634182" cy="563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1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1F2E2B-7594-4386-8455-80A6A7EA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AC90F8-F18D-42DD-80A3-D0F991067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A3BD9C2-3FA1-4161-AB05-6AEA249458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761"/>
          <a:stretch/>
        </p:blipFill>
        <p:spPr>
          <a:xfrm>
            <a:off x="0" y="1052939"/>
            <a:ext cx="12192000" cy="39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3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631DD1-034F-4CDF-A3E1-B3EB44E55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09E480-1B91-4EB7-9F8F-16740B0FD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F43D17-A5DB-4977-95F3-C5D842650B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76" t="13064" r="42500" b="55421"/>
          <a:stretch/>
        </p:blipFill>
        <p:spPr>
          <a:xfrm>
            <a:off x="175493" y="1293362"/>
            <a:ext cx="3961847" cy="3132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319A6E-F8FA-4546-A2CB-CA6245EDA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90" t="55320" r="18186" b="13165"/>
          <a:stretch/>
        </p:blipFill>
        <p:spPr>
          <a:xfrm>
            <a:off x="4137340" y="1356340"/>
            <a:ext cx="3961847" cy="3132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A938809-7C21-46A8-997D-D3AF54017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69" t="18855" r="18258" b="50000"/>
          <a:stretch/>
        </p:blipFill>
        <p:spPr>
          <a:xfrm>
            <a:off x="8079162" y="1356340"/>
            <a:ext cx="3981872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0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3A7E89-5A08-47E4-84DC-135D583A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12708"/>
            <a:ext cx="100584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Тема 1. День матери (21 ноября)</a:t>
            </a:r>
            <a:endParaRPr lang="ru-RU" dirty="0"/>
          </a:p>
        </p:txBody>
      </p:sp>
      <p:pic>
        <p:nvPicPr>
          <p:cNvPr id="3074" name="Picture 2" descr="Портрет работы И. С. Бугаевского-Благодарного (1825)">
            <a:extLst>
              <a:ext uri="{FF2B5EF4-FFF2-40B4-BE49-F238E27FC236}">
                <a16:creationId xmlns:a16="http://schemas.microsoft.com/office/drawing/2014/main" xmlns="" id="{7BC27CD3-54D8-44B2-AFD8-E15016003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492" y="1145302"/>
            <a:ext cx="3466235" cy="45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FCAFF4-3E0D-442F-B264-EAB8E823D338}"/>
              </a:ext>
            </a:extLst>
          </p:cNvPr>
          <p:cNvSpPr txBox="1"/>
          <p:nvPr/>
        </p:nvSpPr>
        <p:spPr>
          <a:xfrm flipH="1">
            <a:off x="2493817" y="5569527"/>
            <a:ext cx="3445909" cy="65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«Портрет В.Л. </a:t>
            </a:r>
            <a:r>
              <a:rPr lang="ru-RU" dirty="0" err="1"/>
              <a:t>Боровиковского</a:t>
            </a:r>
            <a:r>
              <a:rPr lang="ru-RU" dirty="0"/>
              <a:t>» </a:t>
            </a:r>
          </a:p>
          <a:p>
            <a:pPr algn="ctr"/>
            <a:r>
              <a:rPr lang="ru-RU" dirty="0"/>
              <a:t> И. С. </a:t>
            </a:r>
            <a:r>
              <a:rPr lang="ru-RU" dirty="0" err="1"/>
              <a:t>Бугаевский</a:t>
            </a:r>
            <a:r>
              <a:rPr lang="ru-RU" dirty="0"/>
              <a:t>-Благодарный 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E2C47F73-2B4B-48A1-8843-76E7E6787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7" y="1145302"/>
            <a:ext cx="3549210" cy="45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A1AB35-BAE7-4BCE-A24D-3E62A6E47895}"/>
              </a:ext>
            </a:extLst>
          </p:cNvPr>
          <p:cNvSpPr txBox="1"/>
          <p:nvPr/>
        </p:nvSpPr>
        <p:spPr>
          <a:xfrm flipH="1">
            <a:off x="6219826" y="5580645"/>
            <a:ext cx="3549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«Портрет М.И. Лопухиной» (1797) </a:t>
            </a:r>
          </a:p>
          <a:p>
            <a:pPr algn="ctr"/>
            <a:r>
              <a:rPr lang="ru-RU" dirty="0"/>
              <a:t> В.Л. </a:t>
            </a:r>
            <a:r>
              <a:rPr lang="ru-RU" dirty="0" err="1"/>
              <a:t>Боровиковский</a:t>
            </a:r>
            <a:endParaRPr lang="ru-RU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EF4DD668-9883-429E-B608-963CDAD83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40" y="1145302"/>
            <a:ext cx="3491712" cy="45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3AC416-CEDC-4018-B1B7-9A32D403C302}"/>
              </a:ext>
            </a:extLst>
          </p:cNvPr>
          <p:cNvSpPr txBox="1"/>
          <p:nvPr/>
        </p:nvSpPr>
        <p:spPr>
          <a:xfrm flipH="1">
            <a:off x="6262755" y="5580645"/>
            <a:ext cx="348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«Богоматерь с младенцем» </a:t>
            </a:r>
          </a:p>
          <a:p>
            <a:pPr algn="ctr"/>
            <a:r>
              <a:rPr lang="ru-RU" dirty="0"/>
              <a:t> В.Л. </a:t>
            </a:r>
            <a:r>
              <a:rPr lang="ru-RU" dirty="0" err="1"/>
              <a:t>Боровиковский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59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3A7E89-5A08-47E4-84DC-135D583A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12708"/>
            <a:ext cx="10058400" cy="627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Тема 1. День матери (21 ноября)</a:t>
            </a:r>
            <a:endParaRPr lang="ru-RU" dirty="0"/>
          </a:p>
        </p:txBody>
      </p:sp>
      <p:pic>
        <p:nvPicPr>
          <p:cNvPr id="4098" name="Picture 2" descr="Фильм «Rock'n'Roll Wolf» онлайн (мюзикл «Мама» с Л. Гурченко и М. Боярским  в главных ролях на английском языке)">
            <a:extLst>
              <a:ext uri="{FF2B5EF4-FFF2-40B4-BE49-F238E27FC236}">
                <a16:creationId xmlns:a16="http://schemas.microsoft.com/office/drawing/2014/main" xmlns="" id="{2EE50057-3C60-4FA2-8EF2-AC11D3183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45" y="958207"/>
            <a:ext cx="9131070" cy="479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124C3B6-924B-4E05-A880-5F6897B3DE7C}"/>
              </a:ext>
            </a:extLst>
          </p:cNvPr>
          <p:cNvSpPr txBox="1"/>
          <p:nvPr/>
        </p:nvSpPr>
        <p:spPr>
          <a:xfrm flipH="1">
            <a:off x="1560943" y="5818904"/>
            <a:ext cx="913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«Мама» (1976), режиссер </a:t>
            </a:r>
            <a:r>
              <a:rPr lang="ru-RU" i="1" dirty="0" err="1"/>
              <a:t>Элизабета</a:t>
            </a:r>
            <a:r>
              <a:rPr lang="ru-RU" i="1" dirty="0"/>
              <a:t> </a:t>
            </a:r>
            <a:r>
              <a:rPr lang="ru-RU" i="1" dirty="0" err="1"/>
              <a:t>Бостан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24310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</TotalTime>
  <Words>275</Words>
  <Application>Microsoft Office PowerPoint</Application>
  <PresentationFormat>Произвольный</PresentationFormat>
  <Paragraphs>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Ретро</vt:lpstr>
      <vt:lpstr>Включение компонента  предметной области «Искусство»  в содержание цикла внеурочных занятий «Разговор о важном» и его воспитательный потенциал</vt:lpstr>
      <vt:lpstr>Презентация PowerPoint</vt:lpstr>
      <vt:lpstr>ПРИМЕРНАЯ РАБОЧАЯ ПРОГРАММА ВОСПИТАНИЯ ДЛЯ ОБЩЕОБРАЗОВАТЕЛЬНЫХ ОРГАНИЗАЦИЙ</vt:lpstr>
      <vt:lpstr>Направления воспитания</vt:lpstr>
      <vt:lpstr>Презентация PowerPoint</vt:lpstr>
      <vt:lpstr>Презентация PowerPoint</vt:lpstr>
      <vt:lpstr>Презентация PowerPoint</vt:lpstr>
      <vt:lpstr>Тема 1. День матери (21 ноября)</vt:lpstr>
      <vt:lpstr>Тема 1. День матери (21 ноября)</vt:lpstr>
      <vt:lpstr>Тема 1. День матери (21 ноября)</vt:lpstr>
      <vt:lpstr>Тема 1. День матери (21 ноября)</vt:lpstr>
      <vt:lpstr>Тема 2. День отца (10 октября)</vt:lpstr>
      <vt:lpstr>Тема 2. День отца (10 октября)</vt:lpstr>
      <vt:lpstr>Тема 2. День отца (10 октября)</vt:lpstr>
      <vt:lpstr>Тема 3. Прорыв блокады Ленинграда (16 января)</vt:lpstr>
      <vt:lpstr>Тема 3. Прорыв блокады Ленинграда (16 января)</vt:lpstr>
      <vt:lpstr>Тема 3. Прорыв блокады Ленинграда (16 января)</vt:lpstr>
      <vt:lpstr>Презентация PowerPoint</vt:lpstr>
      <vt:lpstr>Внедрение компонента  предметной области «Искусство»  в содержание цикла внеурочных занятий «Разговор о важном»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компонента  предметной области «Искусство»  в содержание цикла внеурочных занятий «Разговор о важном»</dc:title>
  <dc:creator>Настя</dc:creator>
  <cp:lastModifiedBy>user</cp:lastModifiedBy>
  <cp:revision>3</cp:revision>
  <dcterms:created xsi:type="dcterms:W3CDTF">2023-02-14T15:40:04Z</dcterms:created>
  <dcterms:modified xsi:type="dcterms:W3CDTF">2023-03-28T10:33:18Z</dcterms:modified>
</cp:coreProperties>
</file>