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64" r:id="rId3"/>
    <p:sldId id="678" r:id="rId4"/>
    <p:sldId id="673" r:id="rId5"/>
    <p:sldId id="672" r:id="rId6"/>
    <p:sldId id="674" r:id="rId7"/>
    <p:sldId id="664" r:id="rId8"/>
    <p:sldId id="675" r:id="rId9"/>
    <p:sldId id="671" r:id="rId10"/>
    <p:sldId id="676" r:id="rId11"/>
    <p:sldId id="565" r:id="rId12"/>
    <p:sldId id="276" r:id="rId13"/>
    <p:sldId id="270" r:id="rId14"/>
    <p:sldId id="271" r:id="rId15"/>
    <p:sldId id="567" r:id="rId16"/>
    <p:sldId id="677" r:id="rId17"/>
    <p:sldId id="266" r:id="rId18"/>
    <p:sldId id="261" r:id="rId19"/>
    <p:sldId id="280" r:id="rId20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45" d="100"/>
          <a:sy n="45" d="100"/>
        </p:scale>
        <p:origin x="10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2C43-225C-4D15-90E6-0C8595CD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10BE17-2DC5-4496-9019-594D0698E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AC0E9-D7BA-44E2-BB01-173F6637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030143-527F-489C-8348-311FEE5B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8CE0A-E3A9-4C38-A733-3CE15373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B0CE5-783C-4D7C-B171-DCA1E68A5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FAA380-2A42-429C-A1DC-09A2BA471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904BB-C9D2-4FD5-8131-EBCC9F21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6DACF0-EC80-4042-9C0C-9CDBA3DD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4E992-3DCE-4866-A5F3-77532BB6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3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06E95D-334F-4A00-9CEE-1CAD74ABE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777F7-76AD-485D-B4CA-B1DAC1C39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409B7-7BB1-499F-B9D3-36FC3869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A864D3-BF59-4B5F-BC8F-F168B1EA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828F3-27F4-4534-8826-F8420DFB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3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DEEB2-7B22-4024-AFB4-AD67A770E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193C07-8163-49F8-AC23-CDAD749B1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19751-1E96-4C49-8D92-F7CDDBC5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5A4C19-9C8D-4814-8EA6-008C5096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682A4-41CE-4B16-80BF-64358711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9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45559-0358-4717-A816-5D7E8288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82814D-77BB-40A7-B3AA-497EFA826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8CF2E3-9394-4CF5-B39B-4C656570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4F52D8-4B91-4713-A85F-FB27147D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ED4CC1-D924-4326-A324-7B1094E5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2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27342-BEA8-4A03-B443-C788577B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5655E7-DAC4-47F8-9655-58D7F8BE3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0D49AA-EF26-423D-B8CB-D4FF5C86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C60A74-312A-40FE-9850-884D3F12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055EC0-1FFE-403A-9368-C81A95F0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B412C-40E3-4799-A8FD-DEC9F8E4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5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84E57-ED46-4147-BD6D-C90CB26E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0AD562-ADF1-4400-B8B9-F15CEFFC5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441C21-34D5-47B3-BECF-2202E0B62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C02227-0867-4C39-92DE-524E701D4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17A19-6014-46A6-9386-6E28D21CE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9698E5-FE8D-4073-AF13-3312BE2E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0EDE34-A740-4CED-8055-104ABC6F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B8F0A0-D68A-4AA3-9962-F4E178C1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3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B5E47-1817-4C3F-9F48-04987A7C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9E2289-4304-46AC-9E98-7CA5CB0E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743200-1109-40EA-BBF8-0851F076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775039-99B3-410C-A9AB-B8BFEBEB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4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771BB1-EC20-4697-9845-265E744E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8BF9F1-7163-46FC-A4CA-421C92DE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C64E0B-A4A5-4F11-90E5-6FB63AC9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1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0E8F5-D0DA-45E4-83D0-485A2AB8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923C35-C0ED-4B89-80C9-29096C0E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F12100-AFB8-46B1-887C-30702CF3E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9EFED-DFDE-4F5C-AB25-A0B24041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9FBB91-ACEC-4178-A975-E73D1FE44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057E83-2288-45D7-B5C4-1C1484CC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2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76855-01A0-4915-913D-56456BAF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E0184E-4BF5-4B98-9A81-C43441B89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6E0E86-97CD-4020-AAAE-B0ED972C5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48AAEC-1F4A-475C-AF7F-B27D93BD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3A88C0-AA02-4061-BBDB-7A48AD25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474B43-6620-4476-9021-98413EAC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8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4DD2-2D63-4229-B11B-1407ECAAC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C77FAA-30C8-4423-9D42-97BABA41D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71AF46-6257-4F26-B20B-A4DFA74B9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4F806-A09B-403C-A8C7-8FFBEA727B5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1E5364-9056-461F-B6D0-A273212D1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DD779-DB13-460C-B6D4-E229042D5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44B2A-5D7A-4AE2-9555-F871F0544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myhistory.chel.schoo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e-events.gov74.ru/Home/Organization?id=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raeved_74@mai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sawc.libanswers.com/faq/8486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ntertainment_2\Desktop\aAhoedDuih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61243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D65DDF-D6CD-47C6-8062-76F217561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9"/>
          <a:stretch/>
        </p:blipFill>
        <p:spPr>
          <a:xfrm>
            <a:off x="0" y="0"/>
            <a:ext cx="12192000" cy="7801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7829" y="1904699"/>
            <a:ext cx="5905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кто хочет идти за Мною, </a:t>
            </a:r>
          </a:p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отвергнись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себя, </a:t>
            </a: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возьми крест свой, </a:t>
            </a: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следуй за Мною</a:t>
            </a:r>
          </a:p>
          <a:p>
            <a:pPr algn="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Мф. 16, 24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4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7919DE-B346-4BD7-B5ED-039CCC9A5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6" y="559293"/>
            <a:ext cx="11276809" cy="55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1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ntertainment_2\Desktop\aAhoedDuih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61243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D65DDF-D6CD-47C6-8062-76F217561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9"/>
          <a:stretch/>
        </p:blipFill>
        <p:spPr>
          <a:xfrm>
            <a:off x="0" y="0"/>
            <a:ext cx="12192000" cy="7801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" y="2632668"/>
            <a:ext cx="117094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Мультимедийный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исторический парк</a:t>
            </a:r>
          </a:p>
          <a:p>
            <a:pPr algn="ctr"/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РОССИЯ –МОЯ ИСТОРИЯ </a:t>
            </a:r>
          </a:p>
          <a:p>
            <a:pPr algn="ctr">
              <a:lnSpc>
                <a:spcPct val="150000"/>
              </a:lnSpc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ЧЕЛЯБИНСК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ул. Труда, д. 183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AE85C-2412-409D-B4A0-C0059FCD2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3940" r="65209" b="80906"/>
          <a:stretch>
            <a:fillRect/>
          </a:stretch>
        </p:blipFill>
        <p:spPr>
          <a:xfrm>
            <a:off x="0" y="814784"/>
            <a:ext cx="4318000" cy="11038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507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D3DFA-BDA1-493C-B609-4F954D68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3"/>
          <a:stretch/>
        </p:blipFill>
        <p:spPr>
          <a:xfrm>
            <a:off x="-80749" y="1141"/>
            <a:ext cx="12192000" cy="6858000"/>
          </a:xfrm>
          <a:prstGeom prst="rect">
            <a:avLst/>
          </a:prstGeom>
        </p:spPr>
      </p:pic>
      <p:pic>
        <p:nvPicPr>
          <p:cNvPr id="23558" name="Picture 6" descr="https://afisha-omsk.ru/media/events/86b26407bcfe444a2f141d418730cbac.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90" y="95035"/>
            <a:ext cx="5944561" cy="42726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560" name="Picture 8" descr="https://img.vvsu.ru/photos/19A34CC4_DBE8_4555_A997_96B35DFCBB48_700x4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6316" y="2554421"/>
            <a:ext cx="6244935" cy="417518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25B77-4DCE-41DB-A5CD-BF6AAEFDFFD1}"/>
              </a:ext>
            </a:extLst>
          </p:cNvPr>
          <p:cNvSpPr txBox="1"/>
          <p:nvPr/>
        </p:nvSpPr>
        <p:spPr>
          <a:xfrm>
            <a:off x="5866316" y="616783"/>
            <a:ext cx="56938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экспозиции исторического парка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Моя история»</a:t>
            </a:r>
          </a:p>
        </p:txBody>
      </p:sp>
    </p:spTree>
    <p:extLst>
      <p:ext uri="{BB962C8B-B14F-4D97-AF65-F5344CB8AC3E}">
        <p14:creationId xmlns:p14="http://schemas.microsoft.com/office/powerpoint/2010/main" val="55255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D3DFA-BDA1-493C-B609-4F954D68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604" name="Picture 4" descr="https://irecommend.ru/sites/default/files/product-images/173957/kyUFI6iu6xPeAD04BN7Sc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6786" y="2210015"/>
            <a:ext cx="7126538" cy="445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http://www.chelmuseum.ru/upload/iblock/95d/95db8c381c01800d98f9d1d8a2e6c0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676" y="191523"/>
            <a:ext cx="5713541" cy="380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C56B71-43C7-4380-8E42-EAEFBEF2A82A}"/>
              </a:ext>
            </a:extLst>
          </p:cNvPr>
          <p:cNvSpPr txBox="1"/>
          <p:nvPr/>
        </p:nvSpPr>
        <p:spPr>
          <a:xfrm>
            <a:off x="-390618" y="4396631"/>
            <a:ext cx="61566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Постоянные экспозиции исторического парка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«Россия – Моя история»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D3DFA-BDA1-493C-B609-4F954D68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523" y="159798"/>
            <a:ext cx="5270000" cy="1961965"/>
          </a:xfrm>
        </p:spPr>
        <p:txBody>
          <a:bodyPr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«Александр Невский: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история жизни благоверного князя  языком графического романа»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выставка-комикс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02.09 по 04.11</a:t>
            </a:r>
            <a:endParaRPr lang="ru-RU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Entertainment_2\Desktop\Светлана\Презентация\aleksandr_nevskiy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417" y="2476877"/>
            <a:ext cx="5331105" cy="3716896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A952C23-7230-45CE-92EE-CA97140622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b="3417"/>
          <a:stretch/>
        </p:blipFill>
        <p:spPr bwMode="auto">
          <a:xfrm>
            <a:off x="5930284" y="89119"/>
            <a:ext cx="6054194" cy="3768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5362C1-5289-4521-A63E-6502707E10B5}"/>
              </a:ext>
            </a:extLst>
          </p:cNvPr>
          <p:cNvSpPr txBox="1">
            <a:spLocks/>
          </p:cNvSpPr>
          <p:nvPr/>
        </p:nvSpPr>
        <p:spPr>
          <a:xfrm>
            <a:off x="6249879" y="4155338"/>
            <a:ext cx="5565922" cy="2270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«Восстановлению подлежит. Царско-сельские дворцы, восстановленные из пепла»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выставка </a:t>
            </a:r>
            <a:b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04.09 -19.10</a:t>
            </a:r>
            <a:br>
              <a:rPr lang="ru-RU" sz="2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D3DFA-BDA1-493C-B609-4F954D68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3"/>
          <a:stretch/>
        </p:blipFill>
        <p:spPr>
          <a:xfrm>
            <a:off x="11755" y="34619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F8EC7C-1DA2-46D1-9E27-46DEF6ED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57" y="961322"/>
            <a:ext cx="5244512" cy="42471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89746-386D-4605-99C3-B2FA81A53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20" y="0"/>
            <a:ext cx="3670431" cy="2754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829D75-7B0E-42D7-B223-FAB0CE937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60" y="3795997"/>
            <a:ext cx="2117063" cy="2957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3ED945-44EA-44BF-ACBA-F2B6E331A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6" t="19333" r="9290" b="18552"/>
          <a:stretch/>
        </p:blipFill>
        <p:spPr>
          <a:xfrm>
            <a:off x="80749" y="3829454"/>
            <a:ext cx="1757778" cy="2890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CB913F-E754-4DA1-89A9-90C2FFDEDA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2" y="137655"/>
            <a:ext cx="1956546" cy="31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3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B10ACD-4760-43D6-A52A-4EB32487C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05063" cy="4351338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3DD30FE-8740-4716-AFDA-E67D4F87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69094"/>
            <a:ext cx="2378475" cy="23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E018F60-0FF3-445A-83EB-C20EB090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01" y="3302493"/>
            <a:ext cx="3572791" cy="35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60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2086CB-DB07-490E-921E-F3AEFCDF3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65DDF-D6CD-47C6-8062-76F217561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4"/>
          <a:stretch/>
        </p:blipFill>
        <p:spPr>
          <a:xfrm>
            <a:off x="31750" y="0"/>
            <a:ext cx="12192000" cy="685800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F7B86317-687D-4F53-B59E-7B270052C9C8}"/>
              </a:ext>
            </a:extLst>
          </p:cNvPr>
          <p:cNvSpPr txBox="1">
            <a:spLocks/>
          </p:cNvSpPr>
          <p:nvPr/>
        </p:nvSpPr>
        <p:spPr>
          <a:xfrm>
            <a:off x="594873" y="1065814"/>
            <a:ext cx="10807700" cy="53897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 Вячеслав Михайлович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образовательной и экскурсионной деятельности, тел.: 8 (351) 263-43-71,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kuznetsov.v@myhistory74.ru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Елена Юрьевна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методист по организации образовательных и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социокультурных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проектов, тел.: 8-902-603-98-48,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nikitina.e@myhistory74.ru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Милишенко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Сергеевна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по организации образовательных и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социокультурных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проектов, тел.: 8-908-003-43-52,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milishenko.s@myhistory74.ru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Татьяна Константиновна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по организации образовательных и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социокультурных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8-951-465-48-53,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polyakova.t@myhistory74.ru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364A5D8-B8B9-4E62-ABF4-C52D7D96CB08}"/>
              </a:ext>
            </a:extLst>
          </p:cNvPr>
          <p:cNvSpPr txBox="1">
            <a:spLocks/>
          </p:cNvSpPr>
          <p:nvPr/>
        </p:nvSpPr>
        <p:spPr>
          <a:xfrm>
            <a:off x="817123" y="325275"/>
            <a:ext cx="11152627" cy="7669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  <a:p>
            <a:pPr algn="ctr"/>
            <a:endParaRPr lang="ru-RU" sz="25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40470312-011B-4CB6-B1E7-B43B6E5D74F9}"/>
              </a:ext>
            </a:extLst>
          </p:cNvPr>
          <p:cNvSpPr txBox="1"/>
          <p:nvPr/>
        </p:nvSpPr>
        <p:spPr>
          <a:xfrm>
            <a:off x="3056137" y="4247939"/>
            <a:ext cx="6380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 в ВКонтакте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Моя история. PRO»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https://vk.com/myhistory.chel.school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503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4DD7D4-8101-459B-96E1-8CFFC268B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0B98E4-8E63-4A46-980F-99CC04D9927D}"/>
              </a:ext>
            </a:extLst>
          </p:cNvPr>
          <p:cNvSpPr txBox="1"/>
          <p:nvPr/>
        </p:nvSpPr>
        <p:spPr>
          <a:xfrm>
            <a:off x="470517" y="106818"/>
            <a:ext cx="114965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программ с 10:00 до 18:30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онлайн-регистрации заявок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culture-events.gov74.ru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Справки по телефону (351) 217-70-77 (стойка информации)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Челябинск, ул. Труда, 183 (ТРК «Гагарин-Парк»)</a:t>
            </a:r>
          </a:p>
        </p:txBody>
      </p:sp>
      <p:grpSp>
        <p:nvGrpSpPr>
          <p:cNvPr id="5" name="Группа 19">
            <a:extLst>
              <a:ext uri="{FF2B5EF4-FFF2-40B4-BE49-F238E27FC236}">
                <a16:creationId xmlns:a16="http://schemas.microsoft.com/office/drawing/2014/main" id="{C321F7B2-7E82-4FD4-B525-B7E6531009D3}"/>
              </a:ext>
            </a:extLst>
          </p:cNvPr>
          <p:cNvGrpSpPr/>
          <p:nvPr/>
        </p:nvGrpSpPr>
        <p:grpSpPr bwMode="auto">
          <a:xfrm>
            <a:off x="428712" y="2557995"/>
            <a:ext cx="5324877" cy="3214082"/>
            <a:chOff x="3810000" y="4062840"/>
            <a:chExt cx="2088098" cy="1318405"/>
          </a:xfrm>
        </p:grpSpPr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CB721938-625C-476A-AD18-EB21F4991A35}"/>
                </a:ext>
              </a:extLst>
            </p:cNvPr>
            <p:cNvSpPr/>
            <p:nvPr/>
          </p:nvSpPr>
          <p:spPr bwMode="auto">
            <a:xfrm rot="10800000">
              <a:off x="3810000" y="4062840"/>
              <a:ext cx="2088098" cy="1318405"/>
            </a:xfrm>
            <a:prstGeom prst="roundRect">
              <a:avLst>
                <a:gd name="adj" fmla="val 6477"/>
              </a:avLst>
            </a:prstGeom>
            <a:gradFill>
              <a:gsLst>
                <a:gs pos="0">
                  <a:schemeClr val="accent4">
                    <a:lumMod val="67000"/>
                    <a:alpha val="0"/>
                  </a:schemeClr>
                </a:gs>
                <a:gs pos="100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1"/>
            </a:fontRef>
          </p:style>
          <p:txBody>
            <a:bodyPr rot="0" spcFirstLastPara="1" vertOverflow="overflow" horzOverflow="overflow" vert="horz" wrap="square" lIns="68577" tIns="68577" rIns="68577" bIns="68577" numCol="1" spcCol="38100" rtlCol="0" anchor="ctr">
              <a:noAutofit/>
            </a:bodyPr>
            <a:lstStyle/>
            <a:p>
              <a:pPr marL="249237" defTabSz="1371600">
                <a:defRPr/>
              </a:pPr>
              <a:endParaRPr lang="en-US" sz="1950" b="1">
                <a:solidFill>
                  <a:srgbClr val="FFFFFF"/>
                </a:solidFill>
                <a:latin typeface="Century Gothic"/>
                <a:ea typeface="Calibri"/>
                <a:cs typeface="Arial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AF610979-8E57-42D4-BDFE-6C0348B45031}"/>
                </a:ext>
              </a:extLst>
            </p:cNvPr>
            <p:cNvSpPr txBox="1"/>
            <p:nvPr/>
          </p:nvSpPr>
          <p:spPr bwMode="auto">
            <a:xfrm>
              <a:off x="3992354" y="5005796"/>
              <a:ext cx="1124314" cy="183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none" lIns="68577" tIns="68577" rIns="68577" bIns="68577" numCol="1" spcCol="38100" rtlCol="0" anchor="t">
              <a:spAutoFit/>
            </a:bodyPr>
            <a:lstStyle/>
            <a:p>
              <a:pPr defTabSz="1371600">
                <a:defRPr/>
              </a:pPr>
              <a:r>
                <a:rPr lang="ru-RU">
                  <a:solidFill>
                    <a:srgbClr val="FFFFFF">
                      <a:lumMod val="85000"/>
                    </a:srgbClr>
                  </a:solidFill>
                  <a:latin typeface="Century Gothic"/>
                  <a:cs typeface="Helvetica"/>
                </a:rPr>
                <a:t>ПУШКИНСКАЯ КАРТА</a:t>
              </a:r>
              <a:endParaRPr/>
            </a:p>
          </p:txBody>
        </p:sp>
        <p:sp>
          <p:nvSpPr>
            <p:cNvPr id="10" name="Прямоугольник 23">
              <a:extLst>
                <a:ext uri="{FF2B5EF4-FFF2-40B4-BE49-F238E27FC236}">
                  <a16:creationId xmlns:a16="http://schemas.microsoft.com/office/drawing/2014/main" id="{0207FCB9-5438-45F5-826D-A73AB47F3DD8}"/>
                </a:ext>
              </a:extLst>
            </p:cNvPr>
            <p:cNvSpPr/>
            <p:nvPr/>
          </p:nvSpPr>
          <p:spPr bwMode="auto">
            <a:xfrm>
              <a:off x="4719052" y="4683932"/>
              <a:ext cx="688559" cy="28631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249237" defTabSz="1371600">
                <a:lnSpc>
                  <a:spcPct val="150000"/>
                </a:lnSpc>
                <a:defRPr/>
              </a:pPr>
              <a:r>
                <a:rPr lang="ru-RU" sz="2700" b="1" dirty="0">
                  <a:solidFill>
                    <a:srgbClr val="FFFFFF"/>
                  </a:solidFill>
                  <a:latin typeface="FuturaBookC"/>
                  <a:cs typeface="Arial"/>
                </a:rPr>
                <a:t>5</a:t>
              </a:r>
              <a:r>
                <a:rPr lang="en-US" sz="2700" b="1" dirty="0">
                  <a:solidFill>
                    <a:srgbClr val="FFFFFF"/>
                  </a:solidFill>
                  <a:latin typeface="FuturaBookC"/>
                  <a:cs typeface="Arial"/>
                </a:rPr>
                <a:t> 000 </a:t>
              </a:r>
              <a:r>
                <a:rPr lang="ru-RU" sz="2700" dirty="0">
                  <a:solidFill>
                    <a:srgbClr val="FFFFFF"/>
                  </a:solidFill>
                  <a:latin typeface="FuturaBookC"/>
                </a:rPr>
                <a:t>₽</a:t>
              </a:r>
              <a:endParaRPr lang="ru-RU" sz="2700" b="1" dirty="0">
                <a:solidFill>
                  <a:srgbClr val="FFFFFF"/>
                </a:solidFill>
                <a:latin typeface="FuturaBookC"/>
                <a:cs typeface="Arial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E75F98-B472-4A35-BFAA-D37F7E497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337" y="2044908"/>
            <a:ext cx="5931156" cy="46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3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4D6E9E9B-7499-423B-A2CD-E5331EEBDA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337135"/>
              </p:ext>
            </p:extLst>
          </p:nvPr>
        </p:nvGraphicFramePr>
        <p:xfrm>
          <a:off x="278168" y="1257449"/>
          <a:ext cx="11724441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380">
                  <a:extLst>
                    <a:ext uri="{9D8B030D-6E8A-4147-A177-3AD203B41FA5}">
                      <a16:colId xmlns:a16="http://schemas.microsoft.com/office/drawing/2014/main" val="474750312"/>
                    </a:ext>
                  </a:extLst>
                </a:gridCol>
                <a:gridCol w="7688061">
                  <a:extLst>
                    <a:ext uri="{9D8B030D-6E8A-4147-A177-3AD203B41FA5}">
                      <a16:colId xmlns:a16="http://schemas.microsoft.com/office/drawing/2014/main" val="1346546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Направления воспитательной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Образовательные события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14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Гражданское воспитание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Уроки «Президент Российской Федерации» , </a:t>
                      </a: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«Основной закон нашей жизни»,</a:t>
                      </a:r>
                      <a:r>
                        <a:rPr lang="ru-RU" dirty="0"/>
                        <a:t> «Уездный город Ч.»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44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Патриотическое воспитание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Тематические экскурсии с </a:t>
                      </a:r>
                      <a:r>
                        <a:rPr lang="en-US" dirty="0"/>
                        <a:t>VR-</a:t>
                      </a:r>
                      <a:r>
                        <a:rPr lang="ru-RU" dirty="0"/>
                        <a:t>программами «Воинская слава России», «Россия – морская держава»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Выставка «Символы России»</a:t>
                      </a:r>
                    </a:p>
                    <a:p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Лекторий и онлайн-занятия в соответствии с Календарем образовательных событий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97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Духовно-нравственное воспитание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Тематические экскурсии «Народы России», «Отцы и дети в истории России»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Выставки «Нерукотворные иконы», </a:t>
                      </a: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«Секулярный мир и религиозность»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11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Эстетическое воспитание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Тематическая экскурсия «Шедевры русской культуры» с </a:t>
                      </a:r>
                      <a:r>
                        <a:rPr lang="en-US" dirty="0"/>
                        <a:t>VR-</a:t>
                      </a:r>
                      <a:r>
                        <a:rPr lang="ru-RU" dirty="0"/>
                        <a:t>программами «Кижи», «Большой театр»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07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Физическое воспитание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Взаимная экскурсия «История советского спорта»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Выставка «Картинная галерея "Искорки"»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387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Трудовое воспитание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Волонтерские программы, </a:t>
                      </a: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«Билет в будущее»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16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Экологическое воспитание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Занятие-практикум с </a:t>
                      </a:r>
                      <a:r>
                        <a:rPr lang="en-US" dirty="0"/>
                        <a:t>VR-</a:t>
                      </a:r>
                      <a:r>
                        <a:rPr lang="ru-RU" dirty="0"/>
                        <a:t>программой «Заповедные жемчужины России», </a:t>
                      </a:r>
                      <a:r>
                        <a:rPr lang="ru-RU" b="1" dirty="0">
                          <a:solidFill>
                            <a:srgbClr val="00B050"/>
                          </a:solidFill>
                        </a:rPr>
                        <a:t>«Русский Север и открытие Антарктиды»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1861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E7F418-4DC9-4827-88AE-F07DF0093138}"/>
              </a:ext>
            </a:extLst>
          </p:cNvPr>
          <p:cNvSpPr txBox="1"/>
          <p:nvPr/>
        </p:nvSpPr>
        <p:spPr>
          <a:xfrm>
            <a:off x="1890944" y="11158"/>
            <a:ext cx="800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Ресурсы мультимедийного парка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для воспитательной работы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160217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D3DFA-BDA1-493C-B609-4F954D68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E78D35-C399-4621-98EC-98E237488574}"/>
              </a:ext>
            </a:extLst>
          </p:cNvPr>
          <p:cNvSpPr txBox="1"/>
          <p:nvPr/>
        </p:nvSpPr>
        <p:spPr>
          <a:xfrm>
            <a:off x="532661" y="2361461"/>
            <a:ext cx="10715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Основные направления работы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Ассоциации учителей истории и обществознания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в свете решений Всемирного конгресса 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6AA8F392-1B43-4810-B5D9-1913871928F7}"/>
              </a:ext>
            </a:extLst>
          </p:cNvPr>
          <p:cNvSpPr txBox="1">
            <a:spLocks/>
          </p:cNvSpPr>
          <p:nvPr/>
        </p:nvSpPr>
        <p:spPr>
          <a:xfrm>
            <a:off x="3735305" y="5161411"/>
            <a:ext cx="8280400" cy="158273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Кузнецов Вячеслав Михайлович,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kraeved_74@mail.ru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8-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908-08-09-254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канд.ист.наук, замдиректора по образовательной и экскурсионной деятельности мультимедийного парка «Россия – Моя история», руководитель ассоциации учителей истории и обществознания Челябинской области, член Союза краеведов России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3025" indent="-27432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4" descr="Герб Челябинской области малый.jpg">
            <a:extLst>
              <a:ext uri="{FF2B5EF4-FFF2-40B4-BE49-F238E27FC236}">
                <a16:creationId xmlns:a16="http://schemas.microsoft.com/office/drawing/2014/main" id="{A1234D73-FE2C-40C4-B124-8FA190C513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2" y="0"/>
            <a:ext cx="14128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30DDA2-3968-41C9-BB05-141FC608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" y="-6658"/>
            <a:ext cx="4742082" cy="10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5705DE-0DBC-4D49-B59B-FCB4A404B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3940" r="65209" b="80906"/>
          <a:stretch>
            <a:fillRect/>
          </a:stretch>
        </p:blipFill>
        <p:spPr>
          <a:xfrm>
            <a:off x="7848630" y="19559"/>
            <a:ext cx="4318000" cy="11038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0532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04594E-53BC-4E3F-8F07-9AF890E3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" y="17752"/>
            <a:ext cx="6843666" cy="391826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21C171A-DA72-49C1-B2EA-7156FB6CD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7929" y="2032986"/>
            <a:ext cx="6742830" cy="4789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1F8D4C-D97F-4134-A25D-57E6AC85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3" y="4583095"/>
            <a:ext cx="4742082" cy="10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Перейти на сайт Фонда">
            <a:extLst>
              <a:ext uri="{FF2B5EF4-FFF2-40B4-BE49-F238E27FC236}">
                <a16:creationId xmlns:a16="http://schemas.microsoft.com/office/drawing/2014/main" id="{C3195639-89A0-4B37-A4C3-8BA01BE5EC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Перейти на сайт Фонда">
            <a:extLst>
              <a:ext uri="{FF2B5EF4-FFF2-40B4-BE49-F238E27FC236}">
                <a16:creationId xmlns:a16="http://schemas.microsoft.com/office/drawing/2014/main" id="{C7661FEE-2E1E-4AE4-8DC0-7F2A1B90BE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1635711"/>
            <a:ext cx="2098089" cy="20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14ECA8EA-FD9A-430C-A7CD-8254D313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16" y="231905"/>
            <a:ext cx="3829050" cy="15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0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2D8941-5E97-4CDF-99DF-7252B6EBF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4919" y="3959439"/>
            <a:ext cx="6158305" cy="2845293"/>
          </a:xfrm>
          <a:ln w="38100">
            <a:solidFill>
              <a:srgbClr val="FF0000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9EDE5F-241D-4028-AB78-4EEE8657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34" y="108750"/>
            <a:ext cx="4742082" cy="10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2CFE30-D031-491E-AAA3-C53C25C9C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7" y="1299987"/>
            <a:ext cx="6184511" cy="255376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2979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FFE6267A-12BF-43E9-B084-266A9718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16041-DA7D-4734-AA8C-761AB09393E2}" type="datetime1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26.10.2021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8BFE2-8F6A-457B-945C-01315F02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71" y="1522532"/>
            <a:ext cx="7278329" cy="4361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00431-E39E-4A94-B068-1BE9659E655C}"/>
              </a:ext>
            </a:extLst>
          </p:cNvPr>
          <p:cNvSpPr txBox="1"/>
          <p:nvPr/>
        </p:nvSpPr>
        <p:spPr>
          <a:xfrm>
            <a:off x="575894" y="729658"/>
            <a:ext cx="1122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VUСА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 — это акроним, объединивший четыре понятия, которые в полной мере раскрывают суть неподконтрольных человеку явлений современной эпохи: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56797-CBA4-4765-9A73-FD2D1A8EC9C4}"/>
              </a:ext>
            </a:extLst>
          </p:cNvPr>
          <p:cNvSpPr txBox="1"/>
          <p:nvPr/>
        </p:nvSpPr>
        <p:spPr>
          <a:xfrm>
            <a:off x="368929" y="1939875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Volatility —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непостоянство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6EF73-41AE-4FD6-904B-E91DB17AF2B4}"/>
              </a:ext>
            </a:extLst>
          </p:cNvPr>
          <p:cNvSpPr txBox="1"/>
          <p:nvPr/>
        </p:nvSpPr>
        <p:spPr>
          <a:xfrm>
            <a:off x="251234" y="2602257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Uncertainty —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неопределенность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6C4C9-18F3-46D0-8FE5-8CF3925136C4}"/>
              </a:ext>
            </a:extLst>
          </p:cNvPr>
          <p:cNvSpPr txBox="1"/>
          <p:nvPr/>
        </p:nvSpPr>
        <p:spPr>
          <a:xfrm>
            <a:off x="368929" y="3203908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Complexity —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сложность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F1415-1593-4610-94C5-B836116A4244}"/>
              </a:ext>
            </a:extLst>
          </p:cNvPr>
          <p:cNvSpPr txBox="1"/>
          <p:nvPr/>
        </p:nvSpPr>
        <p:spPr>
          <a:xfrm>
            <a:off x="830656" y="3917409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mbiguity —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неоднозначность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CDB8A4-D6ED-4659-9128-7083E04F59A9}"/>
              </a:ext>
            </a:extLst>
          </p:cNvPr>
          <p:cNvSpPr txBox="1"/>
          <p:nvPr/>
        </p:nvSpPr>
        <p:spPr>
          <a:xfrm>
            <a:off x="368929" y="5037990"/>
            <a:ext cx="60975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(Акроним VUCA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  <a:hlinkClick r:id="rId3"/>
              </a:rPr>
              <a:t>появился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Regal Text Pro RegularA"/>
                <a:ea typeface="+mn-ea"/>
                <a:cs typeface="+mn-cs"/>
              </a:rPr>
              <a:t> в начале 1990х годов в среде американских военных и получил широкое распространение благодаря доктору поведенческих наук полковнику Стефану Гарросу, который работал над решением множества задач для Пентагона. Этим понятием он описывал неустойчивую, постоянно меняющуюся модель боевых действий).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5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B413F-51C6-4EC1-8DDE-3B4C7BF2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790113"/>
            <a:ext cx="11842811" cy="647404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Проблемы </a:t>
            </a:r>
            <a:r>
              <a:rPr lang="ru-RU" sz="28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в российском школьном историческом и обществоведческом образовании</a:t>
            </a:r>
            <a:br>
              <a:rPr lang="ru-RU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1) Проблема недостаточной согласованности основных нормативных и методических документов, регламентирующих профессиональную деятельность учителя истории и обществознания</a:t>
            </a:r>
            <a:b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2) Проблема дисбаланса между растущим объемом содержания общественно-научных предметов и ограниченным количеством времени на их изучение в школе. </a:t>
            </a:r>
            <a:b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3) Проблема недостаточного внимания к изучению региональной и локальной истории в ряде регионов России.</a:t>
            </a:r>
            <a:b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4) Проблема модернизации системы повышения квалификации по предмету и процедур аттестации учителей истории и обществознания.</a:t>
            </a:r>
            <a:b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ru-RU" sz="280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5) Развитие взаимодействия в рамках Ассоциации учителей истории и обществознания.</a:t>
            </a:r>
            <a:endParaRPr lang="ru-RU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50998-A92A-4BE0-8880-37666A96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34" y="108750"/>
            <a:ext cx="4742082" cy="10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5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F8781-6A3B-4A59-892D-9B65D033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10086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БУКВА и ДУХ  </a:t>
            </a:r>
            <a:br>
              <a:rPr lang="ru-RU" dirty="0"/>
            </a:br>
            <a:r>
              <a:rPr lang="ru-RU" sz="2200" b="1" dirty="0">
                <a:solidFill>
                  <a:srgbClr val="002060"/>
                </a:solidFill>
              </a:rPr>
              <a:t>- ЗАКОН ПЕРЕХОДА ИЗ КОЛИЧЕСТВЕННЫХ ИЗМЕНЕНИЙ В КАЧЕСТВЕННЫЕ</a:t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(СКОЛЬКО КАМНЕЙ СОСТАВЛЯЮТ КУЧУ?)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12032-8965-4AF4-BCA7-7CF40C73A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321" y="2046397"/>
            <a:ext cx="1322693" cy="557784"/>
          </a:xfrm>
        </p:spPr>
        <p:txBody>
          <a:bodyPr/>
          <a:lstStyle/>
          <a:p>
            <a:r>
              <a:rPr lang="ru-RU" sz="2400" b="1" dirty="0"/>
              <a:t>БЫЛО: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28ED02-4500-437D-9EB5-DE20003DA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536" y="2800596"/>
            <a:ext cx="4624549" cy="36213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</a:rPr>
              <a:t>множество познавательных заданий и вопросов</a:t>
            </a:r>
          </a:p>
          <a:p>
            <a:pPr marL="0" indent="0">
              <a:buNone/>
            </a:pPr>
            <a:r>
              <a:rPr lang="ru-RU" sz="2400" b="1" dirty="0"/>
              <a:t>работа </a:t>
            </a:r>
            <a:r>
              <a:rPr lang="ru-RU" sz="2400" b="1" dirty="0">
                <a:solidFill>
                  <a:srgbClr val="00B050"/>
                </a:solidFill>
              </a:rPr>
              <a:t>с несколькими источниками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43 памятки</a:t>
            </a:r>
          </a:p>
          <a:p>
            <a:pPr marL="0" indent="0">
              <a:buNone/>
            </a:pPr>
            <a:r>
              <a:rPr lang="ru-RU" sz="2400" b="1" dirty="0"/>
              <a:t>уроки-практикумы </a:t>
            </a:r>
            <a:r>
              <a:rPr lang="ru-RU" sz="2400" b="1" dirty="0">
                <a:solidFill>
                  <a:srgbClr val="7030A0"/>
                </a:solidFill>
              </a:rPr>
              <a:t>поминутно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стремление научить  </a:t>
            </a:r>
            <a:r>
              <a:rPr lang="ru-RU" sz="2400" b="1" dirty="0">
                <a:solidFill>
                  <a:srgbClr val="FFC000"/>
                </a:solidFill>
              </a:rPr>
              <a:t>сделать правильно</a:t>
            </a:r>
          </a:p>
          <a:p>
            <a:pPr marL="0" indent="0">
              <a:buNone/>
            </a:pPr>
            <a:r>
              <a:rPr lang="ru-RU" sz="2400" b="1" dirty="0"/>
              <a:t>работать в команде </a:t>
            </a:r>
            <a:r>
              <a:rPr lang="ru-RU" sz="2400" b="1" dirty="0">
                <a:solidFill>
                  <a:schemeClr val="accent6"/>
                </a:solidFill>
              </a:rPr>
              <a:t>по ролям</a:t>
            </a:r>
            <a:r>
              <a:rPr lang="ru-RU" sz="2400" b="1" dirty="0"/>
              <a:t>, выбор роли</a:t>
            </a:r>
          </a:p>
          <a:p>
            <a:pPr marL="0" indent="0">
              <a:buNone/>
            </a:pPr>
            <a:r>
              <a:rPr lang="ru-RU" sz="2400" b="1" dirty="0"/>
              <a:t>развитие </a:t>
            </a:r>
            <a:r>
              <a:rPr lang="ru-RU" sz="2400" b="1" dirty="0">
                <a:solidFill>
                  <a:srgbClr val="FF9900"/>
                </a:solidFill>
              </a:rPr>
              <a:t>критического мышления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94B031-55FB-4540-87B2-504F6DECB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3420" y="1747632"/>
            <a:ext cx="1403499" cy="553373"/>
          </a:xfrm>
        </p:spPr>
        <p:txBody>
          <a:bodyPr/>
          <a:lstStyle/>
          <a:p>
            <a:r>
              <a:rPr lang="ru-RU" sz="2400" b="1" dirty="0"/>
              <a:t>НАДО: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33E068-A52F-49BB-A087-708E80612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5086" y="2242948"/>
            <a:ext cx="6724594" cy="44294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</a:rPr>
              <a:t>множество творческих заданий</a:t>
            </a:r>
          </a:p>
          <a:p>
            <a:pPr marL="0" indent="0">
              <a:buNone/>
            </a:pPr>
            <a:r>
              <a:rPr lang="ru-RU" sz="2000" b="1" dirty="0"/>
              <a:t>работа </a:t>
            </a:r>
            <a:r>
              <a:rPr lang="ru-RU" sz="2000" b="1" dirty="0">
                <a:solidFill>
                  <a:srgbClr val="00B050"/>
                </a:solidFill>
              </a:rPr>
              <a:t>с противоречивыми источниками</a:t>
            </a:r>
            <a:r>
              <a:rPr lang="ru-RU" sz="2000" b="1" dirty="0"/>
              <a:t>, их критика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самостоятельное составление алгоритмов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7030A0"/>
                </a:solidFill>
              </a:rPr>
              <a:t>постоянная смена условий </a:t>
            </a:r>
            <a:r>
              <a:rPr lang="ru-RU" sz="2000" b="1" dirty="0"/>
              <a:t>и  корректировка</a:t>
            </a:r>
          </a:p>
          <a:p>
            <a:pPr marL="0" indent="0">
              <a:buNone/>
            </a:pPr>
            <a:r>
              <a:rPr lang="ru-RU" sz="2000" b="1" dirty="0"/>
              <a:t>выявление проблем и дефицитов, </a:t>
            </a:r>
            <a:r>
              <a:rPr lang="ru-RU" sz="2000" b="1" dirty="0">
                <a:solidFill>
                  <a:srgbClr val="0070C0"/>
                </a:solidFill>
              </a:rPr>
              <a:t>постановка вопросов</a:t>
            </a:r>
          </a:p>
          <a:p>
            <a:pPr marL="0" indent="0">
              <a:buNone/>
            </a:pPr>
            <a:r>
              <a:rPr lang="ru-RU" sz="2000" b="1" dirty="0"/>
              <a:t>построение и проверка гипотез</a:t>
            </a:r>
          </a:p>
          <a:p>
            <a:pPr marL="0" indent="0">
              <a:buNone/>
            </a:pPr>
            <a:r>
              <a:rPr lang="ru-RU" sz="2000" b="1" dirty="0"/>
              <a:t>осуществление </a:t>
            </a:r>
            <a:r>
              <a:rPr lang="ru-RU" sz="2000" b="1" dirty="0">
                <a:solidFill>
                  <a:srgbClr val="FFC000"/>
                </a:solidFill>
              </a:rPr>
              <a:t>выбора и право на ошибку</a:t>
            </a:r>
          </a:p>
          <a:p>
            <a:pPr marL="0" indent="0">
              <a:buNone/>
            </a:pPr>
            <a:r>
              <a:rPr lang="ru-RU" sz="2000" b="1" dirty="0"/>
              <a:t>развитие </a:t>
            </a:r>
            <a:r>
              <a:rPr lang="ru-RU" sz="2000" b="1" dirty="0">
                <a:solidFill>
                  <a:srgbClr val="FF9900"/>
                </a:solidFill>
              </a:rPr>
              <a:t>эмоционального и социального интеллекта</a:t>
            </a:r>
            <a:r>
              <a:rPr lang="ru-RU" sz="2000" b="1" dirty="0"/>
              <a:t>, работа </a:t>
            </a:r>
            <a:r>
              <a:rPr lang="ru-RU" sz="2000" b="1" dirty="0">
                <a:solidFill>
                  <a:schemeClr val="accent6"/>
                </a:solidFill>
              </a:rPr>
              <a:t>в разных ролях</a:t>
            </a:r>
          </a:p>
          <a:p>
            <a:pPr marL="0" indent="0">
              <a:buNone/>
            </a:pPr>
            <a:r>
              <a:rPr lang="ru-RU" sz="2000" b="1" dirty="0"/>
              <a:t>невозможность все контролировать, жить в мире хаоса</a:t>
            </a:r>
          </a:p>
          <a:p>
            <a:pPr marL="0" indent="0">
              <a:buNone/>
            </a:pPr>
            <a:r>
              <a:rPr lang="ru-RU" sz="2000" b="1" dirty="0"/>
              <a:t>везде </a:t>
            </a:r>
            <a:r>
              <a:rPr lang="ru-RU" sz="2000" b="1" dirty="0">
                <a:solidFill>
                  <a:srgbClr val="FF0000"/>
                </a:solidFill>
              </a:rPr>
              <a:t>искать позитив</a:t>
            </a:r>
            <a:r>
              <a:rPr lang="ru-RU" sz="2000" b="1" dirty="0"/>
              <a:t>, оптимизм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A27B5B-50AE-4EA6-883A-1EC1DD76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31CA3B4-5CE4-4976-BBFE-4E91C7258FC5}" type="datetime1">
              <a:rPr lang="ru-RU" smtClean="0"/>
              <a:t>26.10.2021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F1C200-599E-429E-991B-374619EA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8131">
            <a:off x="10697563" y="442434"/>
            <a:ext cx="1207505" cy="15830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7AD51A-FE62-48F1-8E96-7B3AE704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37423">
            <a:off x="369613" y="297310"/>
            <a:ext cx="1075665" cy="13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5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50998-A92A-4BE0-8880-37666A96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34" y="108750"/>
            <a:ext cx="4742082" cy="10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B413F-51C6-4EC1-8DDE-3B4C7BF2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1509204"/>
            <a:ext cx="11842811" cy="5202315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Закрепить на уровне нормативных документов понимание истории как единого предмета и усилить связь российской, всеобщей и региональной истории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Обеспечить преемственность программ по истории и по обществознанию в школе и в организациях СПО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Примерных рабочих программах по истории и по обществознанию разграничить основные и дополнительные дидактические единицы;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Вернуть в учебный план 3 часа истории в неделю в 9 классе (в т.ч. при 5-дневной учебной неделе), восстановить преподавание обществознания с 5 класса, расширить преподавание обществознания не менее чем до 2-х часов в неделю;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перечень дидактических единиц по региональной истории, обязательных к изучению;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Убрать из аттестационных процедур для учителей истории и обществознания показатель результативность ЕГЭ по предмету;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Рассмотреть возможность предоставления школьным учителям истории возможности оформить «Пушкинскую карту» или ее аналог;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Предоставить учителям возможность проводить выездные уроки истории для своих классов в музеях по конкретным темам в соответствии с учебным планом. </a:t>
            </a:r>
            <a:endParaRPr lang="ru-RU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52C10-F92A-4E61-A9CE-2AF72408797B}"/>
              </a:ext>
            </a:extLst>
          </p:cNvPr>
          <p:cNvSpPr txBox="1"/>
          <p:nvPr/>
        </p:nvSpPr>
        <p:spPr>
          <a:xfrm>
            <a:off x="301841" y="949911"/>
            <a:ext cx="242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Предложения:</a:t>
            </a:r>
          </a:p>
        </p:txBody>
      </p:sp>
    </p:spTree>
    <p:extLst>
      <p:ext uri="{BB962C8B-B14F-4D97-AF65-F5344CB8AC3E}">
        <p14:creationId xmlns:p14="http://schemas.microsoft.com/office/powerpoint/2010/main" val="290836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FFE6267A-12BF-43E9-B084-266A9718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316041-DA7D-4734-AA8C-761AB09393E2}" type="datetime1">
              <a:rPr lang="ru-RU" smtClean="0"/>
              <a:t>26.10.2021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8BFE2-8F6A-457B-945C-01315F02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71" y="1522532"/>
            <a:ext cx="7278329" cy="4361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00431-E39E-4A94-B068-1BE9659E655C}"/>
              </a:ext>
            </a:extLst>
          </p:cNvPr>
          <p:cNvSpPr txBox="1"/>
          <p:nvPr/>
        </p:nvSpPr>
        <p:spPr>
          <a:xfrm>
            <a:off x="575894" y="729658"/>
            <a:ext cx="1122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C00000"/>
                </a:solidFill>
                <a:effectLst/>
                <a:latin typeface="PF Regal Text Pro RegularA"/>
              </a:rPr>
              <a:t>VUСА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PF Regal Text Pro RegularA"/>
              </a:rPr>
              <a:t> — это акроним, объединивший четыре понятия, которые в полной мере раскрывают суть неподконтрольных человеку явлений современной эпохи: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56797-CBA4-4765-9A73-FD2D1A8EC9C4}"/>
              </a:ext>
            </a:extLst>
          </p:cNvPr>
          <p:cNvSpPr txBox="1"/>
          <p:nvPr/>
        </p:nvSpPr>
        <p:spPr>
          <a:xfrm>
            <a:off x="368929" y="1939875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PF Regal Text Pro RegularA"/>
              </a:rPr>
              <a:t>Volatility — </a:t>
            </a:r>
            <a:r>
              <a:rPr lang="ru-RU" sz="2400" b="1" i="0" dirty="0">
                <a:solidFill>
                  <a:srgbClr val="0070C0"/>
                </a:solidFill>
                <a:effectLst/>
                <a:latin typeface="PF Regal Text Pro RegularA"/>
              </a:rPr>
              <a:t>непостоянство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6EF73-41AE-4FD6-904B-E91DB17AF2B4}"/>
              </a:ext>
            </a:extLst>
          </p:cNvPr>
          <p:cNvSpPr txBox="1"/>
          <p:nvPr/>
        </p:nvSpPr>
        <p:spPr>
          <a:xfrm>
            <a:off x="251234" y="2602257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B050"/>
                </a:solidFill>
                <a:effectLst/>
                <a:latin typeface="PF Regal Text Pro RegularA"/>
              </a:rPr>
              <a:t>Uncertainty — </a:t>
            </a:r>
            <a:r>
              <a:rPr lang="ru-RU" sz="2400" b="1" i="0" dirty="0">
                <a:solidFill>
                  <a:srgbClr val="00B050"/>
                </a:solidFill>
                <a:effectLst/>
                <a:latin typeface="PF Regal Text Pro RegularA"/>
              </a:rPr>
              <a:t>неопределенность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6C4C9-18F3-46D0-8FE5-8CF3925136C4}"/>
              </a:ext>
            </a:extLst>
          </p:cNvPr>
          <p:cNvSpPr txBox="1"/>
          <p:nvPr/>
        </p:nvSpPr>
        <p:spPr>
          <a:xfrm>
            <a:off x="368929" y="3203908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7030A0"/>
                </a:solidFill>
                <a:effectLst/>
                <a:latin typeface="PF Regal Text Pro RegularA"/>
              </a:rPr>
              <a:t>Complexity — </a:t>
            </a:r>
            <a:r>
              <a:rPr lang="ru-RU" sz="2400" b="1" i="0" dirty="0">
                <a:solidFill>
                  <a:srgbClr val="7030A0"/>
                </a:solidFill>
                <a:effectLst/>
                <a:latin typeface="PF Regal Text Pro RegularA"/>
              </a:rPr>
              <a:t>сложность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F1415-1593-4610-94C5-B836116A4244}"/>
              </a:ext>
            </a:extLst>
          </p:cNvPr>
          <p:cNvSpPr txBox="1"/>
          <p:nvPr/>
        </p:nvSpPr>
        <p:spPr>
          <a:xfrm>
            <a:off x="1056993" y="3808495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FF9900"/>
                </a:solidFill>
                <a:effectLst/>
                <a:latin typeface="PF Regal Text Pro RegularA"/>
              </a:rPr>
              <a:t>А</a:t>
            </a:r>
            <a:r>
              <a:rPr lang="en-US" sz="2400" b="1" i="0" dirty="0">
                <a:solidFill>
                  <a:srgbClr val="FF9900"/>
                </a:solidFill>
                <a:effectLst/>
                <a:latin typeface="PF Regal Text Pro RegularA"/>
              </a:rPr>
              <a:t>mbiguity — </a:t>
            </a:r>
            <a:r>
              <a:rPr lang="ru-RU" sz="2400" b="1" i="0" dirty="0">
                <a:solidFill>
                  <a:srgbClr val="FF9900"/>
                </a:solidFill>
                <a:effectLst/>
                <a:latin typeface="PF Regal Text Pro RegularA"/>
              </a:rPr>
              <a:t>неоднозначность</a:t>
            </a:r>
            <a:endParaRPr lang="ru-RU" sz="2400" dirty="0">
              <a:solidFill>
                <a:srgbClr val="FF99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CDB8A4-D6ED-4659-9128-7083E04F59A9}"/>
              </a:ext>
            </a:extLst>
          </p:cNvPr>
          <p:cNvSpPr txBox="1"/>
          <p:nvPr/>
        </p:nvSpPr>
        <p:spPr>
          <a:xfrm>
            <a:off x="368929" y="4579566"/>
            <a:ext cx="6097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PF Regal Text Pro RegularA"/>
              </a:rPr>
              <a:t>э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F Regal Text Pro RegularA"/>
              </a:rPr>
              <a:t>то не характеристика «дивного нового мира», в котором страшно жить, а ключ к осведомленности, или, soft skills, которым можно научиться, чтобы жить и быть успешным  в этой реальности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2798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1027</Words>
  <Application>Microsoft Office PowerPoint</Application>
  <PresentationFormat>Широкоэкранный</PresentationFormat>
  <Paragraphs>94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Microsoft YaHei</vt:lpstr>
      <vt:lpstr>Arial</vt:lpstr>
      <vt:lpstr>Arial Black</vt:lpstr>
      <vt:lpstr>Calibri</vt:lpstr>
      <vt:lpstr>Calibri Light</vt:lpstr>
      <vt:lpstr>Century Gothic</vt:lpstr>
      <vt:lpstr>Corbel</vt:lpstr>
      <vt:lpstr>Franklin Gothic Book</vt:lpstr>
      <vt:lpstr>FuturaBookC</vt:lpstr>
      <vt:lpstr>Helvetica</vt:lpstr>
      <vt:lpstr>PF Regal Text Pro RegularA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в российском школьном историческом и обществоведческом образовании 1) Проблема недостаточной согласованности основных нормативных и методических документов, регламентирующих профессиональную деятельность учителя истории и обществознания 2) Проблема дисбаланса между растущим объемом содержания общественно-научных предметов и ограниченным количеством времени на их изучение в школе.  3) Проблема недостаточного внимания к изучению региональной и локальной истории в ряде регионов России. 4) Проблема модернизации системы повышения квалификации по предмету и процедур аттестации учителей истории и обществознания. 5) Развитие взаимодействия в рамках Ассоциации учителей истории и обществознания.</vt:lpstr>
      <vt:lpstr>БУКВА и ДУХ   - ЗАКОН ПЕРЕХОДА ИЗ КОЛИЧЕСТВЕННЫХ ИЗМЕНЕНИЙ В КАЧЕСТВЕННЫЕ (СКОЛЬКО КАМНЕЙ СОСТАВЛЯЮТ КУЧУ?)</vt:lpstr>
      <vt:lpstr>- Закрепить на уровне нормативных документов понимание истории как единого предмета и усилить связь российской, всеобщей и региональной истории  - Обеспечить преемственность программ по истории и по обществознанию в школе и в организациях СПО  Примерных рабочих программах по истории и по обществознанию разграничить основные и дополнительные дидактические единицы; - Вернуть в учебный план 3 часа истории в неделю в 9 классе (в т.ч. при 5-дневной учебной неделе), восстановить преподавание обществознания с 5 класса, расширить преподавание обществознания не менее чем до 2-х часов в неделю; - Разработать перечень дидактических единиц по региональной истории, обязательных к изучению; - Убрать из аттестационных процедур для учителей истории и обществознания показатель результативность ЕГЭ по предмету; - Рассмотреть возможность предоставления школьным учителям истории возможности оформить «Пушкинскую карту» или ее аналог; - Предоставить учителям возможность проводить выездные уроки истории для своих классов в музеях по конкретным темам в соответствии с учебным планом.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«Александр Невский:  история жизни благоверного князя  языком графического романа»      выставка-комикс  с 02.09 по 04.11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методической деятельности  Центра просвещения  «Россия – Моя история» в г. Челябинск</dc:title>
  <dc:creator>Полина Глинских</dc:creator>
  <cp:lastModifiedBy>Безрукова Анастасия</cp:lastModifiedBy>
  <cp:revision>39</cp:revision>
  <cp:lastPrinted>2021-10-20T10:26:04Z</cp:lastPrinted>
  <dcterms:created xsi:type="dcterms:W3CDTF">2021-07-22T16:26:20Z</dcterms:created>
  <dcterms:modified xsi:type="dcterms:W3CDTF">2021-10-26T07:01:33Z</dcterms:modified>
</cp:coreProperties>
</file>