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4" r:id="rId4"/>
    <p:sldId id="270" r:id="rId5"/>
    <p:sldId id="261" r:id="rId6"/>
    <p:sldId id="259" r:id="rId7"/>
    <p:sldId id="266" r:id="rId8"/>
    <p:sldId id="262" r:id="rId9"/>
    <p:sldId id="282" r:id="rId10"/>
    <p:sldId id="260" r:id="rId11"/>
    <p:sldId id="271" r:id="rId12"/>
    <p:sldId id="267" r:id="rId13"/>
    <p:sldId id="269" r:id="rId14"/>
    <p:sldId id="268" r:id="rId15"/>
    <p:sldId id="279" r:id="rId16"/>
    <p:sldId id="280" r:id="rId17"/>
    <p:sldId id="281" r:id="rId18"/>
    <p:sldId id="272" r:id="rId19"/>
    <p:sldId id="273" r:id="rId20"/>
    <p:sldId id="274" r:id="rId21"/>
    <p:sldId id="275" r:id="rId22"/>
    <p:sldId id="278" r:id="rId23"/>
    <p:sldId id="276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6E474-2EFF-4226-BFD5-195A34D7F66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F5642-EA3C-413B-BE87-69F620B10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4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5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5642-EA3C-413B-BE87-69F620B103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0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 bwMode="auto">
          <a:xfrm>
            <a:off x="4443255" y="880583"/>
            <a:ext cx="15947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0004" tIns="30004" rIns="30004" bIns="30004" anchor="ctr"/>
          <a:lstStyle/>
          <a:p>
            <a:pPr>
              <a:defRPr sz="3200"/>
            </a:pPr>
            <a:endParaRPr/>
          </a:p>
        </p:txBody>
      </p:sp>
      <p:sp>
        <p:nvSpPr>
          <p:cNvPr id="5" name="Линия"/>
          <p:cNvSpPr/>
          <p:nvPr/>
        </p:nvSpPr>
        <p:spPr bwMode="auto">
          <a:xfrm flipH="1">
            <a:off x="4541271" y="880583"/>
            <a:ext cx="15947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0004" tIns="30004" rIns="30004" bIns="30004" anchor="ctr"/>
          <a:lstStyle/>
          <a:p>
            <a:pPr>
              <a:defRPr sz="3200"/>
            </a:pPr>
            <a:endParaRPr/>
          </a:p>
        </p:txBody>
      </p:sp>
      <p:sp>
        <p:nvSpPr>
          <p:cNvPr id="6" name="Линия"/>
          <p:cNvSpPr/>
          <p:nvPr/>
        </p:nvSpPr>
        <p:spPr bwMode="auto">
          <a:xfrm flipH="1">
            <a:off x="4507782" y="880583"/>
            <a:ext cx="15947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0004" tIns="30004" rIns="30004" bIns="30004" anchor="ctr"/>
          <a:lstStyle/>
          <a:p>
            <a:pPr>
              <a:defRPr sz="3200"/>
            </a:pPr>
            <a:endParaRPr/>
          </a:p>
        </p:txBody>
      </p:sp>
      <p:sp>
        <p:nvSpPr>
          <p:cNvPr id="7" name="Линия"/>
          <p:cNvSpPr/>
          <p:nvPr/>
        </p:nvSpPr>
        <p:spPr bwMode="auto">
          <a:xfrm>
            <a:off x="4332229" y="1279929"/>
            <a:ext cx="479542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0004" tIns="30004" rIns="30004" bIns="30004" anchor="ctr"/>
          <a:lstStyle/>
          <a:p>
            <a:pPr>
              <a:defRPr sz="3200"/>
            </a:pPr>
            <a:endParaRPr/>
          </a:p>
        </p:txBody>
      </p:sp>
      <p:sp>
        <p:nvSpPr>
          <p:cNvPr id="8" name="Прямоугольник"/>
          <p:cNvSpPr/>
          <p:nvPr/>
        </p:nvSpPr>
        <p:spPr bwMode="auto">
          <a:xfrm>
            <a:off x="-1042" y="-5954"/>
            <a:ext cx="9146084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0004" tIns="30004" rIns="30004" bIns="30004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/>
          </a:p>
        </p:txBody>
      </p:sp>
      <p:sp>
        <p:nvSpPr>
          <p:cNvPr id="9" name="Прямоугольник"/>
          <p:cNvSpPr/>
          <p:nvPr/>
        </p:nvSpPr>
        <p:spPr bwMode="auto">
          <a:xfrm>
            <a:off x="-1042" y="6546820"/>
            <a:ext cx="9146084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0004" tIns="30004" rIns="30004" bIns="30004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asted-image.tiff" descr="pasted-image.tiff"/>
          <p:cNvPicPr>
            <a:picLocks noChangeAspect="1"/>
          </p:cNvPicPr>
          <p:nvPr/>
        </p:nvPicPr>
        <p:blipFill>
          <a:blip r:embed="rId2"/>
          <a:srcRect l="39743" r="39743" b="36077"/>
          <a:stretch/>
        </p:blipFill>
        <p:spPr bwMode="auto">
          <a:xfrm>
            <a:off x="8540064" y="476088"/>
            <a:ext cx="392809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4470970" y="6500813"/>
            <a:ext cx="195366" cy="256801"/>
          </a:xfrm>
          <a:prstGeom prst="rect">
            <a:avLst/>
          </a:prstGeom>
        </p:spPr>
        <p:txBody>
          <a:bodyPr lIns="30004" tIns="30004" rIns="30004" bIns="30004" anchor="t"/>
          <a:lstStyle>
            <a:lvl1pPr algn="ctr" defTabSz="344988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2833149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sskoe-slovo.ru/" TargetMode="External"/><Relationship Id="rId2" Type="http://schemas.openxmlformats.org/officeDocument/2006/relationships/hyperlink" Target="http://www.&#1088;&#1091;&#1089;&#1089;&#1082;&#1086;&#1077;-&#1089;&#1083;&#1086;&#1074;&#1086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ZEaHks9E6arBi4-D9AOeQG0IQ7ENTvRb/view?usp=shari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cokio.ru/lesson/disciplines/19/#sheet7" TargetMode="External"/><Relationship Id="rId13" Type="http://schemas.openxmlformats.org/officeDocument/2006/relationships/hyperlink" Target="https://rcokio.ru/lesson/disciplines/19/#sheet12" TargetMode="External"/><Relationship Id="rId3" Type="http://schemas.openxmlformats.org/officeDocument/2006/relationships/hyperlink" Target="https://rcokio.ru/lesson/disciplines/19/#sheet2" TargetMode="External"/><Relationship Id="rId7" Type="http://schemas.openxmlformats.org/officeDocument/2006/relationships/hyperlink" Target="https://rcokio.ru/lesson/disciplines/19/#sheet6" TargetMode="External"/><Relationship Id="rId12" Type="http://schemas.openxmlformats.org/officeDocument/2006/relationships/hyperlink" Target="https://rcokio.ru/lesson/disciplines/19/#sheet11" TargetMode="External"/><Relationship Id="rId2" Type="http://schemas.openxmlformats.org/officeDocument/2006/relationships/hyperlink" Target="https://rcokio.ru/lesson/disciplines/19/#sheet1" TargetMode="External"/><Relationship Id="rId16" Type="http://schemas.openxmlformats.org/officeDocument/2006/relationships/hyperlink" Target="https://rcokio.ru/lesson/disciplines/19/#sheet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cokio.ru/lesson/disciplines/19/#sheet5" TargetMode="External"/><Relationship Id="rId11" Type="http://schemas.openxmlformats.org/officeDocument/2006/relationships/hyperlink" Target="https://rcokio.ru/lesson/disciplines/19/#sheet10" TargetMode="External"/><Relationship Id="rId5" Type="http://schemas.openxmlformats.org/officeDocument/2006/relationships/hyperlink" Target="https://rcokio.ru/lesson/disciplines/19/#sheet4" TargetMode="External"/><Relationship Id="rId15" Type="http://schemas.openxmlformats.org/officeDocument/2006/relationships/hyperlink" Target="https://rcokio.ru/lesson/disciplines/19/#sheet14" TargetMode="External"/><Relationship Id="rId10" Type="http://schemas.openxmlformats.org/officeDocument/2006/relationships/hyperlink" Target="https://rcokio.ru/lesson/disciplines/19/#sheet9" TargetMode="External"/><Relationship Id="rId4" Type="http://schemas.openxmlformats.org/officeDocument/2006/relationships/hyperlink" Target="https://rcokio.ru/lesson/disciplines/19/#sheet3" TargetMode="External"/><Relationship Id="rId9" Type="http://schemas.openxmlformats.org/officeDocument/2006/relationships/hyperlink" Target="https://rcokio.ru/lesson/disciplines/19/#sheet8" TargetMode="External"/><Relationship Id="rId14" Type="http://schemas.openxmlformats.org/officeDocument/2006/relationships/hyperlink" Target="https://rcokio.ru/lesson/disciplines/19/#sheet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k.com/club1810446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412cb87619e93881ca5d2ea869959fd7/download/2949/" TargetMode="External"/><Relationship Id="rId2" Type="http://schemas.openxmlformats.org/officeDocument/2006/relationships/hyperlink" Target="https://docs.edu.gov.ru/document/412cb87619e93881ca5d2ea869959fd7/download/294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edu.gov.ru/document/412cb87619e93881ca5d2ea869959fd7/download/295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846640" cy="172819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Методический день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704856" cy="343393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«Итоги деятельности городского методического объединения учителей истории и обществознания</a:t>
            </a:r>
          </a:p>
          <a:p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 задачи на 2020-2021учебный год»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5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Предложения издательств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sz="2000" b="1" dirty="0"/>
              <a:t>«Инструменты для дистанционного обучения. История и обществознание»,</a:t>
            </a:r>
            <a:r>
              <a:rPr lang="ru-RU" sz="2000" dirty="0"/>
              <a:t> </a:t>
            </a:r>
          </a:p>
          <a:p>
            <a:pPr marL="0" indent="0" algn="just" fontAlgn="base">
              <a:buNone/>
            </a:pPr>
            <a:r>
              <a:rPr lang="ru-RU" sz="2000" b="1" dirty="0"/>
              <a:t>Кочеров Юрий Алексеевич, методист издательства «Русское слово»</a:t>
            </a:r>
          </a:p>
          <a:p>
            <a:pPr marL="0" indent="0" algn="just" fontAlgn="base">
              <a:buNone/>
            </a:pPr>
            <a:endParaRPr lang="ru-RU" sz="1000" b="1" dirty="0"/>
          </a:p>
          <a:p>
            <a:pPr marL="0" indent="0" algn="just" fontAlgn="base">
              <a:buNone/>
            </a:pPr>
            <a:r>
              <a:rPr lang="ru-RU" sz="2000" b="1" dirty="0"/>
              <a:t>«Современные аспекты преподавания истории»,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Кочеров Юрий Алексеевич, методист издательства «Русское слово»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marL="0" indent="0" algn="just">
              <a:buNone/>
            </a:pPr>
            <a:r>
              <a:rPr lang="ru-RU" sz="2000" b="1" dirty="0"/>
              <a:t>«Современные аспекты преподавания обществознания»,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Кочеров Юрий Алексеевич, методист издательства «Русское слово»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marL="0" indent="0" algn="just">
              <a:buNone/>
            </a:pPr>
            <a:r>
              <a:rPr lang="ru-RU" sz="2000" b="1" dirty="0"/>
              <a:t>«Учебник для цифрового поколения»,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Марина Владимировна Соловей, руководитель Мультимедийного центра издательства «Русское слово»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www.</a:t>
            </a:r>
            <a:r>
              <a:rPr lang="ru-RU" sz="2000" dirty="0">
                <a:hlinkClick r:id="rId2"/>
              </a:rPr>
              <a:t>русское-</a:t>
            </a:r>
            <a:r>
              <a:rPr lang="ru-RU" sz="2000" dirty="0" err="1">
                <a:hlinkClick r:id="rId2"/>
              </a:rPr>
              <a:t>слово.рф</a:t>
            </a:r>
            <a:r>
              <a:rPr lang="ru-RU" sz="2000" dirty="0"/>
              <a:t>				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http://russkoe-slovo.ru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https://drive.google.com/file/d/1ZEaHks9E6arBi4-D9AOeQG0IQ7ENTvRb/view?usp=sharing</a:t>
            </a:r>
            <a:r>
              <a:rPr lang="ru-RU" sz="2000" dirty="0"/>
              <a:t> </a:t>
            </a:r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880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Средний балл (история)</a:t>
            </a:r>
          </a:p>
          <a:p>
            <a:pPr marL="0" indent="0">
              <a:buNone/>
            </a:pPr>
            <a:r>
              <a:rPr lang="ru-RU" dirty="0"/>
              <a:t>Россия – 56,4</a:t>
            </a:r>
          </a:p>
          <a:p>
            <a:pPr marL="0" indent="0">
              <a:buNone/>
            </a:pPr>
            <a:r>
              <a:rPr lang="ru-RU" dirty="0"/>
              <a:t>Челябинская область –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Средний балл (обществознание)</a:t>
            </a:r>
          </a:p>
          <a:p>
            <a:pPr marL="0" indent="0">
              <a:buNone/>
            </a:pPr>
            <a:r>
              <a:rPr lang="ru-RU" dirty="0"/>
              <a:t>Россия – 56,1</a:t>
            </a:r>
          </a:p>
          <a:p>
            <a:pPr marL="0" indent="0">
              <a:buNone/>
            </a:pPr>
            <a:r>
              <a:rPr lang="ru-RU" dirty="0"/>
              <a:t>Челябинская область -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18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ЕГЭ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(обществознание)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8626"/>
            <a:ext cx="8435280" cy="519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90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ЕГЭ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(обществознание)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2296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6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Мониторинг. 2020-2021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28945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ВПР – 6, 7, 8 классы (плюс весенние ВПР)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ОГЭ – 9 классы (обществознание, история)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классы – сентябрь (диагностическая работа по вариантам ОГЭ)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11 классы – МИКО (обществознание, ноябрь)</a:t>
            </a:r>
          </a:p>
        </p:txBody>
      </p:sp>
      <p:pic>
        <p:nvPicPr>
          <p:cNvPr id="4098" name="Picture 2" descr="http://prv3.lori-images.net/ucheniki-za-partami-v-shkole-na-uroke-0000758959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04" y="3789040"/>
            <a:ext cx="366742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dmurt.media/upload/resize_cache/iblock/455/1160_480_2/455fb81487a27ef40566847db89ca3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0" y="3789040"/>
            <a:ext cx="5256584" cy="28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06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60648"/>
            <a:ext cx="9124950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1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24877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08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21067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6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Работа в режиме </a:t>
            </a:r>
            <a:r>
              <a:rPr lang="ru-RU" sz="3200" b="1" dirty="0" err="1">
                <a:solidFill>
                  <a:srgbClr val="FF0000"/>
                </a:solidFill>
              </a:rPr>
              <a:t>дистанта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Рекомендации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сайте комитета по делам образования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г.Челябинска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сайте ЦРО (центр развития образования)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сайте педагогического сообщества учителей истории ЧИППКРО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Используем записи уроков, размещенных на сайте РЦОКИО в разделе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«Домашний урок»</a:t>
            </a:r>
          </a:p>
        </p:txBody>
      </p:sp>
      <p:pic>
        <p:nvPicPr>
          <p:cNvPr id="5122" name="Picture 2" descr="https://go.imgsmail.ru/imgpreview?key=b7a9ba375537dc1&amp;mb=imgdb_preview_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03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Домашний урок РЦОКИО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https://rcokio.ru/lesson/disciplines/19/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47500" lnSpcReduction="20000"/>
          </a:bodyPr>
          <a:lstStyle/>
          <a:p>
            <a:r>
              <a:rPr lang="ru-RU" b="1" cap="all" dirty="0"/>
              <a:t>ИСТОРИЯ</a:t>
            </a:r>
          </a:p>
          <a:p>
            <a:r>
              <a:rPr lang="ru-RU" dirty="0"/>
              <a:t> </a:t>
            </a:r>
            <a:r>
              <a:rPr lang="ru-RU" sz="3800" dirty="0">
                <a:hlinkClick r:id="rId2"/>
              </a:rPr>
              <a:t>Культурное пространство и повседневная жизнь СССР в 1950-60 гг.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3"/>
              </a:rPr>
              <a:t>Политическое развитие СССР в 1950-60 гг.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4"/>
              </a:rPr>
              <a:t>Эпоха «Великих реформ» в России. Южный Урал в 1860 – 1890-е гг.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5"/>
              </a:rPr>
              <a:t>Внешняя политика России в 1850-е – начале 1880-х гг.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6"/>
              </a:rPr>
              <a:t>Геополитическое положение России в мире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7"/>
              </a:rPr>
              <a:t>Внутренняя политика правительства Александра III: контрреформы. Общественное и рабочее движение в 1880-е – начале 1890-х гг. Религиозная политика в России в XIX в.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8"/>
              </a:rPr>
              <a:t>Социально-экономическое и политическое развитие страны в 1960-80 гг.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9"/>
              </a:rPr>
              <a:t>Либеральный и революционный общественно-политические лагери в России 1860 – 1870-х гг. Основные направления в народничестве 1870-х – начала 1880-х гг.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10"/>
              </a:rPr>
              <a:t>Политика мирного сосуществования в 1950-60 гг.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11"/>
              </a:rPr>
              <a:t>Внешняя политика СССР в 60-80 гг.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12"/>
              </a:rPr>
              <a:t>Повседневная жизнь основных слоёв населения России в XIX в.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13"/>
              </a:rPr>
              <a:t>Культурное пространство и повседневная жизнь в 1960-80 гг.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14"/>
              </a:rPr>
              <a:t>Политическое развитие на пути к рынку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15"/>
              </a:rPr>
              <a:t>Российская экономика на пути к рынку</a:t>
            </a:r>
            <a:endParaRPr lang="ru-RU" sz="3800" dirty="0"/>
          </a:p>
          <a:p>
            <a:r>
              <a:rPr lang="ru-RU" sz="3800" dirty="0"/>
              <a:t> </a:t>
            </a:r>
            <a:r>
              <a:rPr lang="ru-RU" sz="3800" dirty="0">
                <a:hlinkClick r:id="rId16"/>
              </a:rPr>
              <a:t>Крымская война</a:t>
            </a:r>
            <a:endParaRPr lang="ru-RU" sz="3800" dirty="0"/>
          </a:p>
          <a:p>
            <a:r>
              <a:rPr lang="ru-RU" sz="3800" dirty="0"/>
              <a:t> 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9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план и предметная область «Общественно-научные предметы»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Обратить внимание на рекомендации по составлению учебного плана –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6-9 классах в 1-2 четверти преподается курс Всеобщей истории, а в 3-4 -    курс история России ( не соответствует планированию: всеобщая история 28 часов, а 1 полугодие 32 часа; в 8 и 9 классе может быть интегрированное изучение отдельных тем курса)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учебном плане представлены 2 курса (примерный учебный план дает единый предмет: История России. Всеобщая история)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рекомендации по заполнению аттестатов также указывают на название предмета – История России. Всеобщая история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История 5-8 класс – 2 часа в неделю; 9 класс – 2 часа (при 5-дневной неделе; 3 часа – при 6-дневной учебной неделе)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6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79296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2020-2021 учебный год – особенность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ОЧНОЕ обучение + ДИСТАНЦИОННОЕ обучение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Советы психолога  (</a:t>
            </a:r>
            <a:r>
              <a:rPr lang="ru-RU" b="1" dirty="0" err="1">
                <a:solidFill>
                  <a:srgbClr val="C00000"/>
                </a:solidFill>
              </a:rPr>
              <a:t>видеоконсультация</a:t>
            </a:r>
            <a:r>
              <a:rPr lang="ru-RU" b="1" dirty="0">
                <a:solidFill>
                  <a:srgbClr val="C0000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ru-RU" sz="2400" dirty="0"/>
              <a:t>Июнь 2020 г. –он-</a:t>
            </a:r>
            <a:r>
              <a:rPr lang="ru-RU" sz="2400" dirty="0" err="1"/>
              <a:t>лайн</a:t>
            </a:r>
            <a:r>
              <a:rPr lang="ru-RU" sz="2400" dirty="0"/>
              <a:t> час «Лучшие практики дистанционного обучения»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C00000"/>
                </a:solidFill>
              </a:rPr>
              <a:t>Областной конкурс на лучший дистанционный урок. Номинация «Лучший дистанционный урок гуманитарного цикла» – призер </a:t>
            </a:r>
            <a:r>
              <a:rPr lang="ru-RU" b="1" dirty="0">
                <a:solidFill>
                  <a:srgbClr val="C00000"/>
                </a:solidFill>
              </a:rPr>
              <a:t>Темных Ольга Михайловна, учитель истории и обществознания МАОУ «Гимназия №26 г. Челябинска»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Работа в режиме </a:t>
            </a:r>
            <a:r>
              <a:rPr lang="ru-RU" sz="3200" b="1" dirty="0" err="1">
                <a:solidFill>
                  <a:srgbClr val="FF0000"/>
                </a:solidFill>
              </a:rPr>
              <a:t>дистанта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kog-kgschool.edu.tomsk.ru/wp-content/uploads/2015/10/67d185d871b5b0dba37a3668f55f24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60"/>
            <a:ext cx="3131840" cy="18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3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обучение. Опыт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4482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Из опыта работы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в режиме дистанционного обучения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			</a:t>
            </a:r>
            <a:r>
              <a:rPr lang="ru-RU" sz="2400" b="1" dirty="0" err="1"/>
              <a:t>Светлакова</a:t>
            </a:r>
            <a:r>
              <a:rPr lang="ru-RU" sz="2400" b="1" dirty="0"/>
              <a:t> Елена Валерьевна, 			                учитель истории и обществознания</a:t>
            </a:r>
          </a:p>
          <a:p>
            <a:pPr algn="ctr"/>
            <a:r>
              <a:rPr lang="ru-RU" sz="2400" b="1" dirty="0"/>
              <a:t>		              МБОУ «Лицей №77 </a:t>
            </a:r>
            <a:r>
              <a:rPr lang="ru-RU" sz="2400" b="1" dirty="0" err="1"/>
              <a:t>г.Челябинска</a:t>
            </a:r>
            <a:r>
              <a:rPr lang="ru-RU" sz="2400" b="1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272335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atin typeface="Monotype Corsiva" pitchFamily="66" charset="0"/>
              </a:rPr>
              <a:t>Медиапарк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«Россия – моя история»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avoslavie.ru/sas/image/102499/249902.p.jpg?mtime=14773047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358114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28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запуске осенней сессии «Онлайн-уроков финансовой грамотности» 2020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Сообщаем, что на </a:t>
            </a:r>
            <a:r>
              <a:rPr lang="ru-RU" sz="2400" b="1" dirty="0"/>
              <a:t>16 сентября 2020</a:t>
            </a:r>
            <a:r>
              <a:rPr lang="ru-RU" sz="2400" dirty="0"/>
              <a:t> года запланирован запуск осенней сессии онлайн-уроков финансовой грамотности. До 18 декабря пройдут более 400 эфиров. Организатор мероприятий – Центральный банк Российской Федерации (Банк России).</a:t>
            </a:r>
          </a:p>
        </p:txBody>
      </p:sp>
      <p:pic>
        <p:nvPicPr>
          <p:cNvPr id="7170" name="Picture 2" descr="http://school70nn.ru/downloads/6cOpiQkBv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36070"/>
            <a:ext cx="45434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6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«Без срока давности»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сохранение исторической памяти о трагедии мирного населения СССР – жертв военных преступлений нацистов и их пособников в период Великой Отечественной войны, установление обстоятельств вновь выявленных преступлений против мирного населения.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рамках проекта в 2020/2021 учебном году будет организован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сочинений «Без срока давности»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участниками которого станут обучающиеся общеобразовательных организаций России. 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 по проекту «Без срока давности»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Выступления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Документальные фильмы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Статьи </a:t>
            </a:r>
          </a:p>
        </p:txBody>
      </p:sp>
    </p:spTree>
    <p:extLst>
      <p:ext uri="{BB962C8B-B14F-4D97-AF65-F5344CB8AC3E}">
        <p14:creationId xmlns:p14="http://schemas.microsoft.com/office/powerpoint/2010/main" val="8831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22" y="6165304"/>
            <a:ext cx="6874278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3000" y="410344"/>
            <a:ext cx="7050505" cy="315778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предмета «История» в учебном плане (ПООП ООО)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952"/>
            <a:ext cx="4475747" cy="46334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68" y="867755"/>
            <a:ext cx="4551392" cy="499162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C62F174-0646-4C48-9E0D-F1044AC5D650}"/>
              </a:ext>
            </a:extLst>
          </p:cNvPr>
          <p:cNvSpPr/>
          <p:nvPr/>
        </p:nvSpPr>
        <p:spPr>
          <a:xfrm>
            <a:off x="1687429" y="5149516"/>
            <a:ext cx="2571750" cy="457200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3" tIns="38391" rIns="76783" bIns="38391" anchor="ctr"/>
          <a:lstStyle/>
          <a:p>
            <a:pPr defTabSz="763825">
              <a:defRPr/>
            </a:pPr>
            <a:endParaRPr lang="ru-RU" sz="1500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C62F174-0646-4C48-9E0D-F1044AC5D650}"/>
              </a:ext>
            </a:extLst>
          </p:cNvPr>
          <p:cNvSpPr/>
          <p:nvPr/>
        </p:nvSpPr>
        <p:spPr>
          <a:xfrm>
            <a:off x="6000750" y="5194681"/>
            <a:ext cx="2658533" cy="412035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3" tIns="38391" rIns="76783" bIns="38391" anchor="ctr"/>
          <a:lstStyle/>
          <a:p>
            <a:pPr defTabSz="763825">
              <a:defRPr/>
            </a:pPr>
            <a:endParaRPr lang="ru-RU" sz="1500" dirty="0">
              <a:solidFill>
                <a:prstClr val="white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5885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план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России от 17.05.2012 N 413 (ред. от 29.06.2017)</a:t>
            </a:r>
          </a:p>
          <a:p>
            <a:pPr marL="0" indent="0" algn="ctr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"Об утверждении федерального государственного образовательного стандарта среднего общего образования"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(Зарегистрировано в Минюсте России 07.06.2012 N 24480)</a:t>
            </a:r>
          </a:p>
          <a:p>
            <a:pPr marL="0" indent="0" algn="ctr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Учебный план профиля обучения и (или) индивидуальный учебный план должны содержать 11 (12) учебных предметов и предусматривать изучение не менее одного учебного предмета из каждой предметной области, определенной настоящим Стандартом, в том числе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общими для включения во все учебные планы являются учебные предметы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"Русский язык", "Литература", "Иностранный язык", "Математика",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"История"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(или "Россия в мире"), "Физическая культура", "Основы безопасности жизнедеятельности", "Астрономия". (в ред. Приказа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России от 29.06.2017 N 613)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Об особенностях преподавания учебных предметов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23526" y="5905435"/>
            <a:ext cx="4392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Прямая ссылка на сообщество </a:t>
            </a:r>
            <a:r>
              <a:rPr lang="ru-RU" u="sng" dirty="0">
                <a:hlinkClick r:id="rId2"/>
              </a:rPr>
              <a:t>https://vk.com/club181044617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3"/>
            <a:ext cx="7934325" cy="33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692696"/>
            <a:ext cx="2520280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24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Федеральный перечень учебников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>
                <a:hlinkClick r:id="rId2"/>
              </a:rPr>
              <a:t>Приказ № 249 от 18 мая 2020 г. «О внесении изменений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Министерства просвещения Российской Федерации от 28 декабря 2018 г. № 345»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hlinkClick r:id="rId3"/>
              </a:rPr>
              <a:t>Приложение № 1. Изменения, которые вносятся в сведения, включенные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Министерства просвещения Российской Федерации от 28 декабря 2018 г. № 345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hlinkClick r:id="rId4"/>
              </a:rPr>
              <a:t>Приложение № 2. Учебники, исключаемые из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утвержденного приказом Министерства просвещения Российской Федерации от 28 декабря 2018 г. № 345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0116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3" y="571196"/>
            <a:ext cx="3021530" cy="5738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3898" y="2384884"/>
            <a:ext cx="5238582" cy="157766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2000" dirty="0">
                <a:latin typeface="Century" pitchFamily="18" charset="0"/>
              </a:rPr>
              <a:t>В соответствии с линейной системой  и предметной концепцией</a:t>
            </a:r>
          </a:p>
          <a:p>
            <a:pPr algn="ctr"/>
            <a:r>
              <a:rPr lang="ru-RU" sz="2000" dirty="0">
                <a:latin typeface="Century" pitchFamily="18" charset="0"/>
              </a:rPr>
              <a:t>изучение истории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 1914 г. по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201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9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г.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обеспечено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учебниками для 10 класса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/>
            <a:endParaRPr lang="ru-RU" sz="2000" dirty="0"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3606" y="404664"/>
            <a:ext cx="3375375" cy="592777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НОВЫЙ ФПУ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Утверждён 28 декабря 2018 г.</a:t>
            </a:r>
          </a:p>
        </p:txBody>
      </p:sp>
    </p:spTree>
    <p:extLst>
      <p:ext uri="{BB962C8B-B14F-4D97-AF65-F5344CB8AC3E}">
        <p14:creationId xmlns:p14="http://schemas.microsoft.com/office/powerpoint/2010/main" val="152490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Рекомендации издательства «Просвещения»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5292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8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62074"/>
          </a:xfrm>
        </p:spPr>
        <p:txBody>
          <a:bodyPr>
            <a:noAutofit/>
          </a:bodyPr>
          <a:lstStyle/>
          <a:p>
            <a:r>
              <a:rPr lang="ru-RU" sz="3200" b="1" dirty="0"/>
              <a:t>Рекомендации издательства «Просвещения»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1491"/>
            <a:ext cx="8640960" cy="566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15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835</Words>
  <Application>Microsoft Office PowerPoint</Application>
  <PresentationFormat>Экран (4:3)</PresentationFormat>
  <Paragraphs>112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Методический день</vt:lpstr>
      <vt:lpstr>Учебный план и предметная область «Общественно-научные предметы»</vt:lpstr>
      <vt:lpstr>Презентация PowerPoint</vt:lpstr>
      <vt:lpstr>Учебный план СОО</vt:lpstr>
      <vt:lpstr>Об особенностях преподавания учебных предметов</vt:lpstr>
      <vt:lpstr>Федеральный перечень учебников</vt:lpstr>
      <vt:lpstr>Презентация PowerPoint</vt:lpstr>
      <vt:lpstr>Рекомендации издательства «Просвещения»</vt:lpstr>
      <vt:lpstr>Рекомендации издательства «Просвещения»</vt:lpstr>
      <vt:lpstr>Предложения издательств</vt:lpstr>
      <vt:lpstr>Результаты ЕГЭ</vt:lpstr>
      <vt:lpstr>Результаты ЕГЭ (обществознание)</vt:lpstr>
      <vt:lpstr>Результаты ЕГЭ (обществознание)</vt:lpstr>
      <vt:lpstr>Мониторинг. 2020-2021 учебный год</vt:lpstr>
      <vt:lpstr>Презентация PowerPoint</vt:lpstr>
      <vt:lpstr>Презентация PowerPoint</vt:lpstr>
      <vt:lpstr>Презентация PowerPoint</vt:lpstr>
      <vt:lpstr>Работа в режиме дистанта</vt:lpstr>
      <vt:lpstr>Домашний урок РЦОКИОhttps://rcokio.ru/lesson/disciplines/19/</vt:lpstr>
      <vt:lpstr>Работа в режиме дистанта</vt:lpstr>
      <vt:lpstr>Дистанционное обучение. Опыт работы</vt:lpstr>
      <vt:lpstr>Медиапарк «Россия – моя история»</vt:lpstr>
      <vt:lpstr>О запуске осенней сессии «Онлайн-уроков финансовой грамотности» 2020 г.</vt:lpstr>
      <vt:lpstr>Проект «Без срока давности»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Методдень историки</dc:title>
  <dc:creator>ольга</dc:creator>
  <cp:lastModifiedBy>user</cp:lastModifiedBy>
  <cp:revision>23</cp:revision>
  <dcterms:created xsi:type="dcterms:W3CDTF">2020-09-20T17:48:18Z</dcterms:created>
  <dcterms:modified xsi:type="dcterms:W3CDTF">2020-09-22T03:50:40Z</dcterms:modified>
</cp:coreProperties>
</file>