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2" r:id="rId9"/>
    <p:sldId id="258" r:id="rId10"/>
    <p:sldId id="261" r:id="rId11"/>
    <p:sldId id="259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5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2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5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6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5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7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4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0372-232E-4396-B32C-7B030A94CF7A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F49A-38B4-46E1-A985-FD9DCED6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ngress.schoolhistorians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21/10/04/naryshkin-prizval-uchitelej-istorii-borotsia-s-reabilitaciej-nacizma.html" TargetMode="External"/><Relationship Id="rId2" Type="http://schemas.openxmlformats.org/officeDocument/2006/relationships/hyperlink" Target="https://rg.ru/2021/09/27/putin-poruchil-obnovit-sistemu-prepodavaniia-istori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g.ru/2021/09/23/kravcov-shkoly-dolzhny-privivat-detiam-obshchechelovecheskie-cennosti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g.ru/2020/11/23/akademik-chubarian-prepodavaniem-istorii-v-shkole-nedovolny-vo-vsem-mir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1"/>
            <a:ext cx="7990656" cy="23316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Всероссийский съезд учителей истории и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Всемирный конгресс школьных учителей истории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4-7 октября 2021 г.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Москва, Президент-Отель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Большая Якиманка, 24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84039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 smtClean="0">
                <a:solidFill>
                  <a:srgbClr val="137405"/>
                </a:solidFill>
                <a:effectLst/>
                <a:latin typeface="inherit"/>
                <a:hlinkClick r:id="rId2"/>
              </a:rPr>
              <a:t>congress</a:t>
            </a:r>
            <a:r>
              <a:rPr lang="en-US" b="0" i="0" u="none" strike="noStrike" dirty="0" smtClean="0">
                <a:solidFill>
                  <a:srgbClr val="137405"/>
                </a:solidFill>
                <a:effectLst/>
                <a:latin typeface="arial"/>
                <a:hlinkClick r:id="rId2"/>
              </a:rPr>
              <a:t>.schoolh</a:t>
            </a:r>
            <a:r>
              <a:rPr lang="en-US" b="1" i="0" u="none" strike="noStrike" dirty="0" smtClean="0">
                <a:solidFill>
                  <a:srgbClr val="137405"/>
                </a:solidFill>
                <a:effectLst/>
                <a:latin typeface="inherit"/>
                <a:hlinkClick r:id="rId2"/>
              </a:rPr>
              <a:t>i</a:t>
            </a:r>
            <a:r>
              <a:rPr lang="en-US" b="0" i="0" u="none" strike="noStrike" dirty="0" smtClean="0">
                <a:solidFill>
                  <a:srgbClr val="137405"/>
                </a:solidFill>
                <a:effectLst/>
                <a:latin typeface="arial"/>
                <a:hlinkClick r:id="rId2"/>
              </a:rPr>
              <a:t>stor</a:t>
            </a:r>
            <a:r>
              <a:rPr lang="en-US" b="1" i="0" u="none" strike="noStrike" dirty="0" smtClean="0">
                <a:solidFill>
                  <a:srgbClr val="137405"/>
                </a:solidFill>
                <a:effectLst/>
                <a:latin typeface="inherit"/>
                <a:hlinkClick r:id="rId2"/>
              </a:rPr>
              <a:t>i</a:t>
            </a:r>
            <a:r>
              <a:rPr lang="en-US" b="0" i="0" u="none" strike="noStrike" dirty="0" smtClean="0">
                <a:solidFill>
                  <a:srgbClr val="137405"/>
                </a:solidFill>
                <a:effectLst/>
                <a:latin typeface="arial"/>
                <a:hlinkClick r:id="rId2"/>
              </a:rPr>
              <a:t>ans.ru</a:t>
            </a:r>
            <a:r>
              <a:rPr lang="ru-RU" b="0" i="0" u="none" strike="noStrike" dirty="0" smtClean="0">
                <a:solidFill>
                  <a:srgbClr val="137405"/>
                </a:solidFill>
                <a:effectLst/>
                <a:latin typeface="arial"/>
              </a:rPr>
              <a:t>    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inherit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inheri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3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1. История в школе. Национальные традиции и инновации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FFFFFF"/>
                </a:solidFill>
                <a:effectLst/>
                <a:latin typeface="Roboto"/>
              </a:rPr>
              <a:t>СЕКЦИЯ 1. ИСТОРИЯ В ШКОЛЕ: НАЦИОНАЛЬНЫЕ ТРАДИЦИИ И ИННОВАЦИИ</a:t>
            </a:r>
          </a:p>
          <a:p>
            <a:pPr algn="just"/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Секция посвящена методологическим вопросам. Участники обсудят опыт создания концепций по преподаванию истории в школе в разных странах, вопросы соотношения национальной и мировой истории в школьных программах, целесообразность разделения образовательного процесса на базовый и углубленный уровни. Отдельное внимание будет уделено достоинствам и недостаткам хронологического и тематического методов построения школьных программ по истории в разных странах.</a:t>
            </a:r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2. Дистанционное обучение. Вызов времени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Секция посвящена теме дистанционного обучения в школах, обмену опытом по поддержанию «человеческих» взаимоотношений со школьниками во время обучения онлайн, выбору инструментов и подходов, которые смогли бы повысить мотивацию школьников (с особым акцентом на работе с источниками, групповыми проектами и посещением онлайн-музеев). Участникам также будет предоставлена возможность обсудить основные препятствия, с которыми они столкнулись при преподавании истории в онлайн-формате, и способы их преодоления, которые могли бы быть полезны для учителей из разных стран мира.</a:t>
            </a:r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3. Обсерватория Совета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вропы по преподаванию истории в школе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Секция посвящена презентации Расширенного частичного соглашения Совета Европы об Обсерватории преподавания истории в Европе. Обсуждение затронет ряд аспектов, связанных с целью Обсерватории, ее задачами, ее функционированием и вызовами, с которыми может столкнуться подобный проект. Председатели двух уставных органов Обсерватории, Управляющего совета и Научно-консультативного совета, а также Секретариата поделятся своими взглядами и опытом работы Обсерватории с момента ее основания до настоящего времени. Секция будет включать вопросы и ответы участников дискуссии об актуальности и практических преимуществах инициативы. Первая часть (до перерыва) будет с онлайн-спикерами. Вторая часть (после перерыва) пройдет в форме дискуссии с присутствующими участниками.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2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4. Революции в мировой истории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В рамках секции состоится дискуссия о том, в каком объеме история революционных событий в разных странах должна быть представлена в школьных программах по истории, на какие аспекты революционных событий должно быть обращено особое внимание в учебниках, какие революции повлияли в наибольшей степени на исторический процесс и должны быть представлены в программе по мировой истории. Отдельное внимание может быть обращено теме критического осуждения насилия, которое сопровождало революции в мировой истории. Участники из разных стран мира смогут обменяться опытом преподавания истории революций.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5. Международный круглый стол «Опыт преподавания истории Второй мировой войны в разных странах»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частники круглого стола обсудят роль и значение истории Второй мировой войны в школьных программах по истории в разных странах. В том числе внимание будет уделено количеству часов, которые выделяются на историю Второй мировой войны, возрастным группам учащихся, трактовке основных событий войны. Отдельно будут рассмотрены новые подходы к преподаванию истории Второй мировой войны.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8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6. История в школе. Зачем и для кого?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 7. Учебник истории сегодня: для ученика или для учителя?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6. Для участников Секции планируются следующие вопросы: Должна ли история воспитывать? Является ли ученик объектом или субъектом образовательного процесса? Как научить ребенка отличать научное знание от ненаучного? Может ли интернет быть полезным?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Может ли учебник быть основным источником информации в цифровую эпоху? Может ли учебник научить думать? В рамках секции планируется обсуждение широкого спектра вопросов, касающихся существующих в разных странах подходов к написанию учебников по истории для средней школы.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7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то: facebook.com###https://www.facebook.com/vyacheslav.niko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dnimg.rg.ru/i/photogallery/2021/10/04/52712f9b0b71e2e/52712f9b0b71e2e16333435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34616" r="36427" b="4973"/>
          <a:stretch/>
        </p:blipFill>
        <p:spPr bwMode="auto">
          <a:xfrm>
            <a:off x="971600" y="116632"/>
            <a:ext cx="6667769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i="0" u="sng" strike="noStrike" dirty="0" smtClean="0">
                <a:solidFill>
                  <a:srgbClr val="1F77BB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Путин поручил обновить систему </a:t>
            </a:r>
            <a:br>
              <a:rPr lang="ru-RU" sz="2700" b="1" i="0" u="sng" strike="noStrike" dirty="0" smtClean="0">
                <a:solidFill>
                  <a:srgbClr val="1F77BB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700" b="1" i="0" u="sng" strike="noStrike" dirty="0" smtClean="0">
                <a:solidFill>
                  <a:srgbClr val="1F77BB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преподавания </a:t>
            </a:r>
            <a:r>
              <a:rPr lang="ru-RU" sz="2700" b="1" i="0" u="sng" strike="noStrike" dirty="0" smtClean="0">
                <a:solidFill>
                  <a:srgbClr val="1F77BB"/>
                </a:solidFill>
                <a:effectLst/>
                <a:latin typeface="Roboto"/>
                <a:hlinkClick r:id="rId2"/>
              </a:rPr>
              <a:t>истории</a:t>
            </a:r>
            <a:r>
              <a:rPr lang="ru-RU" sz="2700" b="1" i="0" u="sng" dirty="0" smtClean="0">
                <a:solidFill>
                  <a:srgbClr val="D4AC89"/>
                </a:solidFill>
                <a:effectLst/>
                <a:latin typeface="Roboto"/>
              </a:rPr>
              <a:t/>
            </a:r>
            <a:br>
              <a:rPr lang="ru-RU" sz="2700" b="1" i="0" u="sng" dirty="0" smtClean="0">
                <a:solidFill>
                  <a:srgbClr val="D4AC89"/>
                </a:solidFill>
                <a:effectLst/>
                <a:latin typeface="Roboto"/>
              </a:rPr>
            </a:br>
            <a:r>
              <a:rPr lang="ru-RU" sz="2400" b="0" i="0" dirty="0" smtClean="0">
                <a:solidFill>
                  <a:srgbClr val="231F20"/>
                </a:solidFill>
                <a:effectLst/>
                <a:latin typeface="Roboto"/>
              </a:rPr>
              <a:t> 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   Нарышкин призвал учителей истории бороться с реабилитацией нацизма 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40782" cy="2138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2399434"/>
            <a:ext cx="874888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"Никто не вправе использовать прошлое, чтобы воспитывать новые поколения в ненависти друг к другу. Убежден, что общая историческая память призвана поддерживать доверие между нациями и служить для них источником полезных уроков", - подчеркнул глава РИО и добавил, что особенно такой подход касается истории Второй мировой войны, на признании итогов которой по сей день зиждется вся система международных отношений и международного права. - Полагаю, что присутствующие в этом зале разделяют нашу озабоченность в отношении участившихся случаев реабилитации нацизма в целом ряде стран Восточной Европы. Профессиональное историческое сообщество, ученые и педагоги всего мира не должны проявлять малодушие, закрывая глаза на подобные прецеденты".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71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72008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231F2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000" b="1" u="sng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  <a:hlinkClick r:id="rId2"/>
              </a:rPr>
              <a:t>Кравцов: Школы должны прививать детям общечеловеческие ценности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609600"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000" dirty="0" smtClean="0">
              <a:solidFill>
                <a:srgbClr val="231F2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marL="609600"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000" dirty="0">
              <a:solidFill>
                <a:srgbClr val="231F20"/>
              </a:solidFill>
              <a:latin typeface="Times New Roman"/>
              <a:ea typeface="Times New Roman"/>
              <a:cs typeface="Times New Roman"/>
            </a:endParaRPr>
          </a:p>
          <a:p>
            <a:pPr marL="609600"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000" dirty="0" smtClean="0">
              <a:solidFill>
                <a:srgbClr val="231F2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marL="609600" indent="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Сергей Кравцов призвал проверять информацию, представленную на доступных школьникам исторических ресурсах, на соответствие исторической правде. Глава ведомства подчеркнул, что было бы очень интересно узнать, как борются с историческими </a:t>
            </a:r>
            <a:r>
              <a:rPr lang="ru-RU" sz="2000" dirty="0" err="1" smtClean="0">
                <a:solidFill>
                  <a:srgbClr val="231F2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фейками</a:t>
            </a:r>
            <a:r>
              <a:rPr lang="ru-RU" sz="2000" dirty="0" smtClean="0">
                <a:solidFill>
                  <a:srgbClr val="231F2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других странах.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Фото:  Вячеслав Прокофьев/ТАСС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95275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8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2400" b="1" u="sng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Никто не вправе использовать прошлое, чтобы воспитывать новые поколения в ненависти друг к другу</a:t>
            </a:r>
            <a:r>
              <a:rPr lang="ru-RU" sz="1800" b="1" u="sng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u="sng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609600" indent="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 smtClean="0">
                <a:solidFill>
                  <a:srgbClr val="231F2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В. </a:t>
            </a:r>
            <a:r>
              <a:rPr lang="ru-RU" sz="2400" dirty="0" err="1" smtClean="0">
                <a:solidFill>
                  <a:srgbClr val="231F2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Мединский</a:t>
            </a:r>
            <a:r>
              <a:rPr lang="ru-RU" sz="2400" dirty="0" smtClean="0">
                <a:solidFill>
                  <a:srgbClr val="231F2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обратил внимание на огромную роль хорошего учителя даже в эпоху цифры и современных технологий. "Да, технологии могут быть хорошим подспорьем для преподавания, какие-то лучше, эффективнее, быстрее, чем традиционные - книга или лекционно-семинарская форма занятий. Натаскать на подготовку к историческому кроссворду ученика дистанционно можно. А вот, на мой взгляд, научить его критически мыслить, обсуждать, говорить, убеждать, не говоря уже о воспитании гражданина, дистанционно сложно, думаю, невозможно".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76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u="sng" strike="noStrik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Академик </a:t>
            </a:r>
            <a:r>
              <a:rPr lang="ru-RU" sz="2800" b="1" i="0" u="sng" strike="noStrike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Чубарьян</a:t>
            </a:r>
            <a:r>
              <a:rPr lang="ru-RU" sz="2800" b="1" i="0" u="sng" strike="noStrik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: Преподаванием истории в школе недовольны во всем мире</a:t>
            </a:r>
            <a:endParaRPr lang="ru-RU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813690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На Конгресс в полном составе приехало руководство европейской ассоциации учителей школьной истории "</a:t>
            </a:r>
            <a:r>
              <a:rPr lang="ru-RU" sz="2000" dirty="0" err="1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ЕвроКлио</a:t>
            </a: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". Эта встреча, по мнению ее главы Стивена </a:t>
            </a:r>
            <a:r>
              <a:rPr lang="ru-RU" sz="2000" dirty="0" err="1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Стежерса</a:t>
            </a: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, положит начало дальнейшему сотрудничеству учителей всего мира, а также поможет бороться со стереотипами. Главная задача современного историка, убежден педагог, научить школьника "вежливо не соглашаться с мнением учителя, задавать критические вопросы, сталкиваться с неопределенностью ответов (когда нет источников), поставить себя на место других и рассмотреть альтернативные мнения". А задача учителя - принять эти вызовы времени.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0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Пленарное заседание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Оганович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Чубарьян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председатель Ассоциации учителей истории и обществознания, сопредседатель Российского исторического общества, научный руководитель Института всеобщей истории РАН, президент Ассоциации «ИПИИ», академик РАН.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выступления: «Ближайшие задачи и направления деятельности Ассоциации учителей истории и обществознания».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Константин Ильич Могилевский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председатель Правления РИО, Исполнительный директор фонда «История Отечества». Тема выступления: «Проекты Российского исторического общества для учителей».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Павел Владимирович Кузьмин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директора ФГАОУ ДПО «Академия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России». Тема выступления: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«Единая система непрерывного развития профессионального мастерства. Академия – учителям страны».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Ольга Михайловна </a:t>
            </a:r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Хлытина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председатель Новосибирского регионального отделения Ассоциации учителей истории и обществознания. Тема выступления: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«Чему учим и как проверяем?»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Петр Александрович </a:t>
            </a:r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Ишков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заместитель начальника отдела содержания и методов обучения в сфере начального общего, основного общего и среднего общего образования Департамента государственной политики и управления в сфере общего образования Министерства просвещения Российской Федерации. Тема выступления: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государственной политике в сфере преподавания истории на уровне начального общего, основного общего и среднего общего образования»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Игорь Анатольевич </a:t>
            </a:r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Артасов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заместитель руководителя ФКР КИМ ЕГЭ по истории ФГБНУ «Федеральный институт педагогических изменений». Тема выступления: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«Вопросы совершенствования КИМ ЕГЭ по истории»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Анастасия Сергеевна Майер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исполнительный директор Ассоциации учителей истории и обществознания. Сообщение: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состава руководящих органов Ассоциации учителей истории и обществознания»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95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Делегация Челябинской области на съезде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300750" cy="58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3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1186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IV Всероссийский съезд учителей истории и I Всемирный конгресс школьных учителей истории</vt:lpstr>
      <vt:lpstr>Презентация PowerPoint</vt:lpstr>
      <vt:lpstr>Презентация PowerPoint</vt:lpstr>
      <vt:lpstr>Путин поручил обновить систему  преподавания истории    </vt:lpstr>
      <vt:lpstr>  Кравцов: Школы должны прививать детям общечеловеческие ценности </vt:lpstr>
      <vt:lpstr>Никто не вправе использовать прошлое, чтобы воспитывать новые поколения в ненависти друг к другу </vt:lpstr>
      <vt:lpstr>Академик Чубарьян: Преподаванием истории в школе недовольны во всем мире</vt:lpstr>
      <vt:lpstr>Пленарное заседание</vt:lpstr>
      <vt:lpstr>Делегация Челябинской области на съезде</vt:lpstr>
      <vt:lpstr>Секция 1. История в школе. Национальные традиции и инновации </vt:lpstr>
      <vt:lpstr>Секция 2. Дистанционное обучение. Вызов времени</vt:lpstr>
      <vt:lpstr>Секция 3. Обсерватория Совета Европы по преподаванию истории в школе</vt:lpstr>
      <vt:lpstr>Секция 4. Революции в мировой истории</vt:lpstr>
      <vt:lpstr>Секция 5. Международный круглый стол «Опыт преподавания истории Второй мировой войны в разных странах»</vt:lpstr>
      <vt:lpstr>Секция 6. История в школе. Зачем и для кого? Секция 7. Учебник истории сегодня: для ученика или для учителя?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съезд</dc:title>
  <dc:creator>ольга</dc:creator>
  <cp:lastModifiedBy>user</cp:lastModifiedBy>
  <cp:revision>14</cp:revision>
  <dcterms:created xsi:type="dcterms:W3CDTF">2021-10-20T13:50:06Z</dcterms:created>
  <dcterms:modified xsi:type="dcterms:W3CDTF">2021-10-25T09:40:17Z</dcterms:modified>
</cp:coreProperties>
</file>