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88" r:id="rId8"/>
    <p:sldId id="289" r:id="rId9"/>
    <p:sldId id="290" r:id="rId10"/>
    <p:sldId id="291" r:id="rId11"/>
    <p:sldId id="270" r:id="rId12"/>
    <p:sldId id="261" r:id="rId13"/>
    <p:sldId id="262" r:id="rId14"/>
    <p:sldId id="263" r:id="rId15"/>
    <p:sldId id="264" r:id="rId16"/>
    <p:sldId id="265" r:id="rId17"/>
    <p:sldId id="275" r:id="rId18"/>
    <p:sldId id="267" r:id="rId19"/>
    <p:sldId id="268" r:id="rId20"/>
    <p:sldId id="269" r:id="rId21"/>
    <p:sldId id="273" r:id="rId22"/>
    <p:sldId id="272" r:id="rId23"/>
    <p:sldId id="276" r:id="rId24"/>
    <p:sldId id="277" r:id="rId25"/>
    <p:sldId id="278" r:id="rId26"/>
    <p:sldId id="285" r:id="rId27"/>
    <p:sldId id="279" r:id="rId28"/>
    <p:sldId id="280" r:id="rId29"/>
    <p:sldId id="281" r:id="rId30"/>
    <p:sldId id="282" r:id="rId31"/>
    <p:sldId id="284" r:id="rId32"/>
    <p:sldId id="283" r:id="rId33"/>
    <p:sldId id="287" r:id="rId34"/>
    <p:sldId id="286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4" d="100"/>
          <a:sy n="84" d="100"/>
        </p:scale>
        <p:origin x="-32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14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82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82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68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9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6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3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5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5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foxford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egena5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4ege.ru/materials_podgotovka/51665-zadaniya-pisa-po-matematike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4ege.ru/materials_podgotovka/51665-zadaniya-pisa-po-matematik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68321A-2EAB-476C-ABD8-C0100FF25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941" y="1009473"/>
            <a:ext cx="863707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Нормативные документы, регламентирующие преподавание математики </a:t>
            </a:r>
            <a:br>
              <a:rPr lang="ru-RU" sz="4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4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2020/21 учебном году</a:t>
            </a:r>
            <a:endParaRPr lang="ru-RU" sz="49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BAFE6C-EE7E-4F31-83D5-C45CBC4D8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613" y="4286116"/>
            <a:ext cx="8637072" cy="977621"/>
          </a:xfrm>
        </p:spPr>
        <p:txBody>
          <a:bodyPr/>
          <a:lstStyle/>
          <a:p>
            <a:pPr algn="r"/>
            <a:r>
              <a:rPr lang="ru-RU" b="1" dirty="0"/>
              <a:t>Морозова Елена Владимировна</a:t>
            </a:r>
            <a:r>
              <a:rPr lang="ru-RU" dirty="0"/>
              <a:t>, </a:t>
            </a:r>
          </a:p>
          <a:p>
            <a:pPr algn="r"/>
            <a:r>
              <a:rPr lang="ru-RU" sz="1600" dirty="0"/>
              <a:t>рук. ГМО учителей математики, доцент кафедры ГЕИМД </a:t>
            </a:r>
            <a:r>
              <a:rPr lang="ru-RU" sz="1600" dirty="0" err="1"/>
              <a:t>Урсэи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2558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6C39DA2-984B-44E7-A4BB-698FE56D2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2" y="109074"/>
            <a:ext cx="11431595" cy="57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8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899C0C-8A01-4030-BC70-9EAF0D74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Разработка рабочих программ учебных предметов, курсов и курсов внеурочной деятельности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99B92E-8F54-42D0-B3FF-5C17A06CD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Структура рабочей программы утверждается образовательной организацией самостоятельно в соответствии с Письмом Министерства образования и науки РФ «О рабочих программах учебных предметов» от 28.10.15 № 08-1786 и приказами Министерства образования и науки РФ от 31 декабря 2015 г. № 1576, 1577, 1578 «О внесении изменений в федеральный государственный образовательный стандарт»).</a:t>
            </a:r>
          </a:p>
          <a:p>
            <a:r>
              <a:rPr lang="ru-RU" dirty="0"/>
              <a:t>Педагоги имеют право на творческую инициативу, разработку и применение авторских программ, методов обучения и воспитания в пределах реализуемой образовательной программы отдельного учебного предмета (п. 3 ч. 3 ст. 47 ФЗ №273 «Об образовании в Российской Федерации»)</a:t>
            </a:r>
          </a:p>
        </p:txBody>
      </p:sp>
    </p:spTree>
    <p:extLst>
      <p:ext uri="{BB962C8B-B14F-4D97-AF65-F5344CB8AC3E}">
        <p14:creationId xmlns:p14="http://schemas.microsoft.com/office/powerpoint/2010/main" val="34406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A111C9-55A5-4415-817C-3C99528B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50874B-6638-4AB1-A2DB-957AED4CB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28447"/>
            <a:ext cx="9603275" cy="5274826"/>
          </a:xfrm>
        </p:spPr>
        <p:txBody>
          <a:bodyPr>
            <a:noAutofit/>
          </a:bodyPr>
          <a:lstStyle/>
          <a:p>
            <a:r>
              <a:rPr lang="ru-RU" sz="2800" dirty="0"/>
              <a:t>С учетом образовательных потребностей и индивидуальных особенностей обучающихся учитель может варьировать содержание разделов, тем, обозначенных в примерной программе; устанавливать последовательность изучения тем; распределять учебный материал внутри тем; определять время, отведенное на изучение темы; выбирать, исходя из целей и задач рабочей программы, методики и технологии обучения и воспитания; подбирать и (или) разрабатывать оценочные средства. </a:t>
            </a:r>
          </a:p>
        </p:txBody>
      </p:sp>
    </p:spTree>
    <p:extLst>
      <p:ext uri="{BB962C8B-B14F-4D97-AF65-F5344CB8AC3E}">
        <p14:creationId xmlns:p14="http://schemas.microsoft.com/office/powerpoint/2010/main" val="428125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378419-8F7F-404F-A688-31488C75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Методические рекомендации по внеурочной деятельности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112273" y="2957689"/>
            <a:ext cx="4645152" cy="1493151"/>
          </a:xfrm>
        </p:spPr>
        <p:txBody>
          <a:bodyPr>
            <a:normAutofit/>
          </a:bodyPr>
          <a:lstStyle/>
          <a:p>
            <a:r>
              <a:rPr lang="ru-RU" dirty="0"/>
              <a:t>Группа компаний </a:t>
            </a:r>
          </a:p>
          <a:p>
            <a:r>
              <a:rPr lang="ru-RU" dirty="0"/>
              <a:t>«Просвещение»</a:t>
            </a:r>
          </a:p>
          <a:p>
            <a:r>
              <a:rPr lang="en-US" sz="2400" dirty="0"/>
              <a:t>prosv.ru/static/</a:t>
            </a:r>
            <a:r>
              <a:rPr lang="en-US" sz="2400" dirty="0" err="1"/>
              <a:t>vneuroh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569" y="1952977"/>
            <a:ext cx="6122747" cy="382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303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21F892-16C8-4DB8-AD8A-1F1B88E5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Рекомендации по организации и содержанию внеурочной деятельности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0A68E70-8413-4D70-AF5C-C8C48C0A8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2042074"/>
            <a:ext cx="4998719" cy="331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679262-F973-4E0F-BB93-E1FB5911B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3" y="1995831"/>
            <a:ext cx="4998718" cy="34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136C50-6703-4CDC-A394-38FD13C1F34C}"/>
              </a:ext>
            </a:extLst>
          </p:cNvPr>
          <p:cNvSpPr txBox="1"/>
          <p:nvPr/>
        </p:nvSpPr>
        <p:spPr>
          <a:xfrm>
            <a:off x="764770" y="515389"/>
            <a:ext cx="101415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В рамках реализации Концепции развития математического образования в РФ рекомендуется разрабатывать и предлагать обучающимся курсы внеурочной деятельности (</a:t>
            </a:r>
            <a:r>
              <a:rPr lang="ru-RU" sz="2800" dirty="0" err="1"/>
              <a:t>общеинтеллектуальное</a:t>
            </a:r>
            <a:r>
              <a:rPr lang="ru-RU" sz="2800" dirty="0"/>
              <a:t> направление) по темам: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«Развитие логического и математического мышления»,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«Занимательная математика»,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«Наглядная математика»,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«Робототехника» и т.п.</a:t>
            </a:r>
          </a:p>
        </p:txBody>
      </p:sp>
    </p:spTree>
    <p:extLst>
      <p:ext uri="{BB962C8B-B14F-4D97-AF65-F5344CB8AC3E}">
        <p14:creationId xmlns:p14="http://schemas.microsoft.com/office/powerpoint/2010/main" val="3288865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3F68E5-A6D9-400F-8A06-30C559F7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/>
          <a:lstStyle/>
          <a:p>
            <a:r>
              <a:rPr lang="ru-RU" dirty="0" err="1"/>
              <a:t>подготовкА</a:t>
            </a:r>
            <a:r>
              <a:rPr lang="ru-RU" dirty="0"/>
              <a:t> к олимпиадам и конкурсам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1962" y="1898001"/>
            <a:ext cx="8011644" cy="45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8331" y="2471033"/>
            <a:ext cx="5276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4328" y="3619324"/>
            <a:ext cx="52197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1965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3F68E5-A6D9-400F-8A06-30C559F7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/>
          <a:lstStyle/>
          <a:p>
            <a:r>
              <a:rPr lang="ru-RU" dirty="0" err="1"/>
              <a:t>подготовкА</a:t>
            </a:r>
            <a:r>
              <a:rPr lang="ru-RU" dirty="0"/>
              <a:t> к олимпиадам и конкурсам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3418E0F-726F-4EE1-A900-90131EB69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48473"/>
              </p:ext>
            </p:extLst>
          </p:nvPr>
        </p:nvGraphicFramePr>
        <p:xfrm>
          <a:off x="1176855" y="3135395"/>
          <a:ext cx="9604374" cy="2651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6447">
                  <a:extLst>
                    <a:ext uri="{9D8B030D-6E8A-4147-A177-3AD203B41FA5}">
                      <a16:colId xmlns:a16="http://schemas.microsoft.com/office/drawing/2014/main" xmlns="" val="1356275024"/>
                    </a:ext>
                  </a:extLst>
                </a:gridCol>
                <a:gridCol w="3497927">
                  <a:extLst>
                    <a:ext uri="{9D8B030D-6E8A-4147-A177-3AD203B41FA5}">
                      <a16:colId xmlns:a16="http://schemas.microsoft.com/office/drawing/2014/main" xmlns="" val="2016912655"/>
                    </a:ext>
                  </a:extLst>
                </a:gridCol>
              </a:tblGrid>
              <a:tr h="527570">
                <a:tc>
                  <a:txBody>
                    <a:bodyPr/>
                    <a:lstStyle/>
                    <a:p>
                      <a:r>
                        <a:rPr lang="ru-RU" dirty="0"/>
                        <a:t>Интернет - ресурс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http://www.problems.ru/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2013346"/>
                  </a:ext>
                </a:extLst>
              </a:tr>
              <a:tr h="188974">
                <a:tc>
                  <a:txBody>
                    <a:bodyPr/>
                    <a:lstStyle/>
                    <a:p>
                      <a:r>
                        <a:rPr lang="ru-RU" dirty="0"/>
                        <a:t>Московский центр непрерывного математического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http://www.mccme.ru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312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Математические олимпиады и олимпиадные задачи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http://www.zaba.ru/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363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Математические этюды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https://www.etudes.ru/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4732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Международный математический конкурс «Кенгуру»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https://mathkang.ru/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345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Московская математическая олимпиада школьников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http://olympiads.mccme.ru/mmo/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08744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F593D3-194F-4501-A993-5BAA253FD628}"/>
              </a:ext>
            </a:extLst>
          </p:cNvPr>
          <p:cNvSpPr txBox="1"/>
          <p:nvPr/>
        </p:nvSpPr>
        <p:spPr>
          <a:xfrm>
            <a:off x="1265273" y="1935066"/>
            <a:ext cx="9603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МЕТОДИЧЕСКИЕ РЕКОМЕНДАЦИИ ПО ПРОВЕДЕНИЮ ШКОЛЬНОГО И МУНИЦИПАЛЬНОГО ЭТАПОВ ВСЕРОССИЙСКОЙ ОЛИМПИАДЫ ШКОЛЬНИКОВ ПО МАТЕМАТИКЕ В 2020/21 УЧЕБНОМ ГОДУ  (</a:t>
            </a:r>
            <a:r>
              <a:rPr lang="en-US" dirty="0"/>
              <a:t>https://rcokio.ru/olimpiady/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196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58FABB-F022-4C59-A3E3-C8D43A48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E7561C-67F0-4291-BA6D-247E0975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9603275" cy="34506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Федеральный институт педагогических измерений (документы, определяющие структуру и содержание КИМ ОГЭ и ЕГЭ; открытый банк заданий; учебно-методические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работ; методические рекомендации прошлых лет). URL: </a:t>
            </a:r>
            <a:r>
              <a:rPr lang="ru-RU" dirty="0">
                <a:hlinkClick r:id="rId2"/>
              </a:rPr>
              <a:t>http://fipi.ru</a:t>
            </a:r>
            <a:endParaRPr lang="ru-RU" dirty="0"/>
          </a:p>
          <a:p>
            <a:r>
              <a:rPr lang="ru-RU" dirty="0"/>
              <a:t>Официальный информационный портал единого государственного экзамена. http://ege.edu.ru</a:t>
            </a:r>
          </a:p>
          <a:p>
            <a:r>
              <a:rPr lang="ru-RU" dirty="0"/>
              <a:t>Официальный информационный портал государственной итоговой аттестации. http://gia.edu.ru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93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B5DEA-672F-4676-A4FD-290EDA7C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053197-651E-4E95-9ED1-6E2602B2E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Математические этюды.  http://etudes.ru </a:t>
            </a:r>
          </a:p>
          <a:p>
            <a:r>
              <a:rPr lang="ru-RU" dirty="0"/>
              <a:t> Образовательный портал на базе интерактивной онлайн-платформы. http://uchi.ru </a:t>
            </a:r>
          </a:p>
          <a:p>
            <a:r>
              <a:rPr lang="ru-RU" dirty="0"/>
              <a:t> </a:t>
            </a:r>
            <a:r>
              <a:rPr lang="ru-RU" dirty="0" err="1"/>
              <a:t>Статград</a:t>
            </a:r>
            <a:r>
              <a:rPr lang="ru-RU" dirty="0"/>
              <a:t>. http://100balnik.ru/статград, https://vpr.statgrad.org/ </a:t>
            </a:r>
          </a:p>
          <a:p>
            <a:r>
              <a:rPr lang="ru-RU" dirty="0"/>
              <a:t> Онлайн-школа </a:t>
            </a:r>
            <a:r>
              <a:rPr lang="ru-RU" dirty="0" err="1"/>
              <a:t>Фоксфорд</a:t>
            </a:r>
            <a:r>
              <a:rPr lang="ru-RU" dirty="0"/>
              <a:t>. URL: </a:t>
            </a:r>
            <a:r>
              <a:rPr lang="ru-RU" dirty="0">
                <a:hlinkClick r:id="rId2"/>
              </a:rPr>
              <a:t>http://foxford.ru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D86281-DE8F-44A3-8B97-600A5E02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7E625C-C440-48DC-A7F5-171F3CB51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98" y="1253066"/>
            <a:ext cx="9601196" cy="4622802"/>
          </a:xfrm>
        </p:spPr>
        <p:txBody>
          <a:bodyPr>
            <a:normAutofit/>
          </a:bodyPr>
          <a:lstStyle/>
          <a:p>
            <a:r>
              <a:rPr lang="ru-RU" sz="2800" dirty="0"/>
              <a:t>Федеральный государственный образовательный стандарт основного общего образования 5-9 классы (ФГОС ООО)</a:t>
            </a:r>
          </a:p>
          <a:p>
            <a:r>
              <a:rPr lang="ru-RU" sz="2800" dirty="0"/>
              <a:t>Федеральный государственный образовательный стандарт среднего общего образования 10-11 классы (ФГОС СОО)</a:t>
            </a:r>
          </a:p>
          <a:p>
            <a:r>
              <a:rPr lang="ru-RU" sz="2800" dirty="0"/>
              <a:t>Письмо </a:t>
            </a:r>
            <a:r>
              <a:rPr lang="ru-RU" sz="2800" dirty="0" err="1"/>
              <a:t>МОиН</a:t>
            </a:r>
            <a:r>
              <a:rPr lang="ru-RU" sz="2800" dirty="0"/>
              <a:t> Челябинской области № 1213/6282 от 15 июня 2020 г. «Об особенностях преподавания учебных предметов в 2020/2021 учебном году»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694B92-D2E4-4D59-848C-09D1FB69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543E02-E41A-4EAE-ADA4-3C7C45381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Геогебра</a:t>
            </a:r>
            <a:r>
              <a:rPr lang="ru-RU" dirty="0"/>
              <a:t> – программа, включающая геометрию, алгебру, таблицы, графы, статистику и арифметику.  http://geogebra. </a:t>
            </a:r>
          </a:p>
          <a:p>
            <a:r>
              <a:rPr lang="ru-RU" dirty="0"/>
              <a:t>Методика преподавания математики. http://methmath.chat.ru </a:t>
            </a:r>
          </a:p>
          <a:p>
            <a:r>
              <a:rPr lang="ru-RU" dirty="0"/>
              <a:t> Олимпиадные задания по математике. </a:t>
            </a:r>
            <a:r>
              <a:rPr lang="ru-RU" dirty="0">
                <a:hlinkClick r:id="rId2"/>
              </a:rPr>
              <a:t>http://www.5egena5.ru</a:t>
            </a:r>
            <a:endParaRPr lang="ru-RU" dirty="0"/>
          </a:p>
          <a:p>
            <a:r>
              <a:rPr lang="ru-RU" dirty="0"/>
              <a:t>Информационно-поисковая система «Задачи по геометрии». http://zadachi.mccme.ru </a:t>
            </a:r>
          </a:p>
          <a:p>
            <a:r>
              <a:rPr lang="ru-RU" dirty="0"/>
              <a:t>Открытая математика http://www.college.ru/mathematics/ </a:t>
            </a:r>
          </a:p>
        </p:txBody>
      </p:sp>
    </p:spTree>
    <p:extLst>
      <p:ext uri="{BB962C8B-B14F-4D97-AF65-F5344CB8AC3E}">
        <p14:creationId xmlns:p14="http://schemas.microsoft.com/office/powerpoint/2010/main" val="103223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0489" y="802298"/>
            <a:ext cx="9824363" cy="2541431"/>
          </a:xfrm>
        </p:spPr>
        <p:txBody>
          <a:bodyPr>
            <a:normAutofit fontScale="90000"/>
          </a:bodyPr>
          <a:lstStyle/>
          <a:p>
            <a:r>
              <a:rPr lang="ru-RU" dirty="0"/>
              <a:t>мониторинговые процедуры в 2020/21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учебном году.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Всероссийские Проверочные работы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9288" y="1381708"/>
            <a:ext cx="7986802" cy="43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98044" y="199649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Приказ </a:t>
            </a:r>
            <a:r>
              <a:rPr lang="ru-RU" dirty="0" err="1"/>
              <a:t>Рособрнадзора</a:t>
            </a:r>
            <a:r>
              <a:rPr lang="ru-RU" dirty="0"/>
              <a:t> №821 от 05.08.2020</a:t>
            </a:r>
          </a:p>
          <a:p>
            <a:endParaRPr lang="ru-RU" dirty="0"/>
          </a:p>
          <a:p>
            <a:r>
              <a:rPr lang="ru-RU" dirty="0"/>
              <a:t>Даты проведения 14 сентября – 12 октября</a:t>
            </a:r>
          </a:p>
          <a:p>
            <a:endParaRPr lang="ru-RU" dirty="0"/>
          </a:p>
          <a:p>
            <a:r>
              <a:rPr lang="ru-RU" i="1" dirty="0">
                <a:solidFill>
                  <a:srgbClr val="FF0000"/>
                </a:solidFill>
              </a:rPr>
              <a:t>Все ВПР проводятся по программе предыдущего года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73" y="330756"/>
            <a:ext cx="9605635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Всероссийские Проверочные работы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Приказ </a:t>
            </a:r>
            <a:r>
              <a:rPr lang="ru-RU" dirty="0" err="1"/>
              <a:t>Рособрнадзора</a:t>
            </a:r>
            <a:r>
              <a:rPr lang="ru-RU" dirty="0"/>
              <a:t> №821 от 05.08.2020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44690" y="1736152"/>
            <a:ext cx="4645025" cy="205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 штатном режиме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02" y="3720394"/>
            <a:ext cx="4474666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773" y="330756"/>
            <a:ext cx="9605635" cy="10593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Всероссийские Проверочные работы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Приказ </a:t>
            </a:r>
            <a:r>
              <a:rPr lang="ru-RU" dirty="0" err="1"/>
              <a:t>Рособрнадзора</a:t>
            </a:r>
            <a:r>
              <a:rPr lang="ru-RU" dirty="0"/>
              <a:t> №821 от 05.08.2020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 режиме апробации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9047" y="2169106"/>
            <a:ext cx="4477375" cy="180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Всероссийские Проверочные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7778" y="1451680"/>
            <a:ext cx="7676444" cy="465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5F22B7-DD89-4CBB-9E94-8B62A6C5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Всероссийские Проверочные работы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03B182F-3C4B-4A39-B0AB-B01B5CAA4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250" y="2016125"/>
            <a:ext cx="6021824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0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B7001-28BE-4288-A1AF-C6641CC3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effectLst/>
                <a:latin typeface="Arial" panose="020B0604020202020204" pitchFamily="34" charset="0"/>
              </a:rPr>
              <a:t>PISA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BE9B5B-F8A0-472F-9A5D-6AD830BFA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Arial" panose="020B0604020202020204" pitchFamily="34" charset="0"/>
              </a:rPr>
              <a:t>PISA - международная программа по оценке образовательных достижений учащихся — тест, оценивающий грамотность школьников в разных странах мира и умение применять знания на практике.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Golos"/>
              </a:rPr>
              <a:t>Проходит раз в три года. В тесте участвуют подростки в возрасте 15 лет. Был разработан в 1997 году, впервые прошёл в 2000 году.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Golos"/>
              </a:rPr>
              <a:t> </a:t>
            </a:r>
            <a:r>
              <a:rPr lang="ru-RU" b="0" i="0" u="none" strike="noStrike" dirty="0">
                <a:solidFill>
                  <a:srgbClr val="3763C2"/>
                </a:solidFill>
                <a:effectLst/>
                <a:latin typeface="Golos"/>
                <a:hlinkClick r:id="rId2"/>
              </a:rPr>
              <a:t>https://4ege.ru/materials_podgotovka/51665-zadaniya-pisa-po-matematike.html</a:t>
            </a:r>
            <a:endParaRPr lang="ru-RU" b="0" i="0" dirty="0">
              <a:solidFill>
                <a:srgbClr val="000000"/>
              </a:solidFill>
              <a:effectLst/>
              <a:latin typeface="Golo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496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B7001-28BE-4288-A1AF-C6641CC3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effectLst/>
                <a:latin typeface="Arial" panose="020B0604020202020204" pitchFamily="34" charset="0"/>
              </a:rPr>
              <a:t>PISA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BE9B5B-F8A0-472F-9A5D-6AD830BFA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Задачи теста «PISA. Математика» включают словесное описание жизненной ситуации, к которой прилагается дополнительная информация в виде таблиц, графиков и т.д. В некоторых задачах для ответа на последующий вопрос нужно использовать данные, полученные при ответе на предыдущий вопрос.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719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B7001-28BE-4288-A1AF-C6641CC3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947" y="343002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effectLst/>
                <a:latin typeface="Arial" panose="020B0604020202020204" pitchFamily="34" charset="0"/>
              </a:rPr>
              <a:t>PISA</a:t>
            </a:r>
            <a:br>
              <a:rPr lang="ru-RU" b="1" i="0" dirty="0">
                <a:effectLst/>
                <a:latin typeface="Arial" panose="020B0604020202020204" pitchFamily="34" charset="0"/>
              </a:rPr>
            </a:br>
            <a:r>
              <a:rPr lang="ru-RU" b="0" i="0" u="none" strike="noStrike" dirty="0">
                <a:solidFill>
                  <a:srgbClr val="3763C2"/>
                </a:solidFill>
                <a:effectLst/>
                <a:latin typeface="Golos"/>
                <a:hlinkClick r:id="rId2"/>
              </a:rPr>
              <a:t>https://4ege.ru/materials_podgotovka/51665-zadaniya-pisa-po-matematike.html</a:t>
            </a:r>
            <a:r>
              <a:rPr lang="ru-RU" b="0" i="0" dirty="0">
                <a:solidFill>
                  <a:srgbClr val="000000"/>
                </a:solidFill>
                <a:effectLst/>
                <a:latin typeface="Golos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Golos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2F7970E-0F01-4FD3-A7EA-6E06FD417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8509" y="1856636"/>
            <a:ext cx="3094075" cy="40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DAFC62-6BE3-4994-A2FD-2D7BC151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AC159F-4D03-4919-A99C-AC64ED55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146" y="1366056"/>
            <a:ext cx="9976657" cy="3318936"/>
          </a:xfrm>
        </p:spPr>
        <p:txBody>
          <a:bodyPr>
            <a:noAutofit/>
          </a:bodyPr>
          <a:lstStyle/>
          <a:p>
            <a:r>
              <a:rPr lang="ru-RU" sz="2800" dirty="0"/>
              <a:t>Приказ Министерства просвещения РФ от 18.05.2020 г. N 249 «О внесении изменений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Министерства просвещения Российской Федерации от 28 декабря 2018 г. N 345»</a:t>
            </a:r>
          </a:p>
        </p:txBody>
      </p:sp>
    </p:spTree>
    <p:extLst>
      <p:ext uri="{BB962C8B-B14F-4D97-AF65-F5344CB8AC3E}">
        <p14:creationId xmlns:p14="http://schemas.microsoft.com/office/powerpoint/2010/main" val="3098075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2BF546-E02C-4EE8-8EF7-E1776B8E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26569"/>
          </a:xfrm>
        </p:spPr>
        <p:txBody>
          <a:bodyPr/>
          <a:lstStyle/>
          <a:p>
            <a:pPr algn="ctr"/>
            <a:r>
              <a:rPr lang="ru-RU" dirty="0"/>
              <a:t>Государственная итоговая аттестация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B9A5C6-1DC0-479B-B748-A9FDE1C2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531088"/>
            <a:ext cx="9603275" cy="3450613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olos"/>
              </a:rPr>
              <a:t>Демоверсия ЕГЭ 2021  ИЗМЕНЕНИЙ НЕТ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Golos"/>
              </a:rPr>
              <a:t>Демоверсия ОГЭ 2021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Golos"/>
              </a:rPr>
              <a:t>В рамках усиления акцента на проверку применения математических знаний в различных ситуациях количество заданий уменьшилось на одно за счет объединения заданий на преобразование алгебраических (задание 13 в КИМ 2020 г.) и числовых выражений (задание 8 в КИМ 2020 г.) в одно задание на преобразование выражений на позиции 8 в КИМ 2021 г.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Golos"/>
              </a:rPr>
              <a:t>Задание на работу с последовательностями и прогрессиями (задание 12 в КИМ 2020 г.) заменено на задание с практическим содержанием, направленное на проверку умения применять знания о последовательностях и прогрессиях в прикладных ситуациях (задание 14 в КИМ 2021 г.).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Golos"/>
              </a:rPr>
              <a:t>Скорректирован порядок заданий в соответствии с тематикой и сложностью.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Golos"/>
              </a:rPr>
              <a:t>Максимальный первичный балл уменьшен с 32 до 31.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47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2BF546-E02C-4EE8-8EF7-E1776B8E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049" y="368585"/>
            <a:ext cx="9603275" cy="726569"/>
          </a:xfrm>
        </p:spPr>
        <p:txBody>
          <a:bodyPr/>
          <a:lstStyle/>
          <a:p>
            <a:pPr algn="ctr"/>
            <a:r>
              <a:rPr lang="ru-RU" dirty="0"/>
              <a:t>Государственная итоговая аттестация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B9A5C6-1DC0-479B-B748-A9FDE1C28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71" y="1403497"/>
            <a:ext cx="10369554" cy="4051005"/>
          </a:xfrm>
        </p:spPr>
        <p:txBody>
          <a:bodyPr>
            <a:no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olos"/>
              </a:rPr>
              <a:t>Демоверсия ОГЭ 2021</a:t>
            </a:r>
          </a:p>
          <a:p>
            <a:pPr marL="0" indent="0">
              <a:buNone/>
            </a:pPr>
            <a:r>
              <a:rPr lang="ru-RU" sz="1900" b="0" i="0" dirty="0">
                <a:solidFill>
                  <a:srgbClr val="000000"/>
                </a:solidFill>
                <a:effectLst/>
                <a:latin typeface="Golos"/>
              </a:rPr>
              <a:t>В рамках усиления акцента на проверку применения математических знаний в различных ситуациях количество заданий уменьшилось на одно за счет объединения заданий на преобразование алгебраических (задание 13 в КИМ 2020 г.) и числовых выражений (задание 8 в КИМ 2020 г.) в одно задание на преобразование выражений на позиции 8 в КИМ 2021 г. </a:t>
            </a:r>
          </a:p>
          <a:p>
            <a:pPr marL="0" indent="0">
              <a:buNone/>
            </a:pPr>
            <a:r>
              <a:rPr lang="ru-RU" sz="1900" b="0" i="0" dirty="0">
                <a:solidFill>
                  <a:srgbClr val="000000"/>
                </a:solidFill>
                <a:effectLst/>
                <a:latin typeface="Golos"/>
              </a:rPr>
              <a:t>Задание на работу с последовательностями и прогрессиями (задание 12 в КИМ 2020 г.) заменено на задание с практическим содержанием, направленное на проверку умения применять знания о последовательностях и прогрессиях в прикладных ситуациях (задание 14 в КИМ 2021 г.). </a:t>
            </a:r>
          </a:p>
          <a:p>
            <a:pPr marL="0" indent="0">
              <a:buNone/>
            </a:pPr>
            <a:r>
              <a:rPr lang="ru-RU" sz="1900" b="0" i="0" dirty="0">
                <a:solidFill>
                  <a:srgbClr val="000000"/>
                </a:solidFill>
                <a:effectLst/>
                <a:latin typeface="Golos"/>
              </a:rPr>
              <a:t>Скорректирован порядок заданий в соответствии с тематикой и сложностью. </a:t>
            </a:r>
          </a:p>
          <a:p>
            <a:pPr marL="0" indent="0">
              <a:buNone/>
            </a:pPr>
            <a:r>
              <a:rPr lang="ru-RU" sz="1900" b="0" i="0" dirty="0">
                <a:solidFill>
                  <a:srgbClr val="000000"/>
                </a:solidFill>
                <a:effectLst/>
                <a:latin typeface="Golos"/>
              </a:rPr>
              <a:t>Максимальный первичный балл уменьшен с 32 до 31.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801485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71F6B2-80A1-4868-9111-D315D13D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09095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Информационно-методическая поддержка учителей математики специализированными издательствами учебной и педагогической литературы.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65427-7AC1-423F-B058-36DE8E14F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EDE1B7-4839-488F-8BA9-AC7F15A3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17" y="2015732"/>
            <a:ext cx="8415566" cy="40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86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71F6B2-80A1-4868-9111-D315D13D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09095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Информационно-методическая поддержка учителей математики специализированными издательствами учебной и педагогической литературы.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2700" b="0" i="0">
                <a:solidFill>
                  <a:schemeClr val="accent1"/>
                </a:solidFill>
                <a:effectLst/>
                <a:latin typeface="Times New Roman" panose="02020603050405020304" pitchFamily="18" charset="0"/>
              </a:rPr>
              <a:t>https://prosv.ru/webinars</a:t>
            </a: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65427-7AC1-423F-B058-36DE8E14F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19769"/>
            <a:ext cx="9603275" cy="345061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4B0FDD-D54C-4BCF-AC9F-813BAA61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48" y="2614421"/>
            <a:ext cx="9270171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51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71F6B2-80A1-4868-9111-D315D13D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09095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Информационно-методическая поддержка учителей математики специализированными издательствами учебной и педагогической литературы.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65427-7AC1-423F-B058-36DE8E14F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238065-F37E-450C-9518-19015F14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2015731"/>
            <a:ext cx="5875911" cy="39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1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F59F24-0D71-4FAC-88D8-EC124890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24" y="124035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Информационно-методическая поддержка учителей математики специализированными издательствами учебной и педагогической литературы.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A7FA075-AB3B-4656-A45F-6879D6726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770" y="2016125"/>
            <a:ext cx="8434785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6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E888E-0739-4BF5-AC98-9EEA0111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Информация о федеральных нормативных документах на сайтах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C9A3C8-AEC1-4E20-9525-29250882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http://mon.gov.ru/ (Министерство Образования РФ);</a:t>
            </a:r>
          </a:p>
          <a:p>
            <a:r>
              <a:rPr lang="ru-RU" dirty="0"/>
              <a:t> http://www.ed.gov.ru/ (Образовательный портал); </a:t>
            </a:r>
          </a:p>
          <a:p>
            <a:r>
              <a:rPr lang="ru-RU" dirty="0"/>
              <a:t>http://www.edu.ru/ (Единый государственный экзамен);</a:t>
            </a:r>
          </a:p>
          <a:p>
            <a:r>
              <a:rPr lang="ru-RU" dirty="0"/>
              <a:t> http://fipi.ru/ (ФИПИ) </a:t>
            </a:r>
          </a:p>
        </p:txBody>
      </p:sp>
    </p:spTree>
    <p:extLst>
      <p:ext uri="{BB962C8B-B14F-4D97-AF65-F5344CB8AC3E}">
        <p14:creationId xmlns:p14="http://schemas.microsoft.com/office/powerpoint/2010/main" val="3008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899C0C-8A01-4030-BC70-9EAF0D74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Разработка рабочих программ учебных предметов, курсов и курсов внеурочной деятельности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28767" y="2144889"/>
            <a:ext cx="7655677" cy="321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523111" y="2017343"/>
            <a:ext cx="2957689" cy="3441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200" cap="all" dirty="0">
                <a:solidFill>
                  <a:schemeClr val="accent1"/>
                </a:solidFill>
              </a:rPr>
              <a:t>Корпорация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cap="all" dirty="0">
                <a:solidFill>
                  <a:schemeClr val="accent1"/>
                </a:solidFill>
              </a:rPr>
              <a:t>«Российский учебник»</a:t>
            </a:r>
          </a:p>
        </p:txBody>
      </p:sp>
    </p:spTree>
    <p:extLst>
      <p:ext uri="{BB962C8B-B14F-4D97-AF65-F5344CB8AC3E}">
        <p14:creationId xmlns:p14="http://schemas.microsoft.com/office/powerpoint/2010/main" val="34406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899C0C-8A01-4030-BC70-9EAF0D74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Разработка рабочих программ учебных предметов, курсов и курсов внеурочной деятельности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455377" y="2017343"/>
            <a:ext cx="3115733" cy="3441520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200" cap="all" dirty="0">
                <a:solidFill>
                  <a:schemeClr val="accent1"/>
                </a:solidFill>
              </a:rPr>
              <a:t>Группа компаний «Просвещение»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1673" y="2144712"/>
            <a:ext cx="7399952" cy="346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06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049246-6732-4538-B58C-2D0035E5A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07806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8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AF8132A-5D5B-43F2-9FAA-68121A168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69701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7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6E1A2CF-19B1-4D1B-80D9-40C093A4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356759"/>
            <a:ext cx="11822175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31912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237</TotalTime>
  <Words>1123</Words>
  <Application>Microsoft Office PowerPoint</Application>
  <PresentationFormat>Произвольный</PresentationFormat>
  <Paragraphs>105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Галерея</vt:lpstr>
      <vt:lpstr>  Нормативные документы, регламентирующие преподавание математики  в 2020/21 учебном году</vt:lpstr>
      <vt:lpstr>Презентация PowerPoint</vt:lpstr>
      <vt:lpstr>Презентация PowerPoint</vt:lpstr>
      <vt:lpstr>Информация о федеральных нормативных документах на сайтах</vt:lpstr>
      <vt:lpstr>Разработка рабочих программ учебных предметов, курсов и курсов внеурочной деятельности </vt:lpstr>
      <vt:lpstr>Разработка рабочих программ учебных предметов, курсов и курсов внеурочной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рабочих программ учебных предметов, курсов и курсов внеурочной деятельности </vt:lpstr>
      <vt:lpstr>Презентация PowerPoint</vt:lpstr>
      <vt:lpstr>Методические рекомендации по внеурочной деятельности</vt:lpstr>
      <vt:lpstr>Рекомендации по организации и содержанию внеурочной деятельности </vt:lpstr>
      <vt:lpstr>Презентация PowerPoint</vt:lpstr>
      <vt:lpstr>подготовкА к олимпиадам и конкурсам</vt:lpstr>
      <vt:lpstr>подготовкА к олимпиадам и конкурсам</vt:lpstr>
      <vt:lpstr>сетевые ресурсы</vt:lpstr>
      <vt:lpstr>сетевые ресурсы</vt:lpstr>
      <vt:lpstr>сетевые ресурсы</vt:lpstr>
      <vt:lpstr>мониторинговые процедуры в 2020/21  учебном году.</vt:lpstr>
      <vt:lpstr>Всероссийские Проверочные работы</vt:lpstr>
      <vt:lpstr>Всероссийские Проверочные работы Приказ Рособрнадзора №821 от 05.08.2020 </vt:lpstr>
      <vt:lpstr>Всероссийские Проверочные работы Приказ Рособрнадзора №821 от 05.08.2020 </vt:lpstr>
      <vt:lpstr>Всероссийские Проверочные работы </vt:lpstr>
      <vt:lpstr>Всероссийские Проверочные работы</vt:lpstr>
      <vt:lpstr>PISA</vt:lpstr>
      <vt:lpstr>PISA</vt:lpstr>
      <vt:lpstr>PISA https://4ege.ru/materials_podgotovka/51665-zadaniya-pisa-po-matematike.html </vt:lpstr>
      <vt:lpstr>Государственная итоговая аттестация</vt:lpstr>
      <vt:lpstr>Государственная итоговая аттестация</vt:lpstr>
      <vt:lpstr>Информационно-методическая поддержка учителей математики специализированными издательствами учебной и педагогической литературы.</vt:lpstr>
      <vt:lpstr>Информационно-методическая поддержка учителей математики специализированными издательствами учебной и педагогической литературы.  https://prosv.ru/webinars</vt:lpstr>
      <vt:lpstr>Информационно-методическая поддержка учителей математики специализированными издательствами учебной и педагогической литературы.</vt:lpstr>
      <vt:lpstr>Информационно-методическая поддержка учителей математики специализированными издательствами учебной и педагогической литературы.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Нормативная база.</dc:title>
  <dc:creator>Александр Морозов</dc:creator>
  <cp:lastModifiedBy>user</cp:lastModifiedBy>
  <cp:revision>20</cp:revision>
  <dcterms:created xsi:type="dcterms:W3CDTF">2020-09-03T20:32:40Z</dcterms:created>
  <dcterms:modified xsi:type="dcterms:W3CDTF">2020-09-09T05:12:42Z</dcterms:modified>
</cp:coreProperties>
</file>