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71" r:id="rId6"/>
    <p:sldId id="272" r:id="rId7"/>
    <p:sldId id="261" r:id="rId8"/>
    <p:sldId id="273" r:id="rId9"/>
    <p:sldId id="257" r:id="rId10"/>
    <p:sldId id="275" r:id="rId11"/>
    <p:sldId id="27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Урычев" initials="ИУ" lastIdx="1" clrIdx="0">
    <p:extLst>
      <p:ext uri="{19B8F6BF-5375-455C-9EA6-DF929625EA0E}">
        <p15:presenceInfo xmlns:p15="http://schemas.microsoft.com/office/powerpoint/2012/main" userId="3a072c391d824446" providerId="Windows Live"/>
      </p:ext>
    </p:extLst>
  </p:cmAuthor>
  <p:cmAuthor id="2" name="Teacher" initials="T" lastIdx="1" clrIdx="1">
    <p:extLst>
      <p:ext uri="{19B8F6BF-5375-455C-9EA6-DF929625EA0E}">
        <p15:presenceInfo xmlns:p15="http://schemas.microsoft.com/office/powerpoint/2012/main" userId="Teach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F572B-1776-4C62-ABA6-11249F8DE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274" y="495894"/>
            <a:ext cx="7805821" cy="23876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9A5479-32F7-40D5-AEAA-86AD2F2CF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548" y="2531662"/>
            <a:ext cx="5633452" cy="4345805"/>
          </a:xfrm>
          <a:prstGeom prst="rect">
            <a:avLst/>
          </a:prstGeom>
        </p:spPr>
      </p:pic>
      <p:sp>
        <p:nvSpPr>
          <p:cNvPr id="9" name="Блок-схема: подготовка 8">
            <a:extLst>
              <a:ext uri="{FF2B5EF4-FFF2-40B4-BE49-F238E27FC236}">
                <a16:creationId xmlns:a16="http://schemas.microsoft.com/office/drawing/2014/main" id="{E3C34BD0-1739-4B50-B134-8638CC270C9A}"/>
              </a:ext>
            </a:extLst>
          </p:cNvPr>
          <p:cNvSpPr/>
          <p:nvPr userDrawn="1"/>
        </p:nvSpPr>
        <p:spPr>
          <a:xfrm rot="2913810">
            <a:off x="-527302" y="4390960"/>
            <a:ext cx="4256654" cy="37469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6" h="10645">
                <a:moveTo>
                  <a:pt x="52" y="5542"/>
                </a:moveTo>
                <a:cubicBezTo>
                  <a:pt x="395" y="3852"/>
                  <a:pt x="2820" y="1227"/>
                  <a:pt x="4241" y="395"/>
                </a:cubicBezTo>
                <a:cubicBezTo>
                  <a:pt x="5661" y="-437"/>
                  <a:pt x="7617" y="259"/>
                  <a:pt x="8577" y="548"/>
                </a:cubicBezTo>
                <a:cubicBezTo>
                  <a:pt x="9537" y="837"/>
                  <a:pt x="10362" y="814"/>
                  <a:pt x="10000" y="2128"/>
                </a:cubicBezTo>
                <a:cubicBezTo>
                  <a:pt x="9638" y="3442"/>
                  <a:pt x="7704" y="7032"/>
                  <a:pt x="6402" y="8433"/>
                </a:cubicBezTo>
                <a:cubicBezTo>
                  <a:pt x="5100" y="9834"/>
                  <a:pt x="3241" y="11018"/>
                  <a:pt x="2183" y="10536"/>
                </a:cubicBezTo>
                <a:cubicBezTo>
                  <a:pt x="1125" y="10054"/>
                  <a:pt x="-291" y="7232"/>
                  <a:pt x="52" y="5542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одготовка 8">
            <a:extLst>
              <a:ext uri="{FF2B5EF4-FFF2-40B4-BE49-F238E27FC236}">
                <a16:creationId xmlns:a16="http://schemas.microsoft.com/office/drawing/2014/main" id="{236813F1-B720-46AD-9B75-B1051773447F}"/>
              </a:ext>
            </a:extLst>
          </p:cNvPr>
          <p:cNvSpPr/>
          <p:nvPr userDrawn="1"/>
        </p:nvSpPr>
        <p:spPr>
          <a:xfrm rot="2913810">
            <a:off x="124171" y="-771090"/>
            <a:ext cx="2171177" cy="253396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  <a:gd name="connsiteX0" fmla="*/ 52 w 8994"/>
              <a:gd name="connsiteY0" fmla="*/ 5623 h 10710"/>
              <a:gd name="connsiteX1" fmla="*/ 4241 w 8994"/>
              <a:gd name="connsiteY1" fmla="*/ 476 h 10710"/>
              <a:gd name="connsiteX2" fmla="*/ 8577 w 8994"/>
              <a:gd name="connsiteY2" fmla="*/ 629 h 10710"/>
              <a:gd name="connsiteX3" fmla="*/ 8577 w 8994"/>
              <a:gd name="connsiteY3" fmla="*/ 4037 h 10710"/>
              <a:gd name="connsiteX4" fmla="*/ 6402 w 8994"/>
              <a:gd name="connsiteY4" fmla="*/ 8514 h 10710"/>
              <a:gd name="connsiteX5" fmla="*/ 2183 w 8994"/>
              <a:gd name="connsiteY5" fmla="*/ 10617 h 10710"/>
              <a:gd name="connsiteX6" fmla="*/ 52 w 8994"/>
              <a:gd name="connsiteY6" fmla="*/ 5623 h 10710"/>
              <a:gd name="connsiteX0" fmla="*/ 58 w 9593"/>
              <a:gd name="connsiteY0" fmla="*/ 5243 h 9993"/>
              <a:gd name="connsiteX1" fmla="*/ 4715 w 9593"/>
              <a:gd name="connsiteY1" fmla="*/ 437 h 9993"/>
              <a:gd name="connsiteX2" fmla="*/ 8488 w 9593"/>
              <a:gd name="connsiteY2" fmla="*/ 600 h 9993"/>
              <a:gd name="connsiteX3" fmla="*/ 9536 w 9593"/>
              <a:gd name="connsiteY3" fmla="*/ 3762 h 9993"/>
              <a:gd name="connsiteX4" fmla="*/ 7118 w 9593"/>
              <a:gd name="connsiteY4" fmla="*/ 7943 h 9993"/>
              <a:gd name="connsiteX5" fmla="*/ 2427 w 9593"/>
              <a:gd name="connsiteY5" fmla="*/ 9906 h 9993"/>
              <a:gd name="connsiteX6" fmla="*/ 58 w 9593"/>
              <a:gd name="connsiteY6" fmla="*/ 5243 h 9993"/>
              <a:gd name="connsiteX0" fmla="*/ 99 w 10039"/>
              <a:gd name="connsiteY0" fmla="*/ 5247 h 11325"/>
              <a:gd name="connsiteX1" fmla="*/ 4954 w 10039"/>
              <a:gd name="connsiteY1" fmla="*/ 437 h 11325"/>
              <a:gd name="connsiteX2" fmla="*/ 8887 w 10039"/>
              <a:gd name="connsiteY2" fmla="*/ 600 h 11325"/>
              <a:gd name="connsiteX3" fmla="*/ 9980 w 10039"/>
              <a:gd name="connsiteY3" fmla="*/ 3765 h 11325"/>
              <a:gd name="connsiteX4" fmla="*/ 7459 w 10039"/>
              <a:gd name="connsiteY4" fmla="*/ 7949 h 11325"/>
              <a:gd name="connsiteX5" fmla="*/ 2134 w 10039"/>
              <a:gd name="connsiteY5" fmla="*/ 11272 h 11325"/>
              <a:gd name="connsiteX6" fmla="*/ 99 w 10039"/>
              <a:gd name="connsiteY6" fmla="*/ 5247 h 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39" h="11325">
                <a:moveTo>
                  <a:pt x="99" y="5247"/>
                </a:moveTo>
                <a:cubicBezTo>
                  <a:pt x="569" y="3441"/>
                  <a:pt x="3489" y="1212"/>
                  <a:pt x="4954" y="437"/>
                </a:cubicBezTo>
                <a:cubicBezTo>
                  <a:pt x="6419" y="-337"/>
                  <a:pt x="8049" y="47"/>
                  <a:pt x="8887" y="600"/>
                </a:cubicBezTo>
                <a:cubicBezTo>
                  <a:pt x="9725" y="1155"/>
                  <a:pt x="10217" y="2540"/>
                  <a:pt x="9980" y="3765"/>
                </a:cubicBezTo>
                <a:cubicBezTo>
                  <a:pt x="9742" y="4989"/>
                  <a:pt x="8767" y="6698"/>
                  <a:pt x="7459" y="7949"/>
                </a:cubicBezTo>
                <a:cubicBezTo>
                  <a:pt x="6151" y="9200"/>
                  <a:pt x="3361" y="11722"/>
                  <a:pt x="2134" y="11272"/>
                </a:cubicBezTo>
                <a:cubicBezTo>
                  <a:pt x="908" y="10822"/>
                  <a:pt x="-371" y="7053"/>
                  <a:pt x="99" y="5247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82FE4-32C6-4F9A-A230-D5D65B90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C670A2-7899-49D4-9F67-0EDBA803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9A588C-A8E1-4E2D-BA65-82D6C5E9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8F747C-8840-4300-B4A0-F9000DE9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5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5618C-67AC-4E53-B57E-463193B8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3BAF7-0882-4463-B233-5A8B52593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4B30EB-BEC5-4F8D-8508-276675531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870581-0A58-4EA4-96A0-1107B6F7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18C6F3-CB0A-45C1-899D-64B3D5BC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67379B-76C9-4B87-AF63-7A2BA6D6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CFF00-224A-4E89-88F7-48731CC3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22DE6D-4696-4FC2-8BE9-0ECDAC08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E5505-8404-4DC0-B245-5924C64F5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5546A1-DAF6-4219-82D9-72CE8DF62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1E86D-CC23-4496-9046-E6DFD778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CE338-46D3-4F0E-8307-C8E839EF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84133-19A6-41AC-98EA-1E9A49FC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BF3CEA-05A3-41C7-B7B9-F6F09F927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3CB37-107D-45E7-9627-EAD42509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2E880-2D88-4C29-927A-491D1C44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551D2-6D8A-4577-B662-B97B4D44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059608-F023-4347-BE89-BA872A106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76AFF-6ACF-43A8-A68E-F3A58C560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926CE7-850E-49BC-90B4-8F92719E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AC25D-C3FA-4ED3-B5DE-77FAF715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C37F5C-3A15-48EC-943C-B1D0C867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28139-48B5-494F-8CCD-700C8E4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FE504-D25C-4EF1-83E2-717ACC15A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Блок-схема: подготовка 8">
            <a:extLst>
              <a:ext uri="{FF2B5EF4-FFF2-40B4-BE49-F238E27FC236}">
                <a16:creationId xmlns:a16="http://schemas.microsoft.com/office/drawing/2014/main" id="{F9A0267F-C1EC-4886-81F1-F1B366ABF0E6}"/>
              </a:ext>
            </a:extLst>
          </p:cNvPr>
          <p:cNvSpPr/>
          <p:nvPr userDrawn="1"/>
        </p:nvSpPr>
        <p:spPr>
          <a:xfrm rot="2913810">
            <a:off x="8732202" y="-979937"/>
            <a:ext cx="4256654" cy="37469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6" h="10645">
                <a:moveTo>
                  <a:pt x="52" y="5542"/>
                </a:moveTo>
                <a:cubicBezTo>
                  <a:pt x="395" y="3852"/>
                  <a:pt x="2820" y="1227"/>
                  <a:pt x="4241" y="395"/>
                </a:cubicBezTo>
                <a:cubicBezTo>
                  <a:pt x="5661" y="-437"/>
                  <a:pt x="7617" y="259"/>
                  <a:pt x="8577" y="548"/>
                </a:cubicBezTo>
                <a:cubicBezTo>
                  <a:pt x="9537" y="837"/>
                  <a:pt x="10362" y="814"/>
                  <a:pt x="10000" y="2128"/>
                </a:cubicBezTo>
                <a:cubicBezTo>
                  <a:pt x="9638" y="3442"/>
                  <a:pt x="7704" y="7032"/>
                  <a:pt x="6402" y="8433"/>
                </a:cubicBezTo>
                <a:cubicBezTo>
                  <a:pt x="5100" y="9834"/>
                  <a:pt x="3241" y="11018"/>
                  <a:pt x="2183" y="10536"/>
                </a:cubicBezTo>
                <a:cubicBezTo>
                  <a:pt x="1125" y="10054"/>
                  <a:pt x="-291" y="7232"/>
                  <a:pt x="52" y="5542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одготовка 8">
            <a:extLst>
              <a:ext uri="{FF2B5EF4-FFF2-40B4-BE49-F238E27FC236}">
                <a16:creationId xmlns:a16="http://schemas.microsoft.com/office/drawing/2014/main" id="{66D259D0-2C82-4856-BA4F-64F4DDF012A3}"/>
              </a:ext>
            </a:extLst>
          </p:cNvPr>
          <p:cNvSpPr/>
          <p:nvPr userDrawn="1"/>
        </p:nvSpPr>
        <p:spPr>
          <a:xfrm rot="2913810">
            <a:off x="-414448" y="4390823"/>
            <a:ext cx="4195111" cy="415818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  <a:gd name="connsiteX0" fmla="*/ 209 w 10218"/>
              <a:gd name="connsiteY0" fmla="*/ 6429 h 11532"/>
              <a:gd name="connsiteX1" fmla="*/ 7414 w 10218"/>
              <a:gd name="connsiteY1" fmla="*/ 239 h 11532"/>
              <a:gd name="connsiteX2" fmla="*/ 8734 w 10218"/>
              <a:gd name="connsiteY2" fmla="*/ 1435 h 11532"/>
              <a:gd name="connsiteX3" fmla="*/ 10157 w 10218"/>
              <a:gd name="connsiteY3" fmla="*/ 3015 h 11532"/>
              <a:gd name="connsiteX4" fmla="*/ 6559 w 10218"/>
              <a:gd name="connsiteY4" fmla="*/ 9320 h 11532"/>
              <a:gd name="connsiteX5" fmla="*/ 2340 w 10218"/>
              <a:gd name="connsiteY5" fmla="*/ 11423 h 11532"/>
              <a:gd name="connsiteX6" fmla="*/ 209 w 10218"/>
              <a:gd name="connsiteY6" fmla="*/ 6429 h 11532"/>
              <a:gd name="connsiteX0" fmla="*/ 209 w 10937"/>
              <a:gd name="connsiteY0" fmla="*/ 6698 h 11801"/>
              <a:gd name="connsiteX1" fmla="*/ 7414 w 10937"/>
              <a:gd name="connsiteY1" fmla="*/ 508 h 11801"/>
              <a:gd name="connsiteX2" fmla="*/ 10727 w 10937"/>
              <a:gd name="connsiteY2" fmla="*/ 679 h 11801"/>
              <a:gd name="connsiteX3" fmla="*/ 10157 w 10937"/>
              <a:gd name="connsiteY3" fmla="*/ 3284 h 11801"/>
              <a:gd name="connsiteX4" fmla="*/ 6559 w 10937"/>
              <a:gd name="connsiteY4" fmla="*/ 9589 h 11801"/>
              <a:gd name="connsiteX5" fmla="*/ 2340 w 10937"/>
              <a:gd name="connsiteY5" fmla="*/ 11692 h 11801"/>
              <a:gd name="connsiteX6" fmla="*/ 209 w 10937"/>
              <a:gd name="connsiteY6" fmla="*/ 6698 h 11801"/>
              <a:gd name="connsiteX0" fmla="*/ 334 w 9875"/>
              <a:gd name="connsiteY0" fmla="*/ 4034 h 11771"/>
              <a:gd name="connsiteX1" fmla="*/ 6352 w 9875"/>
              <a:gd name="connsiteY1" fmla="*/ 328 h 11771"/>
              <a:gd name="connsiteX2" fmla="*/ 9665 w 9875"/>
              <a:gd name="connsiteY2" fmla="*/ 499 h 11771"/>
              <a:gd name="connsiteX3" fmla="*/ 9095 w 9875"/>
              <a:gd name="connsiteY3" fmla="*/ 3104 h 11771"/>
              <a:gd name="connsiteX4" fmla="*/ 5497 w 9875"/>
              <a:gd name="connsiteY4" fmla="*/ 9409 h 11771"/>
              <a:gd name="connsiteX5" fmla="*/ 1278 w 9875"/>
              <a:gd name="connsiteY5" fmla="*/ 11512 h 11771"/>
              <a:gd name="connsiteX6" fmla="*/ 334 w 9875"/>
              <a:gd name="connsiteY6" fmla="*/ 4034 h 11771"/>
              <a:gd name="connsiteX0" fmla="*/ 338 w 10066"/>
              <a:gd name="connsiteY0" fmla="*/ 3478 h 10036"/>
              <a:gd name="connsiteX1" fmla="*/ 6432 w 10066"/>
              <a:gd name="connsiteY1" fmla="*/ 330 h 10036"/>
              <a:gd name="connsiteX2" fmla="*/ 9787 w 10066"/>
              <a:gd name="connsiteY2" fmla="*/ 475 h 10036"/>
              <a:gd name="connsiteX3" fmla="*/ 9396 w 10066"/>
              <a:gd name="connsiteY3" fmla="*/ 3694 h 10036"/>
              <a:gd name="connsiteX4" fmla="*/ 5567 w 10066"/>
              <a:gd name="connsiteY4" fmla="*/ 8044 h 10036"/>
              <a:gd name="connsiteX5" fmla="*/ 1294 w 10066"/>
              <a:gd name="connsiteY5" fmla="*/ 9831 h 10036"/>
              <a:gd name="connsiteX6" fmla="*/ 338 w 10066"/>
              <a:gd name="connsiteY6" fmla="*/ 3478 h 1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6" h="10036">
                <a:moveTo>
                  <a:pt x="338" y="3478"/>
                </a:moveTo>
                <a:cubicBezTo>
                  <a:pt x="1195" y="1895"/>
                  <a:pt x="4858" y="830"/>
                  <a:pt x="6432" y="330"/>
                </a:cubicBezTo>
                <a:cubicBezTo>
                  <a:pt x="8007" y="-171"/>
                  <a:pt x="9293" y="-86"/>
                  <a:pt x="9787" y="475"/>
                </a:cubicBezTo>
                <a:cubicBezTo>
                  <a:pt x="10281" y="1036"/>
                  <a:pt x="10100" y="2432"/>
                  <a:pt x="9396" y="3694"/>
                </a:cubicBezTo>
                <a:cubicBezTo>
                  <a:pt x="8692" y="4956"/>
                  <a:pt x="6917" y="7021"/>
                  <a:pt x="5567" y="8044"/>
                </a:cubicBezTo>
                <a:cubicBezTo>
                  <a:pt x="4217" y="9067"/>
                  <a:pt x="2165" y="10592"/>
                  <a:pt x="1294" y="9831"/>
                </a:cubicBezTo>
                <a:cubicBezTo>
                  <a:pt x="423" y="9070"/>
                  <a:pt x="-518" y="5062"/>
                  <a:pt x="338" y="3478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3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28139-48B5-494F-8CCD-700C8E4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FE504-D25C-4EF1-83E2-717ACC15A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Блок-схема: подготовка 8">
            <a:extLst>
              <a:ext uri="{FF2B5EF4-FFF2-40B4-BE49-F238E27FC236}">
                <a16:creationId xmlns:a16="http://schemas.microsoft.com/office/drawing/2014/main" id="{66D259D0-2C82-4856-BA4F-64F4DDF012A3}"/>
              </a:ext>
            </a:extLst>
          </p:cNvPr>
          <p:cNvSpPr/>
          <p:nvPr userDrawn="1"/>
        </p:nvSpPr>
        <p:spPr>
          <a:xfrm rot="2913810">
            <a:off x="969905" y="1677471"/>
            <a:ext cx="9361037" cy="988493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  <a:gd name="connsiteX0" fmla="*/ 209 w 10218"/>
              <a:gd name="connsiteY0" fmla="*/ 6429 h 11532"/>
              <a:gd name="connsiteX1" fmla="*/ 7414 w 10218"/>
              <a:gd name="connsiteY1" fmla="*/ 239 h 11532"/>
              <a:gd name="connsiteX2" fmla="*/ 8734 w 10218"/>
              <a:gd name="connsiteY2" fmla="*/ 1435 h 11532"/>
              <a:gd name="connsiteX3" fmla="*/ 10157 w 10218"/>
              <a:gd name="connsiteY3" fmla="*/ 3015 h 11532"/>
              <a:gd name="connsiteX4" fmla="*/ 6559 w 10218"/>
              <a:gd name="connsiteY4" fmla="*/ 9320 h 11532"/>
              <a:gd name="connsiteX5" fmla="*/ 2340 w 10218"/>
              <a:gd name="connsiteY5" fmla="*/ 11423 h 11532"/>
              <a:gd name="connsiteX6" fmla="*/ 209 w 10218"/>
              <a:gd name="connsiteY6" fmla="*/ 6429 h 11532"/>
              <a:gd name="connsiteX0" fmla="*/ 209 w 10937"/>
              <a:gd name="connsiteY0" fmla="*/ 6698 h 11801"/>
              <a:gd name="connsiteX1" fmla="*/ 7414 w 10937"/>
              <a:gd name="connsiteY1" fmla="*/ 508 h 11801"/>
              <a:gd name="connsiteX2" fmla="*/ 10727 w 10937"/>
              <a:gd name="connsiteY2" fmla="*/ 679 h 11801"/>
              <a:gd name="connsiteX3" fmla="*/ 10157 w 10937"/>
              <a:gd name="connsiteY3" fmla="*/ 3284 h 11801"/>
              <a:gd name="connsiteX4" fmla="*/ 6559 w 10937"/>
              <a:gd name="connsiteY4" fmla="*/ 9589 h 11801"/>
              <a:gd name="connsiteX5" fmla="*/ 2340 w 10937"/>
              <a:gd name="connsiteY5" fmla="*/ 11692 h 11801"/>
              <a:gd name="connsiteX6" fmla="*/ 209 w 10937"/>
              <a:gd name="connsiteY6" fmla="*/ 6698 h 11801"/>
              <a:gd name="connsiteX0" fmla="*/ 334 w 9875"/>
              <a:gd name="connsiteY0" fmla="*/ 4034 h 11771"/>
              <a:gd name="connsiteX1" fmla="*/ 6352 w 9875"/>
              <a:gd name="connsiteY1" fmla="*/ 328 h 11771"/>
              <a:gd name="connsiteX2" fmla="*/ 9665 w 9875"/>
              <a:gd name="connsiteY2" fmla="*/ 499 h 11771"/>
              <a:gd name="connsiteX3" fmla="*/ 9095 w 9875"/>
              <a:gd name="connsiteY3" fmla="*/ 3104 h 11771"/>
              <a:gd name="connsiteX4" fmla="*/ 5497 w 9875"/>
              <a:gd name="connsiteY4" fmla="*/ 9409 h 11771"/>
              <a:gd name="connsiteX5" fmla="*/ 1278 w 9875"/>
              <a:gd name="connsiteY5" fmla="*/ 11512 h 11771"/>
              <a:gd name="connsiteX6" fmla="*/ 334 w 9875"/>
              <a:gd name="connsiteY6" fmla="*/ 4034 h 11771"/>
              <a:gd name="connsiteX0" fmla="*/ 338 w 10066"/>
              <a:gd name="connsiteY0" fmla="*/ 3478 h 10036"/>
              <a:gd name="connsiteX1" fmla="*/ 6432 w 10066"/>
              <a:gd name="connsiteY1" fmla="*/ 330 h 10036"/>
              <a:gd name="connsiteX2" fmla="*/ 9787 w 10066"/>
              <a:gd name="connsiteY2" fmla="*/ 475 h 10036"/>
              <a:gd name="connsiteX3" fmla="*/ 9396 w 10066"/>
              <a:gd name="connsiteY3" fmla="*/ 3694 h 10036"/>
              <a:gd name="connsiteX4" fmla="*/ 5567 w 10066"/>
              <a:gd name="connsiteY4" fmla="*/ 8044 h 10036"/>
              <a:gd name="connsiteX5" fmla="*/ 1294 w 10066"/>
              <a:gd name="connsiteY5" fmla="*/ 9831 h 10036"/>
              <a:gd name="connsiteX6" fmla="*/ 338 w 10066"/>
              <a:gd name="connsiteY6" fmla="*/ 3478 h 10036"/>
              <a:gd name="connsiteX0" fmla="*/ 338 w 24670"/>
              <a:gd name="connsiteY0" fmla="*/ 19909 h 26467"/>
              <a:gd name="connsiteX1" fmla="*/ 6432 w 24670"/>
              <a:gd name="connsiteY1" fmla="*/ 16761 h 26467"/>
              <a:gd name="connsiteX2" fmla="*/ 24656 w 24670"/>
              <a:gd name="connsiteY2" fmla="*/ 16 h 26467"/>
              <a:gd name="connsiteX3" fmla="*/ 9396 w 24670"/>
              <a:gd name="connsiteY3" fmla="*/ 20125 h 26467"/>
              <a:gd name="connsiteX4" fmla="*/ 5567 w 24670"/>
              <a:gd name="connsiteY4" fmla="*/ 24475 h 26467"/>
              <a:gd name="connsiteX5" fmla="*/ 1294 w 24670"/>
              <a:gd name="connsiteY5" fmla="*/ 26262 h 26467"/>
              <a:gd name="connsiteX6" fmla="*/ 338 w 24670"/>
              <a:gd name="connsiteY6" fmla="*/ 19909 h 26467"/>
              <a:gd name="connsiteX0" fmla="*/ 1348 w 26296"/>
              <a:gd name="connsiteY0" fmla="*/ 21151 h 27709"/>
              <a:gd name="connsiteX1" fmla="*/ 21193 w 26296"/>
              <a:gd name="connsiteY1" fmla="*/ 4186 h 27709"/>
              <a:gd name="connsiteX2" fmla="*/ 25666 w 26296"/>
              <a:gd name="connsiteY2" fmla="*/ 1258 h 27709"/>
              <a:gd name="connsiteX3" fmla="*/ 10406 w 26296"/>
              <a:gd name="connsiteY3" fmla="*/ 21367 h 27709"/>
              <a:gd name="connsiteX4" fmla="*/ 6577 w 26296"/>
              <a:gd name="connsiteY4" fmla="*/ 25717 h 27709"/>
              <a:gd name="connsiteX5" fmla="*/ 2304 w 26296"/>
              <a:gd name="connsiteY5" fmla="*/ 27504 h 27709"/>
              <a:gd name="connsiteX6" fmla="*/ 1348 w 26296"/>
              <a:gd name="connsiteY6" fmla="*/ 21151 h 27709"/>
              <a:gd name="connsiteX0" fmla="*/ 2150 w 24499"/>
              <a:gd name="connsiteY0" fmla="*/ 22474 h 27676"/>
              <a:gd name="connsiteX1" fmla="*/ 19448 w 24499"/>
              <a:gd name="connsiteY1" fmla="*/ 4229 h 27676"/>
              <a:gd name="connsiteX2" fmla="*/ 23921 w 24499"/>
              <a:gd name="connsiteY2" fmla="*/ 1301 h 27676"/>
              <a:gd name="connsiteX3" fmla="*/ 8661 w 24499"/>
              <a:gd name="connsiteY3" fmla="*/ 21410 h 27676"/>
              <a:gd name="connsiteX4" fmla="*/ 4832 w 24499"/>
              <a:gd name="connsiteY4" fmla="*/ 25760 h 27676"/>
              <a:gd name="connsiteX5" fmla="*/ 559 w 24499"/>
              <a:gd name="connsiteY5" fmla="*/ 27547 h 27676"/>
              <a:gd name="connsiteX6" fmla="*/ 2150 w 24499"/>
              <a:gd name="connsiteY6" fmla="*/ 22474 h 27676"/>
              <a:gd name="connsiteX0" fmla="*/ 1636 w 25371"/>
              <a:gd name="connsiteY0" fmla="*/ 21613 h 27696"/>
              <a:gd name="connsiteX1" fmla="*/ 20293 w 25371"/>
              <a:gd name="connsiteY1" fmla="*/ 4201 h 27696"/>
              <a:gd name="connsiteX2" fmla="*/ 24766 w 25371"/>
              <a:gd name="connsiteY2" fmla="*/ 1273 h 27696"/>
              <a:gd name="connsiteX3" fmla="*/ 9506 w 25371"/>
              <a:gd name="connsiteY3" fmla="*/ 21382 h 27696"/>
              <a:gd name="connsiteX4" fmla="*/ 5677 w 25371"/>
              <a:gd name="connsiteY4" fmla="*/ 25732 h 27696"/>
              <a:gd name="connsiteX5" fmla="*/ 1404 w 25371"/>
              <a:gd name="connsiteY5" fmla="*/ 27519 h 27696"/>
              <a:gd name="connsiteX6" fmla="*/ 1636 w 25371"/>
              <a:gd name="connsiteY6" fmla="*/ 21613 h 27696"/>
              <a:gd name="connsiteX0" fmla="*/ 1636 w 25139"/>
              <a:gd name="connsiteY0" fmla="*/ 21214 h 27297"/>
              <a:gd name="connsiteX1" fmla="*/ 18466 w 25139"/>
              <a:gd name="connsiteY1" fmla="*/ 5445 h 27297"/>
              <a:gd name="connsiteX2" fmla="*/ 20293 w 25139"/>
              <a:gd name="connsiteY2" fmla="*/ 3802 h 27297"/>
              <a:gd name="connsiteX3" fmla="*/ 24766 w 25139"/>
              <a:gd name="connsiteY3" fmla="*/ 874 h 27297"/>
              <a:gd name="connsiteX4" fmla="*/ 9506 w 25139"/>
              <a:gd name="connsiteY4" fmla="*/ 20983 h 27297"/>
              <a:gd name="connsiteX5" fmla="*/ 5677 w 25139"/>
              <a:gd name="connsiteY5" fmla="*/ 25333 h 27297"/>
              <a:gd name="connsiteX6" fmla="*/ 1404 w 25139"/>
              <a:gd name="connsiteY6" fmla="*/ 27120 h 27297"/>
              <a:gd name="connsiteX7" fmla="*/ 1636 w 25139"/>
              <a:gd name="connsiteY7" fmla="*/ 21214 h 27297"/>
              <a:gd name="connsiteX0" fmla="*/ 1154 w 24706"/>
              <a:gd name="connsiteY0" fmla="*/ 21357 h 27440"/>
              <a:gd name="connsiteX1" fmla="*/ 13076 w 24706"/>
              <a:gd name="connsiteY1" fmla="*/ 12398 h 27440"/>
              <a:gd name="connsiteX2" fmla="*/ 19811 w 24706"/>
              <a:gd name="connsiteY2" fmla="*/ 3945 h 27440"/>
              <a:gd name="connsiteX3" fmla="*/ 24284 w 24706"/>
              <a:gd name="connsiteY3" fmla="*/ 1017 h 27440"/>
              <a:gd name="connsiteX4" fmla="*/ 9024 w 24706"/>
              <a:gd name="connsiteY4" fmla="*/ 21126 h 27440"/>
              <a:gd name="connsiteX5" fmla="*/ 5195 w 24706"/>
              <a:gd name="connsiteY5" fmla="*/ 25476 h 27440"/>
              <a:gd name="connsiteX6" fmla="*/ 922 w 24706"/>
              <a:gd name="connsiteY6" fmla="*/ 27263 h 27440"/>
              <a:gd name="connsiteX7" fmla="*/ 1154 w 24706"/>
              <a:gd name="connsiteY7" fmla="*/ 21357 h 27440"/>
              <a:gd name="connsiteX0" fmla="*/ 1154 w 24692"/>
              <a:gd name="connsiteY0" fmla="*/ 21628 h 27711"/>
              <a:gd name="connsiteX1" fmla="*/ 13076 w 24692"/>
              <a:gd name="connsiteY1" fmla="*/ 12669 h 27711"/>
              <a:gd name="connsiteX2" fmla="*/ 19698 w 24692"/>
              <a:gd name="connsiteY2" fmla="*/ 3181 h 27711"/>
              <a:gd name="connsiteX3" fmla="*/ 24284 w 24692"/>
              <a:gd name="connsiteY3" fmla="*/ 1288 h 27711"/>
              <a:gd name="connsiteX4" fmla="*/ 9024 w 24692"/>
              <a:gd name="connsiteY4" fmla="*/ 21397 h 27711"/>
              <a:gd name="connsiteX5" fmla="*/ 5195 w 24692"/>
              <a:gd name="connsiteY5" fmla="*/ 25747 h 27711"/>
              <a:gd name="connsiteX6" fmla="*/ 922 w 24692"/>
              <a:gd name="connsiteY6" fmla="*/ 27534 h 27711"/>
              <a:gd name="connsiteX7" fmla="*/ 1154 w 24692"/>
              <a:gd name="connsiteY7" fmla="*/ 21628 h 2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92" h="27711">
                <a:moveTo>
                  <a:pt x="1154" y="21628"/>
                </a:moveTo>
                <a:cubicBezTo>
                  <a:pt x="3180" y="19151"/>
                  <a:pt x="9967" y="15571"/>
                  <a:pt x="13076" y="12669"/>
                </a:cubicBezTo>
                <a:cubicBezTo>
                  <a:pt x="16185" y="9767"/>
                  <a:pt x="17830" y="5078"/>
                  <a:pt x="19698" y="3181"/>
                </a:cubicBezTo>
                <a:cubicBezTo>
                  <a:pt x="21566" y="1284"/>
                  <a:pt x="26063" y="-1748"/>
                  <a:pt x="24284" y="1288"/>
                </a:cubicBezTo>
                <a:cubicBezTo>
                  <a:pt x="22505" y="4324"/>
                  <a:pt x="12205" y="17321"/>
                  <a:pt x="9024" y="21397"/>
                </a:cubicBezTo>
                <a:cubicBezTo>
                  <a:pt x="5843" y="25473"/>
                  <a:pt x="6545" y="24724"/>
                  <a:pt x="5195" y="25747"/>
                </a:cubicBezTo>
                <a:cubicBezTo>
                  <a:pt x="3845" y="26770"/>
                  <a:pt x="1595" y="28220"/>
                  <a:pt x="922" y="27534"/>
                </a:cubicBezTo>
                <a:cubicBezTo>
                  <a:pt x="249" y="26848"/>
                  <a:pt x="-872" y="24106"/>
                  <a:pt x="1154" y="21628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28139-48B5-494F-8CCD-700C8E4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DE0D9D-BAE9-41EE-8920-C823CE5D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570C94-9031-4668-9A60-3DD2B919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7F1ED-D46C-447A-ADF8-DE236AE8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Изображение выглядит как человек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84230BBA-38F7-42F1-8EEA-87BA1C0147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743" y="4180114"/>
            <a:ext cx="6565743" cy="2677885"/>
          </a:xfrm>
          <a:prstGeom prst="rect">
            <a:avLst/>
          </a:prstGeom>
        </p:spPr>
      </p:pic>
      <p:sp>
        <p:nvSpPr>
          <p:cNvPr id="9" name="Блок-схема: подготовка 8">
            <a:extLst>
              <a:ext uri="{FF2B5EF4-FFF2-40B4-BE49-F238E27FC236}">
                <a16:creationId xmlns:a16="http://schemas.microsoft.com/office/drawing/2014/main" id="{BE916754-89D7-474D-BCEA-2F050316A7C1}"/>
              </a:ext>
            </a:extLst>
          </p:cNvPr>
          <p:cNvSpPr/>
          <p:nvPr userDrawn="1"/>
        </p:nvSpPr>
        <p:spPr>
          <a:xfrm rot="2913810">
            <a:off x="8732202" y="-979937"/>
            <a:ext cx="4256654" cy="3746927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0624"/>
              <a:gd name="connsiteX1" fmla="*/ 2000 w 10000"/>
              <a:gd name="connsiteY1" fmla="*/ 624 h 10624"/>
              <a:gd name="connsiteX2" fmla="*/ 8000 w 10000"/>
              <a:gd name="connsiteY2" fmla="*/ 624 h 10624"/>
              <a:gd name="connsiteX3" fmla="*/ 10000 w 10000"/>
              <a:gd name="connsiteY3" fmla="*/ 5624 h 10624"/>
              <a:gd name="connsiteX4" fmla="*/ 8000 w 10000"/>
              <a:gd name="connsiteY4" fmla="*/ 10624 h 10624"/>
              <a:gd name="connsiteX5" fmla="*/ 2000 w 10000"/>
              <a:gd name="connsiteY5" fmla="*/ 10624 h 10624"/>
              <a:gd name="connsiteX6" fmla="*/ 0 w 10000"/>
              <a:gd name="connsiteY6" fmla="*/ 5624 h 10624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000"/>
              <a:gd name="connsiteY0" fmla="*/ 5624 h 11248"/>
              <a:gd name="connsiteX1" fmla="*/ 2000 w 10000"/>
              <a:gd name="connsiteY1" fmla="*/ 624 h 11248"/>
              <a:gd name="connsiteX2" fmla="*/ 8000 w 10000"/>
              <a:gd name="connsiteY2" fmla="*/ 624 h 11248"/>
              <a:gd name="connsiteX3" fmla="*/ 10000 w 10000"/>
              <a:gd name="connsiteY3" fmla="*/ 5624 h 11248"/>
              <a:gd name="connsiteX4" fmla="*/ 8000 w 10000"/>
              <a:gd name="connsiteY4" fmla="*/ 10624 h 11248"/>
              <a:gd name="connsiteX5" fmla="*/ 2000 w 10000"/>
              <a:gd name="connsiteY5" fmla="*/ 10624 h 11248"/>
              <a:gd name="connsiteX6" fmla="*/ 0 w 10000"/>
              <a:gd name="connsiteY6" fmla="*/ 5624 h 11248"/>
              <a:gd name="connsiteX0" fmla="*/ 0 w 10177"/>
              <a:gd name="connsiteY0" fmla="*/ 5624 h 11248"/>
              <a:gd name="connsiteX1" fmla="*/ 2000 w 10177"/>
              <a:gd name="connsiteY1" fmla="*/ 624 h 11248"/>
              <a:gd name="connsiteX2" fmla="*/ 8000 w 10177"/>
              <a:gd name="connsiteY2" fmla="*/ 624 h 11248"/>
              <a:gd name="connsiteX3" fmla="*/ 10000 w 10177"/>
              <a:gd name="connsiteY3" fmla="*/ 5624 h 11248"/>
              <a:gd name="connsiteX4" fmla="*/ 8000 w 10177"/>
              <a:gd name="connsiteY4" fmla="*/ 10624 h 11248"/>
              <a:gd name="connsiteX5" fmla="*/ 2000 w 10177"/>
              <a:gd name="connsiteY5" fmla="*/ 10624 h 11248"/>
              <a:gd name="connsiteX6" fmla="*/ 0 w 10177"/>
              <a:gd name="connsiteY6" fmla="*/ 5624 h 11248"/>
              <a:gd name="connsiteX0" fmla="*/ 0 w 10177"/>
              <a:gd name="connsiteY0" fmla="*/ 5962 h 11586"/>
              <a:gd name="connsiteX1" fmla="*/ 2000 w 10177"/>
              <a:gd name="connsiteY1" fmla="*/ 962 h 11586"/>
              <a:gd name="connsiteX2" fmla="*/ 8000 w 10177"/>
              <a:gd name="connsiteY2" fmla="*/ 962 h 11586"/>
              <a:gd name="connsiteX3" fmla="*/ 10000 w 10177"/>
              <a:gd name="connsiteY3" fmla="*/ 5962 h 11586"/>
              <a:gd name="connsiteX4" fmla="*/ 8000 w 10177"/>
              <a:gd name="connsiteY4" fmla="*/ 10962 h 11586"/>
              <a:gd name="connsiteX5" fmla="*/ 2000 w 10177"/>
              <a:gd name="connsiteY5" fmla="*/ 10962 h 11586"/>
              <a:gd name="connsiteX6" fmla="*/ 0 w 10177"/>
              <a:gd name="connsiteY6" fmla="*/ 5962 h 11586"/>
              <a:gd name="connsiteX0" fmla="*/ 0 w 10177"/>
              <a:gd name="connsiteY0" fmla="*/ 6106 h 11730"/>
              <a:gd name="connsiteX1" fmla="*/ 2000 w 10177"/>
              <a:gd name="connsiteY1" fmla="*/ 1106 h 11730"/>
              <a:gd name="connsiteX2" fmla="*/ 8000 w 10177"/>
              <a:gd name="connsiteY2" fmla="*/ 1106 h 11730"/>
              <a:gd name="connsiteX3" fmla="*/ 10000 w 10177"/>
              <a:gd name="connsiteY3" fmla="*/ 6106 h 11730"/>
              <a:gd name="connsiteX4" fmla="*/ 8000 w 10177"/>
              <a:gd name="connsiteY4" fmla="*/ 11106 h 11730"/>
              <a:gd name="connsiteX5" fmla="*/ 2000 w 10177"/>
              <a:gd name="connsiteY5" fmla="*/ 11106 h 11730"/>
              <a:gd name="connsiteX6" fmla="*/ 0 w 10177"/>
              <a:gd name="connsiteY6" fmla="*/ 6106 h 11730"/>
              <a:gd name="connsiteX0" fmla="*/ 0 w 13283"/>
              <a:gd name="connsiteY0" fmla="*/ 5461 h 11278"/>
              <a:gd name="connsiteX1" fmla="*/ 2000 w 13283"/>
              <a:gd name="connsiteY1" fmla="*/ 461 h 11278"/>
              <a:gd name="connsiteX2" fmla="*/ 8000 w 13283"/>
              <a:gd name="connsiteY2" fmla="*/ 461 h 11278"/>
              <a:gd name="connsiteX3" fmla="*/ 13209 w 13283"/>
              <a:gd name="connsiteY3" fmla="*/ 2549 h 11278"/>
              <a:gd name="connsiteX4" fmla="*/ 8000 w 13283"/>
              <a:gd name="connsiteY4" fmla="*/ 10461 h 11278"/>
              <a:gd name="connsiteX5" fmla="*/ 2000 w 13283"/>
              <a:gd name="connsiteY5" fmla="*/ 10461 h 11278"/>
              <a:gd name="connsiteX6" fmla="*/ 0 w 13283"/>
              <a:gd name="connsiteY6" fmla="*/ 5461 h 11278"/>
              <a:gd name="connsiteX0" fmla="*/ 1 w 13284"/>
              <a:gd name="connsiteY0" fmla="*/ 5030 h 10847"/>
              <a:gd name="connsiteX1" fmla="*/ 1780 w 13284"/>
              <a:gd name="connsiteY1" fmla="*/ 1181 h 10847"/>
              <a:gd name="connsiteX2" fmla="*/ 8001 w 13284"/>
              <a:gd name="connsiteY2" fmla="*/ 30 h 10847"/>
              <a:gd name="connsiteX3" fmla="*/ 13210 w 13284"/>
              <a:gd name="connsiteY3" fmla="*/ 2118 h 10847"/>
              <a:gd name="connsiteX4" fmla="*/ 8001 w 13284"/>
              <a:gd name="connsiteY4" fmla="*/ 10030 h 10847"/>
              <a:gd name="connsiteX5" fmla="*/ 2001 w 13284"/>
              <a:gd name="connsiteY5" fmla="*/ 10030 h 10847"/>
              <a:gd name="connsiteX6" fmla="*/ 1 w 13284"/>
              <a:gd name="connsiteY6" fmla="*/ 5030 h 10847"/>
              <a:gd name="connsiteX0" fmla="*/ 1 w 13216"/>
              <a:gd name="connsiteY0" fmla="*/ 5030 h 10033"/>
              <a:gd name="connsiteX1" fmla="*/ 1780 w 13216"/>
              <a:gd name="connsiteY1" fmla="*/ 1181 h 10033"/>
              <a:gd name="connsiteX2" fmla="*/ 8001 w 13216"/>
              <a:gd name="connsiteY2" fmla="*/ 30 h 10033"/>
              <a:gd name="connsiteX3" fmla="*/ 13210 w 13216"/>
              <a:gd name="connsiteY3" fmla="*/ 2118 h 10033"/>
              <a:gd name="connsiteX4" fmla="*/ 6960 w 13216"/>
              <a:gd name="connsiteY4" fmla="*/ 5720 h 10033"/>
              <a:gd name="connsiteX5" fmla="*/ 2001 w 13216"/>
              <a:gd name="connsiteY5" fmla="*/ 10030 h 10033"/>
              <a:gd name="connsiteX6" fmla="*/ 1 w 13216"/>
              <a:gd name="connsiteY6" fmla="*/ 5030 h 10033"/>
              <a:gd name="connsiteX0" fmla="*/ 1 w 9384"/>
              <a:gd name="connsiteY0" fmla="*/ 5009 h 10012"/>
              <a:gd name="connsiteX1" fmla="*/ 1780 w 9384"/>
              <a:gd name="connsiteY1" fmla="*/ 1160 h 10012"/>
              <a:gd name="connsiteX2" fmla="*/ 8001 w 9384"/>
              <a:gd name="connsiteY2" fmla="*/ 9 h 10012"/>
              <a:gd name="connsiteX3" fmla="*/ 9336 w 9384"/>
              <a:gd name="connsiteY3" fmla="*/ 1591 h 10012"/>
              <a:gd name="connsiteX4" fmla="*/ 6960 w 9384"/>
              <a:gd name="connsiteY4" fmla="*/ 5699 h 10012"/>
              <a:gd name="connsiteX5" fmla="*/ 2001 w 9384"/>
              <a:gd name="connsiteY5" fmla="*/ 10009 h 10012"/>
              <a:gd name="connsiteX6" fmla="*/ 1 w 9384"/>
              <a:gd name="connsiteY6" fmla="*/ 5009 h 10012"/>
              <a:gd name="connsiteX0" fmla="*/ 2 w 10071"/>
              <a:gd name="connsiteY0" fmla="*/ 5003 h 10106"/>
              <a:gd name="connsiteX1" fmla="*/ 1898 w 10071"/>
              <a:gd name="connsiteY1" fmla="*/ 1159 h 10106"/>
              <a:gd name="connsiteX2" fmla="*/ 8527 w 10071"/>
              <a:gd name="connsiteY2" fmla="*/ 9 h 10106"/>
              <a:gd name="connsiteX3" fmla="*/ 9950 w 10071"/>
              <a:gd name="connsiteY3" fmla="*/ 1589 h 10106"/>
              <a:gd name="connsiteX4" fmla="*/ 6352 w 10071"/>
              <a:gd name="connsiteY4" fmla="*/ 7894 h 10106"/>
              <a:gd name="connsiteX5" fmla="*/ 2133 w 10071"/>
              <a:gd name="connsiteY5" fmla="*/ 9997 h 10106"/>
              <a:gd name="connsiteX6" fmla="*/ 2 w 10071"/>
              <a:gd name="connsiteY6" fmla="*/ 5003 h 10106"/>
              <a:gd name="connsiteX0" fmla="*/ 52 w 10086"/>
              <a:gd name="connsiteY0" fmla="*/ 5542 h 10645"/>
              <a:gd name="connsiteX1" fmla="*/ 4241 w 10086"/>
              <a:gd name="connsiteY1" fmla="*/ 395 h 10645"/>
              <a:gd name="connsiteX2" fmla="*/ 8577 w 10086"/>
              <a:gd name="connsiteY2" fmla="*/ 548 h 10645"/>
              <a:gd name="connsiteX3" fmla="*/ 10000 w 10086"/>
              <a:gd name="connsiteY3" fmla="*/ 2128 h 10645"/>
              <a:gd name="connsiteX4" fmla="*/ 6402 w 10086"/>
              <a:gd name="connsiteY4" fmla="*/ 8433 h 10645"/>
              <a:gd name="connsiteX5" fmla="*/ 2183 w 10086"/>
              <a:gd name="connsiteY5" fmla="*/ 10536 h 10645"/>
              <a:gd name="connsiteX6" fmla="*/ 52 w 10086"/>
              <a:gd name="connsiteY6" fmla="*/ 5542 h 1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6" h="10645">
                <a:moveTo>
                  <a:pt x="52" y="5542"/>
                </a:moveTo>
                <a:cubicBezTo>
                  <a:pt x="395" y="3852"/>
                  <a:pt x="2820" y="1227"/>
                  <a:pt x="4241" y="395"/>
                </a:cubicBezTo>
                <a:cubicBezTo>
                  <a:pt x="5661" y="-437"/>
                  <a:pt x="7617" y="259"/>
                  <a:pt x="8577" y="548"/>
                </a:cubicBezTo>
                <a:cubicBezTo>
                  <a:pt x="9537" y="837"/>
                  <a:pt x="10362" y="814"/>
                  <a:pt x="10000" y="2128"/>
                </a:cubicBezTo>
                <a:cubicBezTo>
                  <a:pt x="9638" y="3442"/>
                  <a:pt x="7704" y="7032"/>
                  <a:pt x="6402" y="8433"/>
                </a:cubicBezTo>
                <a:cubicBezTo>
                  <a:pt x="5100" y="9834"/>
                  <a:pt x="3241" y="11018"/>
                  <a:pt x="2183" y="10536"/>
                </a:cubicBezTo>
                <a:cubicBezTo>
                  <a:pt x="1125" y="10054"/>
                  <a:pt x="-291" y="7232"/>
                  <a:pt x="52" y="5542"/>
                </a:cubicBezTo>
                <a:close/>
              </a:path>
            </a:pathLst>
          </a:custGeom>
          <a:solidFill>
            <a:srgbClr val="C4D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DFE504-D25C-4EF1-83E2-717ACC15A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2112694"/>
            <a:ext cx="7091259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52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A4DD0ED0-EB2E-492A-96B3-D7E000F1E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17" y="4077196"/>
            <a:ext cx="6818083" cy="278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1C2B7B-7142-47F9-AF11-2C9EBDC2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054209-3BE7-4368-A9EF-E600887F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1D74B9-95DE-48D5-9B58-79F99AC5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41152-4C68-4D00-AF86-91B0CEEC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9E78C-E6B3-420F-AB20-68BB2A0C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0AA42B-6821-40D1-87E4-85525481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A0864-7692-4562-8E27-D5BF4199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62803-F3E9-4358-BF9C-9D900299F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12CDC-EF1F-49E1-AAFA-51AE3F772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45883-C223-4357-8EAB-6E2FB5C12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E12D9F-3544-4F7D-B895-5A141FF09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5AC944-3F9B-4171-B94F-80995642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C8BBA4-3561-4386-B297-85B000CB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F86D95-1EF4-4D86-8C24-26D6CB84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E40CC-2DEF-492D-8BD7-0AB04A53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15BD96-B477-40AD-B52D-704AF96CD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EC4CE4-584C-4A80-9BA6-81710A9A3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7D77F5-BC67-4395-B0FE-786C5A9A8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CCD36F-50A3-4879-9A16-CBC0BFAFD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1ED1A-D852-44D1-B814-8E782F8B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88F2A8-C2E9-4969-9E9A-D14AB805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6B4217-CB1E-425F-BBAF-FEBE1FCD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097B-DB91-4A3D-BBE2-0527D893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BC59C2-76F8-47C8-B192-E3EB630BA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F1B5A6-812C-4F0E-A9CB-2A88D278E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6F94-6A76-4546-AB4E-8591D96FEAC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D50E00-61C0-4B29-B7D8-FC936E63E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8AB7E-74FF-4748-81E1-8481B38CA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5A66-5B41-48C7-9F9E-806A7D2587C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6"/>
            <a:extLst>
              <a:ext uri="{FF2B5EF4-FFF2-40B4-BE49-F238E27FC236}">
                <a16:creationId xmlns:a16="http://schemas.microsoft.com/office/drawing/2014/main" id="{2A6D8B76-6E1C-4995-A072-EAA7935A06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5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C722F-1249-4DE4-9AA4-23E22521E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53" y="1437188"/>
            <a:ext cx="7805821" cy="2387600"/>
          </a:xfrm>
        </p:spPr>
        <p:txBody>
          <a:bodyPr>
            <a:no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работы МАОУ «ОЦ «НЬЮТОН» 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г.Челябинска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по сопровождению детей «группы риска», выявленных в ходе диагностических мероприятий по изучению социально-психологического климата в классном коллективе»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F0990D-0350-4155-9953-882B36A313A3}"/>
              </a:ext>
            </a:extLst>
          </p:cNvPr>
          <p:cNvSpPr txBox="1"/>
          <p:nvPr/>
        </p:nvSpPr>
        <p:spPr>
          <a:xfrm>
            <a:off x="2034988" y="3824788"/>
            <a:ext cx="497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Аверина Мария Сергеевна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член ГМО педагогов-психологов, руководитель СПС МАОУ «ОЦ «НЬЮТОН»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г.Челябинска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435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907B2-784D-4298-8DA7-E652B6E3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CA78FC-4130-4201-A176-F72DBEB2A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98" y="0"/>
            <a:ext cx="4060498" cy="276100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207923-5619-49C3-B911-ABB89A71B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54" y="0"/>
            <a:ext cx="2934046" cy="3912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261200-A049-4362-B682-472BC90FA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" t="1" r="32795" b="1819"/>
          <a:stretch/>
        </p:blipFill>
        <p:spPr>
          <a:xfrm>
            <a:off x="9886455" y="3912061"/>
            <a:ext cx="2246567" cy="24252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B604F9-B267-4B4E-966F-9C4AA6C7F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" y="0"/>
            <a:ext cx="6121396" cy="27610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5FD642-938A-4A1D-8777-38F517B69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63" y="2761004"/>
            <a:ext cx="2292939" cy="45479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E7CC903-F34E-4348-B521-89919E50B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" y="3257023"/>
            <a:ext cx="4690712" cy="35180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516524-0FAB-4A15-B56D-5991232E9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2" y="2761004"/>
            <a:ext cx="2934047" cy="45479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0AA80C-6B1A-44D1-81CD-6863692AA450}"/>
              </a:ext>
            </a:extLst>
          </p:cNvPr>
          <p:cNvSpPr txBox="1"/>
          <p:nvPr/>
        </p:nvSpPr>
        <p:spPr>
          <a:xfrm>
            <a:off x="9847518" y="3588895"/>
            <a:ext cx="258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F51852-2F95-4F5A-83FB-814CF1252BBA}"/>
              </a:ext>
            </a:extLst>
          </p:cNvPr>
          <p:cNvSpPr txBox="1"/>
          <p:nvPr/>
        </p:nvSpPr>
        <p:spPr>
          <a:xfrm>
            <a:off x="2703016" y="0"/>
            <a:ext cx="1236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D83981-6D56-4B10-9D6D-06C49AFA1A2F}"/>
              </a:ext>
            </a:extLst>
          </p:cNvPr>
          <p:cNvSpPr txBox="1"/>
          <p:nvPr/>
        </p:nvSpPr>
        <p:spPr>
          <a:xfrm>
            <a:off x="833232" y="2964637"/>
            <a:ext cx="229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КИНОУРОКИ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A12584-F248-4701-A4AB-1944060D0DBA}"/>
              </a:ext>
            </a:extLst>
          </p:cNvPr>
          <p:cNvSpPr txBox="1"/>
          <p:nvPr/>
        </p:nvSpPr>
        <p:spPr>
          <a:xfrm>
            <a:off x="5500902" y="2681242"/>
            <a:ext cx="4148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упражнения с элементами тренинга</a:t>
            </a:r>
          </a:p>
        </p:txBody>
      </p:sp>
    </p:spTree>
    <p:extLst>
      <p:ext uri="{BB962C8B-B14F-4D97-AF65-F5344CB8AC3E}">
        <p14:creationId xmlns:p14="http://schemas.microsoft.com/office/powerpoint/2010/main" val="25943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EFC062-8336-4960-98A0-8D9D9134F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273"/>
          <a:stretch/>
        </p:blipFill>
        <p:spPr>
          <a:xfrm>
            <a:off x="6543775" y="3219450"/>
            <a:ext cx="5648225" cy="3638550"/>
          </a:xfrm>
          <a:prstGeom prst="rect">
            <a:avLst/>
          </a:prstGeom>
        </p:spPr>
      </p:pic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7936F0B9-7323-434E-81B0-F16B19818997}"/>
              </a:ext>
            </a:extLst>
          </p:cNvPr>
          <p:cNvSpPr txBox="1">
            <a:spLocks/>
          </p:cNvSpPr>
          <p:nvPr/>
        </p:nvSpPr>
        <p:spPr>
          <a:xfrm>
            <a:off x="2531443" y="1136894"/>
            <a:ext cx="6209515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</a:p>
          <a:p>
            <a:pPr algn="ctr"/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8840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D3B1C-4226-4EE3-9B11-4ABB4B33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D560D7-D446-44AE-BDE3-103258A90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7216" y="2011252"/>
            <a:ext cx="3688400" cy="3694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FE356-2C72-4A4E-80F7-6A58F6F39FFA}"/>
              </a:ext>
            </a:extLst>
          </p:cNvPr>
          <p:cNvSpPr txBox="1"/>
          <p:nvPr/>
        </p:nvSpPr>
        <p:spPr>
          <a:xfrm>
            <a:off x="0" y="112707"/>
            <a:ext cx="5117432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патогенного воспитания</a:t>
            </a:r>
          </a:p>
          <a:p>
            <a:pPr algn="just">
              <a:tabLst>
                <a:tab pos="269875" algn="l"/>
              </a:tabLst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Есть условия, которые серьезно деформируют личность ребенка, если в его окружении отсутствует человек, способный эффективно заменить «плохого» или отсутствующего родителя. Это может произойти, если: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или оба родителя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удовлетворяют потребность ребенка в любви.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является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для разрешения супружеских конфликтов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Преувеличенная забота о ребенке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заполнить эмоциональный вакуум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нелюбящих друг друга родителей.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используется родителями для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сброса негативных эмоций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 способная противостоять мужу мать может отругать или побить ребенка).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–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для родителей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 моменты, когда они хотят позаниматься воспитанием. В остальное время он им не нужен.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дисциплинарных мер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угрозы разлюбить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и уйти из семьи.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внушается мысль, что он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несет ответственность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болезни, разводы или смерть членов семьи.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129B0-1942-4666-81AF-C2F983E86839}"/>
              </a:ext>
            </a:extLst>
          </p:cNvPr>
          <p:cNvSpPr txBox="1"/>
          <p:nvPr/>
        </p:nvSpPr>
        <p:spPr>
          <a:xfrm>
            <a:off x="7974955" y="2193192"/>
            <a:ext cx="40437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 развивается тот ребенок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которым родители проводят много времени, занимаются совместными делами, дают ему возможность проявлять инициативу и делать ошибки (обеспечивая безопасность), проявляют к нему нежность. У такого ребенка формируются здоровые привязанности, он чувствует себя уверенно и безопасно.</a:t>
            </a:r>
          </a:p>
        </p:txBody>
      </p:sp>
    </p:spTree>
    <p:extLst>
      <p:ext uri="{BB962C8B-B14F-4D97-AF65-F5344CB8AC3E}">
        <p14:creationId xmlns:p14="http://schemas.microsoft.com/office/powerpoint/2010/main" val="6128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AD46E-4EAD-45C8-8FCB-C933713F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94" y="854291"/>
            <a:ext cx="10515600" cy="18119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Социально-психологическая дезадаптация – состояние, осложняющее приспособление к социальной среде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411F661-EE29-4827-9F16-BF56B4E09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5255" y="2619502"/>
            <a:ext cx="6011645" cy="33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15E3BC-1605-4079-B792-F293274ED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77" y="0"/>
            <a:ext cx="12259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1DB52-DF4F-4723-AF21-55657566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80" y="15881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работы классного руководителя по реагированию в ситуации выявления трудностей у обучающегося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41E36A-D149-42F9-813A-3AE3B2821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8030"/>
            <a:ext cx="11918482" cy="577997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классный руководитель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заметил у ребенка изменения в поведении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не свойственны ему и выделяются на фоне других обучающихся, необходимо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 ним спокойную, доверительную беседу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Сообщить администрации школы и специалистам социально-психологической службы об учащемся (Используется порядок разработки и реализации мероприятий по вопросу происшествий с несовершеннолетними, оказание психолого-педагогической помощи участникам конфликтных и противоправных ситуаций (приказ Комитета по делам образования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г.Челябинска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20.12.2021 № 2793-у 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в известность родителей/законных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представителей/опекунов обучающегося об изменении в его поведении.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Уточнить ситуацию и отношения дома.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родителям работу психолога/социального педагога с ребенком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случае отказа родителей (в письменном виде) сообщить о данной ситуации администрации школы, а последние в свою очередь должны сообщить в органы защиты прав детей.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Проинформировать родителей, куда они и дети могут обращаться за помощью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(«Ты не один», «Телефон доверия», «Почта доверия», кризисный центр и т.д.).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руководитель, педагог-психолог, социальный педагог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разрабатывают совместный план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с классом, обучающимся и его семьей.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странички подростка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сети.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ситуация сложная, то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школы (заместитель директора по УВР, ВР, безопасности) проводит совещания 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выработкой плана действий (какие службы следует подключить к работе).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держит ситуацию на контроле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оказывая помощь и взаимодействуя с психологом/социальным педагогом/администрацией школы.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971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3FDB6-D977-4C41-A3A6-8453C1A8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6" y="387149"/>
            <a:ext cx="10515600" cy="5877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травля?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C08ADC-EBCA-4CF1-AA45-7AA5E0F6A3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263" y="1202574"/>
            <a:ext cx="760120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Тра́вля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бу́ллинг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англ.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bullying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переводе запугивание)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агрессивное преследование, издевательство над одним из членов коллектива со стороны другого, но также часто группы лиц, не обязательно из одного формального или признаваемого другими коллектива. Травлю организует один агрессор, иногда с сообщниками, а большинство остаются свидетелями. При травле жертва оказывается не в состоянии защитить себя от нападок, таким образом, травля отличается от конфликта, где силы сторон примерно равны. Травля может быть и в физической, и в психологической форме. Проявляется во всех возрастных и социальных группах. В сложных случаях может принять некоторые черты групповой преступности.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CB494-855D-474F-BE11-5ECDD374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472" y="2048136"/>
            <a:ext cx="42005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49A2F-BA89-4EB8-9A2A-18B985F6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52" y="-23286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Отличия конфликта от травли: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E90BA6-20BC-4B94-B967-FE49C401CAFE}"/>
              </a:ext>
            </a:extLst>
          </p:cNvPr>
          <p:cNvSpPr/>
          <p:nvPr/>
        </p:nvSpPr>
        <p:spPr>
          <a:xfrm>
            <a:off x="585828" y="2412832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307E5FF8-A04D-4D63-8171-0B65DA32C0CA}"/>
              </a:ext>
            </a:extLst>
          </p:cNvPr>
          <p:cNvSpPr/>
          <p:nvPr/>
        </p:nvSpPr>
        <p:spPr>
          <a:xfrm>
            <a:off x="840892" y="930564"/>
            <a:ext cx="2362500" cy="2809639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2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2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5" y="22654"/>
                  <a:pt x="93261" y="50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3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D0F606B-71FC-447F-B430-91DD7B06D6E9}"/>
              </a:ext>
            </a:extLst>
          </p:cNvPr>
          <p:cNvSpPr/>
          <p:nvPr/>
        </p:nvSpPr>
        <p:spPr>
          <a:xfrm>
            <a:off x="3519743" y="2442039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81E0F697-DBA4-40A8-8448-F1F224397311}"/>
              </a:ext>
            </a:extLst>
          </p:cNvPr>
          <p:cNvSpPr/>
          <p:nvPr/>
        </p:nvSpPr>
        <p:spPr>
          <a:xfrm rot="10800000">
            <a:off x="3827255" y="942759"/>
            <a:ext cx="2199109" cy="2742545"/>
          </a:xfrm>
          <a:custGeom>
            <a:avLst/>
            <a:gdLst>
              <a:gd name="connsiteX0" fmla="*/ 1544434 w 1670466"/>
              <a:gd name="connsiteY0" fmla="*/ 2408774 h 2408774"/>
              <a:gd name="connsiteX1" fmla="*/ 111364 w 1670466"/>
              <a:gd name="connsiteY1" fmla="*/ 2313451 h 2408774"/>
              <a:gd name="connsiteX2" fmla="*/ 111364 w 1670466"/>
              <a:gd name="connsiteY2" fmla="*/ 2309217 h 2408774"/>
              <a:gd name="connsiteX3" fmla="*/ 93260 w 1670466"/>
              <a:gd name="connsiteY3" fmla="*/ 2306438 h 2408774"/>
              <a:gd name="connsiteX4" fmla="*/ 0 w 1670466"/>
              <a:gd name="connsiteY4" fmla="*/ 2199468 h 2408774"/>
              <a:gd name="connsiteX5" fmla="*/ 0 w 1670466"/>
              <a:gd name="connsiteY5" fmla="*/ 2158862 h 2408774"/>
              <a:gd name="connsiteX6" fmla="*/ 0 w 1670466"/>
              <a:gd name="connsiteY6" fmla="*/ 468699 h 2408774"/>
              <a:gd name="connsiteX7" fmla="*/ 0 w 1670466"/>
              <a:gd name="connsiteY7" fmla="*/ 371393 h 2408774"/>
              <a:gd name="connsiteX8" fmla="*/ 152697 w 1670466"/>
              <a:gd name="connsiteY8" fmla="*/ 255300 h 2408774"/>
              <a:gd name="connsiteX9" fmla="*/ 1034226 w 1670466"/>
              <a:gd name="connsiteY9" fmla="*/ 255300 h 2408774"/>
              <a:gd name="connsiteX10" fmla="*/ 1238466 w 1670466"/>
              <a:gd name="connsiteY10" fmla="*/ 0 h 2408774"/>
              <a:gd name="connsiteX11" fmla="*/ 1442706 w 1670466"/>
              <a:gd name="connsiteY11" fmla="*/ 255300 h 2408774"/>
              <a:gd name="connsiteX12" fmla="*/ 1517769 w 1670466"/>
              <a:gd name="connsiteY12" fmla="*/ 255300 h 2408774"/>
              <a:gd name="connsiteX13" fmla="*/ 1670466 w 1670466"/>
              <a:gd name="connsiteY13" fmla="*/ 371393 h 2408774"/>
              <a:gd name="connsiteX14" fmla="*/ 1670466 w 1670466"/>
              <a:gd name="connsiteY14" fmla="*/ 468699 h 2408774"/>
              <a:gd name="connsiteX15" fmla="*/ 1670466 w 1670466"/>
              <a:gd name="connsiteY15" fmla="*/ 2199468 h 2408774"/>
              <a:gd name="connsiteX16" fmla="*/ 1670466 w 1670466"/>
              <a:gd name="connsiteY16" fmla="*/ 2296774 h 2408774"/>
              <a:gd name="connsiteX17" fmla="*/ 1577205 w 1670466"/>
              <a:gd name="connsiteY17" fmla="*/ 2403744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544434" y="2408774"/>
                </a:moveTo>
                <a:lnTo>
                  <a:pt x="111364" y="2313451"/>
                </a:lnTo>
                <a:lnTo>
                  <a:pt x="111364" y="2309217"/>
                </a:lnTo>
                <a:lnTo>
                  <a:pt x="93260" y="2306438"/>
                </a:lnTo>
                <a:cubicBezTo>
                  <a:pt x="38454" y="2288814"/>
                  <a:pt x="0" y="2247556"/>
                  <a:pt x="0" y="2199468"/>
                </a:cubicBezTo>
                <a:lnTo>
                  <a:pt x="0" y="2158862"/>
                </a:lnTo>
                <a:lnTo>
                  <a:pt x="0" y="468699"/>
                </a:lnTo>
                <a:lnTo>
                  <a:pt x="0" y="371393"/>
                </a:lnTo>
                <a:cubicBezTo>
                  <a:pt x="0" y="307276"/>
                  <a:pt x="68364" y="255300"/>
                  <a:pt x="152697" y="255300"/>
                </a:cubicBezTo>
                <a:lnTo>
                  <a:pt x="1034226" y="255300"/>
                </a:lnTo>
                <a:lnTo>
                  <a:pt x="1238466" y="0"/>
                </a:lnTo>
                <a:lnTo>
                  <a:pt x="1442706" y="255300"/>
                </a:lnTo>
                <a:lnTo>
                  <a:pt x="1517769" y="255300"/>
                </a:lnTo>
                <a:cubicBezTo>
                  <a:pt x="1602102" y="255300"/>
                  <a:pt x="1670466" y="307276"/>
                  <a:pt x="1670466" y="371393"/>
                </a:cubicBezTo>
                <a:lnTo>
                  <a:pt x="1670466" y="468699"/>
                </a:lnTo>
                <a:lnTo>
                  <a:pt x="1670466" y="2199468"/>
                </a:lnTo>
                <a:lnTo>
                  <a:pt x="1670466" y="2296774"/>
                </a:lnTo>
                <a:cubicBezTo>
                  <a:pt x="1670466" y="2344861"/>
                  <a:pt x="1632011" y="2386120"/>
                  <a:pt x="1577205" y="240374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93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3A7CF46-54C1-47D0-9B18-DE50B668A4E2}"/>
              </a:ext>
            </a:extLst>
          </p:cNvPr>
          <p:cNvSpPr/>
          <p:nvPr/>
        </p:nvSpPr>
        <p:spPr>
          <a:xfrm>
            <a:off x="6407895" y="2412832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6294C1E0-F61C-4D59-AFB5-A140B11E9449}"/>
              </a:ext>
            </a:extLst>
          </p:cNvPr>
          <p:cNvSpPr/>
          <p:nvPr/>
        </p:nvSpPr>
        <p:spPr>
          <a:xfrm>
            <a:off x="6797789" y="1020767"/>
            <a:ext cx="2111100" cy="2700001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2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2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6" y="22654"/>
                  <a:pt x="93261" y="50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93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73FDCDD-CAF0-4A5D-969A-F56C6118DE69}"/>
              </a:ext>
            </a:extLst>
          </p:cNvPr>
          <p:cNvSpPr/>
          <p:nvPr/>
        </p:nvSpPr>
        <p:spPr>
          <a:xfrm>
            <a:off x="9306914" y="2417482"/>
            <a:ext cx="2682172" cy="2700000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FD4E786B-022A-4C11-B02A-E1694CE2C3A2}"/>
              </a:ext>
            </a:extLst>
          </p:cNvPr>
          <p:cNvSpPr/>
          <p:nvPr/>
        </p:nvSpPr>
        <p:spPr>
          <a:xfrm>
            <a:off x="9704938" y="1092698"/>
            <a:ext cx="1958037" cy="2618773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1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1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5" y="22654"/>
                  <a:pt x="93261" y="50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93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84EFF-5B33-4511-8637-1AC2935E6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2142" y="1196256"/>
            <a:ext cx="360000" cy="36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4FACB-4817-4F50-B80B-E8E85896A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4225" y="1246102"/>
            <a:ext cx="360000" cy="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AD7598-9016-417A-8AB0-A5873317F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22257" y="1236276"/>
            <a:ext cx="360000" cy="3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4370A4-099C-4D7C-A5A4-C4CA520F1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518197" y="1316320"/>
            <a:ext cx="360000" cy="3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34E7B6-8317-46AB-8996-2EE102E0E8B1}"/>
              </a:ext>
            </a:extLst>
          </p:cNvPr>
          <p:cNvSpPr txBox="1"/>
          <p:nvPr/>
        </p:nvSpPr>
        <p:spPr>
          <a:xfrm>
            <a:off x="993251" y="1679001"/>
            <a:ext cx="2057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отличие травли от конфликта — неравные силы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2B385E-730F-4907-9BDF-D97AE035B73B}"/>
              </a:ext>
            </a:extLst>
          </p:cNvPr>
          <p:cNvSpPr txBox="1"/>
          <p:nvPr/>
        </p:nvSpPr>
        <p:spPr>
          <a:xfrm>
            <a:off x="3966453" y="1970554"/>
            <a:ext cx="200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 длится недолго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35E5A-5B8E-485E-8B85-3E095CCCB37E}"/>
              </a:ext>
            </a:extLst>
          </p:cNvPr>
          <p:cNvSpPr txBox="1"/>
          <p:nvPr/>
        </p:nvSpPr>
        <p:spPr>
          <a:xfrm>
            <a:off x="7072977" y="1782382"/>
            <a:ext cx="148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 чаще возникает спонтанно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1E6E3B-CC7B-49F6-88C0-8ACB4F3FEE88}"/>
              </a:ext>
            </a:extLst>
          </p:cNvPr>
          <p:cNvSpPr txBox="1"/>
          <p:nvPr/>
        </p:nvSpPr>
        <p:spPr>
          <a:xfrm>
            <a:off x="9977049" y="1849699"/>
            <a:ext cx="148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 можно разрешить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0919BB-DA94-4483-BE0E-5A4678901D65}"/>
              </a:ext>
            </a:extLst>
          </p:cNvPr>
          <p:cNvSpPr txBox="1"/>
          <p:nvPr/>
        </p:nvSpPr>
        <p:spPr>
          <a:xfrm>
            <a:off x="585828" y="3716121"/>
            <a:ext cx="2778893" cy="121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конфликте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 стороны одинаково сильны и могут равноценно влиять на ситуацию.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травли жертва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ощущает себя беспомощной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AD622-652C-4FF3-A7EE-8E163BA850F5}"/>
              </a:ext>
            </a:extLst>
          </p:cNvPr>
          <p:cNvSpPr txBox="1"/>
          <p:nvPr/>
        </p:nvSpPr>
        <p:spPr>
          <a:xfrm>
            <a:off x="3579617" y="3556297"/>
            <a:ext cx="26222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/>
              </a:rPr>
              <a:t>Стороны стараются уладить его как можно быстрее.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Травля же — регулярно повторяющееся действие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, цель которого намеренно унизить жертву, а суть в эмоциональном или физическом насилии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E888DA-A6D2-4D11-B78C-666B64007825}"/>
              </a:ext>
            </a:extLst>
          </p:cNvPr>
          <p:cNvSpPr txBox="1"/>
          <p:nvPr/>
        </p:nvSpPr>
        <p:spPr>
          <a:xfrm>
            <a:off x="6426503" y="3516997"/>
            <a:ext cx="26821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/>
              </a:rPr>
              <a:t>Он не планируется заранее и сопровождается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выплеском накопившихся эмоций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Травля — это спланированное систематическое унижение 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одного ребёнка группой других детей</a:t>
            </a:r>
            <a:endParaRPr lang="ru-RU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85183F-96F1-4D32-95F1-EC068EDF521D}"/>
              </a:ext>
            </a:extLst>
          </p:cNvPr>
          <p:cNvSpPr txBox="1"/>
          <p:nvPr/>
        </p:nvSpPr>
        <p:spPr>
          <a:xfrm>
            <a:off x="9280175" y="3685306"/>
            <a:ext cx="2706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/>
              </a:rPr>
              <a:t>Это последнее и главное отличие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. Травлю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, в отличие от конфликта,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можно только прекратить извне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0421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B89DC-B403-4C1C-B55C-DF0EC294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65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и просвещению всех участников образовательных отношений: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CC9F2-7BB8-4C0D-8330-50805BC0B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" y="941152"/>
            <a:ext cx="12129247" cy="5621153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профилактика. </a:t>
            </a:r>
          </a:p>
          <a:p>
            <a:pPr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работа: обсуждение и мониторинг ситуации внутри классных коллективов</a:t>
            </a:r>
          </a:p>
          <a:p>
            <a:pPr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со всеми категориями участников образовательной деятельности: учащимися, педагогами, родителями.</a:t>
            </a:r>
          </a:p>
          <a:p>
            <a:pPr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распространение информационных материалов</a:t>
            </a:r>
          </a:p>
          <a:p>
            <a:pPr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рамках межведомственных акций и плана работы педагога-психолога, направленные на работу с учащихся (тренинги (методическое пособие), занятия с элементами тренинга, квесты, игры, беседы), привлечение сетевых партнеров (КОМПАС, ЦППМСП Калининского района).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Вторичная профилактика (работа по запросу или по проблеме).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с обучающимся и его семьей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классным коллективом совместно с классным руководителем, педагогом-психологом, социальным педагогом.</a:t>
            </a:r>
          </a:p>
          <a:p>
            <a:pPr>
              <a:spcBef>
                <a:spcPts val="0"/>
              </a:spcBef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Подключается администрация школы (заместитель директора по УВР, ВР, безопасности)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уровне администрации ситуация не разрешилась и стороны не договорились, то обращаемся в Ресурсный центр медиации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г.Челябинска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ЦППМСП Калининского района.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34A6B-7B51-4608-A34B-C9C8E7B2E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-228955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F605A6-5FD6-46EB-9BA2-2C53BCD92321}"/>
              </a:ext>
            </a:extLst>
          </p:cNvPr>
          <p:cNvSpPr/>
          <p:nvPr/>
        </p:nvSpPr>
        <p:spPr>
          <a:xfrm>
            <a:off x="1021669" y="1923971"/>
            <a:ext cx="2886075" cy="318055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531C2C1-51E4-446E-B533-1B43F1B040C0}"/>
              </a:ext>
            </a:extLst>
          </p:cNvPr>
          <p:cNvSpPr/>
          <p:nvPr/>
        </p:nvSpPr>
        <p:spPr>
          <a:xfrm>
            <a:off x="1917966" y="1529680"/>
            <a:ext cx="733425" cy="7334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0118A-6970-4A09-A50B-4E17E6F2D972}"/>
              </a:ext>
            </a:extLst>
          </p:cNvPr>
          <p:cNvSpPr txBox="1"/>
          <p:nvPr/>
        </p:nvSpPr>
        <p:spPr>
          <a:xfrm>
            <a:off x="1908443" y="1465133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4D6B27-1F84-4F0A-BC16-FA2220618B28}"/>
              </a:ext>
            </a:extLst>
          </p:cNvPr>
          <p:cNvSpPr/>
          <p:nvPr/>
        </p:nvSpPr>
        <p:spPr>
          <a:xfrm>
            <a:off x="4605369" y="1923971"/>
            <a:ext cx="2886075" cy="3180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6C368CA-F7F1-489A-8907-C82389F81415}"/>
              </a:ext>
            </a:extLst>
          </p:cNvPr>
          <p:cNvSpPr txBox="1">
            <a:spLocks/>
          </p:cNvSpPr>
          <p:nvPr/>
        </p:nvSpPr>
        <p:spPr>
          <a:xfrm>
            <a:off x="4654552" y="2384531"/>
            <a:ext cx="2857501" cy="26275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образования и науки Челябинской области от 06.10. 2020 № 1202/10798 с методическими рекомендациями, содержащие алгоритмы действий для педагогов и родителей обучающихся по раннему выявлению и реагированию на деструктивное поведение несовершеннолетних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059037A-D396-43CD-AC4B-77FC76AB0679}"/>
              </a:ext>
            </a:extLst>
          </p:cNvPr>
          <p:cNvSpPr/>
          <p:nvPr/>
        </p:nvSpPr>
        <p:spPr>
          <a:xfrm>
            <a:off x="5674406" y="1496984"/>
            <a:ext cx="733425" cy="7334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84A8C-B781-463C-80C0-E87574B49336}"/>
              </a:ext>
            </a:extLst>
          </p:cNvPr>
          <p:cNvSpPr txBox="1"/>
          <p:nvPr/>
        </p:nvSpPr>
        <p:spPr>
          <a:xfrm>
            <a:off x="5664882" y="1487921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2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E02F95-F773-49D8-A864-31044D32EA86}"/>
              </a:ext>
            </a:extLst>
          </p:cNvPr>
          <p:cNvSpPr/>
          <p:nvPr/>
        </p:nvSpPr>
        <p:spPr>
          <a:xfrm>
            <a:off x="7917544" y="1870983"/>
            <a:ext cx="2886075" cy="3180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4FE817F-D590-4C1A-B45B-8307B1332944}"/>
              </a:ext>
            </a:extLst>
          </p:cNvPr>
          <p:cNvSpPr txBox="1">
            <a:spLocks/>
          </p:cNvSpPr>
          <p:nvPr/>
        </p:nvSpPr>
        <p:spPr>
          <a:xfrm>
            <a:off x="7725103" y="2345100"/>
            <a:ext cx="3002317" cy="26670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Комитета по делам образования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г.Челябинска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26.12.2023 № 06/10680 «Методические рекомендации по профилактике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(травли) среди обучающихся общеобразовательных организаций»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9DCFA36-00C6-4026-80B4-0392707CC335}"/>
              </a:ext>
            </a:extLst>
          </p:cNvPr>
          <p:cNvSpPr/>
          <p:nvPr/>
        </p:nvSpPr>
        <p:spPr>
          <a:xfrm>
            <a:off x="8984344" y="1529681"/>
            <a:ext cx="733425" cy="733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618DD-42C5-4438-A040-79E9A874323C}"/>
              </a:ext>
            </a:extLst>
          </p:cNvPr>
          <p:cNvSpPr txBox="1"/>
          <p:nvPr/>
        </p:nvSpPr>
        <p:spPr>
          <a:xfrm>
            <a:off x="8993869" y="1542450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</a:rPr>
              <a:t>3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217FD6A-396F-4867-9F8E-3F97F04CCAB7}"/>
              </a:ext>
            </a:extLst>
          </p:cNvPr>
          <p:cNvSpPr txBox="1">
            <a:spLocks/>
          </p:cNvSpPr>
          <p:nvPr/>
        </p:nvSpPr>
        <p:spPr>
          <a:xfrm>
            <a:off x="1040637" y="2305269"/>
            <a:ext cx="2809876" cy="26670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образования и науки Челябинской области от 26.04.2018 № 1213/4469 комплекс методических рекомендаций по предотвращению кризисных ситуаций в образовательных организациях </a:t>
            </a:r>
          </a:p>
        </p:txBody>
      </p:sp>
    </p:spTree>
    <p:extLst>
      <p:ext uri="{BB962C8B-B14F-4D97-AF65-F5344CB8AC3E}">
        <p14:creationId xmlns:p14="http://schemas.microsoft.com/office/powerpoint/2010/main" val="37774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992</Words>
  <Application>Microsoft Office PowerPoint</Application>
  <PresentationFormat>Широкоэкранный</PresentationFormat>
  <Paragraphs>58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«Опыт работы МАОУ «ОЦ «НЬЮТОН»  г.Челябинска» по сопровождению детей «группы риска», выявленных в ходе диагностических мероприятий по изучению социально-психологического климата в классном коллективе»</vt:lpstr>
      <vt:lpstr>Презентация PowerPoint</vt:lpstr>
      <vt:lpstr>Социально-психологическая дезадаптация – состояние, осложняющее приспособление к социальной среде </vt:lpstr>
      <vt:lpstr>Презентация PowerPoint</vt:lpstr>
      <vt:lpstr>Алгоритм работы классного руководителя по реагированию в ситуации выявления трудностей у обучающегося </vt:lpstr>
      <vt:lpstr>Что такое травля? </vt:lpstr>
      <vt:lpstr>Отличия конфликта от травли:</vt:lpstr>
      <vt:lpstr>РЕКОМЕНДАЦИИ по профилактике и просвещению всех участников образовательных отношений:</vt:lpstr>
      <vt:lpstr>Документы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Teacher</cp:lastModifiedBy>
  <cp:revision>39</cp:revision>
  <dcterms:created xsi:type="dcterms:W3CDTF">2021-05-07T08:34:05Z</dcterms:created>
  <dcterms:modified xsi:type="dcterms:W3CDTF">2024-10-08T10:24:09Z</dcterms:modified>
</cp:coreProperties>
</file>