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633" autoAdjust="0"/>
  </p:normalViewPr>
  <p:slideViewPr>
    <p:cSldViewPr>
      <p:cViewPr>
        <p:scale>
          <a:sx n="112" d="100"/>
          <a:sy n="112" d="100"/>
        </p:scale>
        <p:origin x="-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5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1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7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9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5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1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0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7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1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15A2067-D1D7-4533-93AE-C64EC20EDA0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E3F4FD-6CB7-406C-B15E-E197D359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5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Логопедическая работа по коррекции речевого развития учащихся с ограниченными возможностями здоровья</a:t>
            </a:r>
            <a:endParaRPr lang="ru-RU" sz="4000" dirty="0"/>
          </a:p>
        </p:txBody>
      </p:sp>
      <p:pic>
        <p:nvPicPr>
          <p:cNvPr id="3" name="Picture 4" descr="D:\Картинки\Аватарки-логопед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024336" cy="267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573325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Бесчастнова Татьяна Александровна</a:t>
            </a:r>
            <a:r>
              <a:rPr lang="ru-RU" dirty="0" smtClean="0"/>
              <a:t>, учитель-логопед МАОУ «ОЦ «НЬЮТОН» г. Челябинска»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4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656"/>
            <a:ext cx="568863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4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65593"/>
            <a:ext cx="8229600" cy="634082"/>
          </a:xfrm>
        </p:spPr>
        <p:txBody>
          <a:bodyPr/>
          <a:lstStyle/>
          <a:p>
            <a:r>
              <a:rPr lang="ru-RU" sz="2400" b="1" dirty="0" smtClean="0"/>
              <a:t>Рекомендации учителям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568952" cy="664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торопите неуспешного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учащегося.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Если он не успевает делать задания вместе со всеми, попробуйте давать индивидуальные задания на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карточке;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постарайтесь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сделать так, чтобы при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других учащихся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он не демонстрировал свою несостоятельность - например, не читал в слух, если у него с этим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плохо;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остерегайтесь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резких высказываний в его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адрес;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воздержитесь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от эмоциональных пометок в школьных тетрадях или дневнике красными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ручками;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постарайтесь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избегать отрицательных оценок при неудачах, лучше лишний раз похвалите за то, что хорошо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получается;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попробуйте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оценивать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учащегося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не только с точки зрения успеваемости: такой подход положительно отразится на его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самооценке;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сравнивайте учащегося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 ним вчерашним, а не с другими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учащимися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классе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Успех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всегда заметен, даже если в прошлом диктанте было 15 ошибок, а в нынешнем их только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Пусть учащийся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«растёт» от удачи к удаче, двигаясь вперёд и вверх маленькими, но верными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шажками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75240" cy="1143000"/>
          </a:xfrm>
        </p:spPr>
        <p:txBody>
          <a:bodyPr/>
          <a:lstStyle/>
          <a:p>
            <a:r>
              <a:rPr lang="ru-RU" sz="2800" b="1" dirty="0"/>
              <a:t>Формирование письменной 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Письменная речь в отличие от устной формируется только в условиях целенаправленного обучения.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становления чтения и письма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четыре анализатора: 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речедвигательный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ечеслуховой;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рительный;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вигательный; 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больших полушарий головного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Картинки\говорящий реб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1"/>
            <a:ext cx="1705775" cy="1008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\уш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1"/>
            <a:ext cx="1944215" cy="1008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\смотрящий реб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2016224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\взаим. полуш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57" y="4941168"/>
            <a:ext cx="201622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931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136904" cy="1570186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ДИСГРАФИЯ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– нарушение письменной речи, проявляющейся в наличии стойких специфических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ошибок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19256" cy="3888432"/>
          </a:xfrm>
        </p:spPr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ребёнок левша или переученный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правша;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он посещал логопедическую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группу;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болеет;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проблемы с мелкой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моторикой;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 ребёнка вялая артикуляция (нечёткое произношение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слишком рано пошёл 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школу;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недостаточно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сформированы межполушарные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связи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4176464" cy="93610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Работа с файлами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417646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Орфографическое чтение.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Учащиеся читают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файл с напечатанными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словами.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Даётся другой файл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котором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пропущены, например,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одна 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 безударные гласные.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Учащийся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маркером, для белой доски, вставляет пропущенную букву. Чтобы проверить  задание нужно лишь вытащить лист с правильно написанными словами из-под первого листочка. Следы маркера  с поверхности файла легко стираются бумажной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салфеткой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Картинки\файл с кар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6655"/>
            <a:ext cx="1584176" cy="184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\файл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89" y="260648"/>
            <a:ext cx="1463586" cy="190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3816424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Многообразие файлов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908720"/>
            <a:ext cx="8219256" cy="5949280"/>
          </a:xfrm>
        </p:spPr>
        <p:txBody>
          <a:bodyPr>
            <a:noAutofit/>
          </a:bodyPr>
          <a:lstStyle/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айлы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«Отметь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слова-предметы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«Отметь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слова-действия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«Отметь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слова-признаки»;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аздели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слова на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слоги;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аздели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слова для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переноса;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фонетику, файлы: «Отметь слова только с твёрдыми согласными» или «Отметь слова только с мягкими согласными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правило ЖИ-ШИ, ЧА-ЩА,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ЧУ-ЩУ;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айлы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йотированные гласные «Вставь нужную гласную». Например а-я, у-ю, о-ё,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э-е;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айлы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«Выбери нужную букву» на выбор написания слова с большой или маленькой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буквы Парные согласные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Картинки\файлы.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32" y="404664"/>
            <a:ext cx="18101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976664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абота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предлогами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280920" cy="46805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правописание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предлогов. Показать значимость предлогов для связи слов в предложении. Умение дифференцировать приставки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Вспоминаем правило.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Учащемуся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даётся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котором в середине написан предлог, а вокруг наклеены картинки.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Учащийся берёт прищепку,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которой приклеена картинка с предметом. Учащийся путём подбора находит соответствующую картинку, используя данный предлог.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Учащийся выстраивает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фразу с данным предлогом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Записывает в тетрадь предложение, выделяет предлог. Выписывает из предложения предлог со словом. Предлагается подобрать ещё несколько слов-предметов с данным предлогом, например, в предложении: Лодка плывёт по реке. (озеру, морю, заливу, ручейку, водохранилищу и т.д.). Предлагается определить падеж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Учащийся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запоминает с каким предлогом употребляется данный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падеж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т.д. </a:t>
            </a:r>
          </a:p>
        </p:txBody>
      </p:sp>
      <p:pic>
        <p:nvPicPr>
          <p:cNvPr id="4" name="Рисунок 3" descr="C:\Users\Логопед\AppData\Local\Temp\Temp1_25-02-2021_09-45-49.zip\IMG_20210225_1121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4639"/>
            <a:ext cx="2016224" cy="171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4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55496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абота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приставками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23" y="1124744"/>
            <a:ext cx="8136904" cy="532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Закрепить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правописание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приставок, образовывать новые слова с помощью приставок.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дифференцировать приставки и предлоги.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Это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пособие состоит из двух половинок. На одной половинке написана приставка, на другой слова разных частей речи.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Учащийся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путём подбора «приставляет» часть с приставкой  к другой части со словом, каждый раз проговаривая, например: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Приставляю  приставку «У» к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слову «бегать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», получилось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слово «убегать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».                                      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	Можно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предложить детям составить слова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 противоположным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значением. Например, «уходить-заходить, открывать-закрывать» и т.д. Назвать к какой части речи относится. Составить словосочетание, найти в нём главное и зависимое слово.  Составить предложение и также поработать с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ним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217863"/>
            <a:ext cx="1460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IMG_20210224_1321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276474" cy="779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G_20210224_1324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48" y="188640"/>
            <a:ext cx="1202032" cy="1483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8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408712" cy="792088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Дидактическое пособие «Цепочка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034" y="1551134"/>
            <a:ext cx="8546437" cy="4830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cs typeface="Times New Roman" pitchFamily="18" charset="0"/>
              </a:rPr>
              <a:t>Цель</a:t>
            </a:r>
            <a:r>
              <a:rPr lang="ru-RU" sz="2000" b="1" dirty="0" smtClean="0">
                <a:cs typeface="Times New Roman" pitchFamily="18" charset="0"/>
              </a:rPr>
              <a:t>: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Закрепление </a:t>
            </a:r>
            <a:r>
              <a:rPr lang="ru-RU" sz="2000" dirty="0">
                <a:cs typeface="Times New Roman" pitchFamily="18" charset="0"/>
              </a:rPr>
              <a:t>правил, развивается орфографическая зоркость, расширяется словарный запас</a:t>
            </a:r>
            <a:r>
              <a:rPr lang="ru-RU" sz="20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Задания</a:t>
            </a:r>
            <a:r>
              <a:rPr lang="ru-RU" sz="2000" b="1" dirty="0"/>
              <a:t>:</a:t>
            </a:r>
            <a:endParaRPr lang="ru-RU" sz="2000" dirty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собери «цепочку</a:t>
            </a:r>
            <a:r>
              <a:rPr lang="ru-RU" sz="2000" dirty="0">
                <a:cs typeface="Times New Roman" pitchFamily="18" charset="0"/>
              </a:rPr>
              <a:t>» слов и проговори орфографически словарные слова;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с</a:t>
            </a:r>
            <a:r>
              <a:rPr lang="ru-RU" sz="2000" dirty="0" smtClean="0">
                <a:cs typeface="Times New Roman" pitchFamily="18" charset="0"/>
              </a:rPr>
              <a:t>обери </a:t>
            </a:r>
            <a:r>
              <a:rPr lang="ru-RU" sz="2000" dirty="0">
                <a:cs typeface="Times New Roman" pitchFamily="18" charset="0"/>
              </a:rPr>
              <a:t>односложные, двусложные, трёхсложные, четырёхсложные слова, назови;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с</a:t>
            </a:r>
            <a:r>
              <a:rPr lang="ru-RU" sz="2000" dirty="0" smtClean="0">
                <a:cs typeface="Times New Roman" pitchFamily="18" charset="0"/>
              </a:rPr>
              <a:t>обери </a:t>
            </a:r>
            <a:r>
              <a:rPr lang="ru-RU" sz="2000" dirty="0">
                <a:cs typeface="Times New Roman" pitchFamily="18" charset="0"/>
              </a:rPr>
              <a:t>слова, в которых все согласные мягкие или все согласные твёрдые;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с</a:t>
            </a:r>
            <a:r>
              <a:rPr lang="ru-RU" sz="2000" dirty="0" smtClean="0">
                <a:cs typeface="Times New Roman" pitchFamily="18" charset="0"/>
              </a:rPr>
              <a:t>обери </a:t>
            </a:r>
            <a:r>
              <a:rPr lang="ru-RU" sz="2000" dirty="0">
                <a:cs typeface="Times New Roman" pitchFamily="18" charset="0"/>
              </a:rPr>
              <a:t>«цепочку» слов, в которых все гласные </a:t>
            </a:r>
            <a:r>
              <a:rPr lang="en-US" sz="2000" dirty="0">
                <a:cs typeface="Times New Roman" pitchFamily="18" charset="0"/>
              </a:rPr>
              <a:t>I</a:t>
            </a:r>
            <a:r>
              <a:rPr lang="ru-RU" sz="2000" dirty="0">
                <a:cs typeface="Times New Roman" pitchFamily="18" charset="0"/>
              </a:rPr>
              <a:t> ряда или все гласные </a:t>
            </a:r>
            <a:r>
              <a:rPr lang="en-US" sz="2000" dirty="0">
                <a:cs typeface="Times New Roman" pitchFamily="18" charset="0"/>
              </a:rPr>
              <a:t>II</a:t>
            </a:r>
            <a:r>
              <a:rPr lang="ru-RU" sz="2000" dirty="0">
                <a:cs typeface="Times New Roman" pitchFamily="18" charset="0"/>
              </a:rPr>
              <a:t> ряда;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с</a:t>
            </a:r>
            <a:r>
              <a:rPr lang="ru-RU" sz="2000" dirty="0" smtClean="0">
                <a:cs typeface="Times New Roman" pitchFamily="18" charset="0"/>
              </a:rPr>
              <a:t>обери </a:t>
            </a:r>
            <a:r>
              <a:rPr lang="ru-RU" sz="2000" dirty="0">
                <a:cs typeface="Times New Roman" pitchFamily="18" charset="0"/>
              </a:rPr>
              <a:t>«цепочку» слов, в которых Ь знак смягчает согласную;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с</a:t>
            </a:r>
            <a:r>
              <a:rPr lang="ru-RU" sz="2000" dirty="0" smtClean="0">
                <a:cs typeface="Times New Roman" pitchFamily="18" charset="0"/>
              </a:rPr>
              <a:t>обери </a:t>
            </a:r>
            <a:r>
              <a:rPr lang="ru-RU" sz="2000" dirty="0">
                <a:cs typeface="Times New Roman" pitchFamily="18" charset="0"/>
              </a:rPr>
              <a:t>«цепочку» слов, в которых Ь знак разделительный;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с</a:t>
            </a:r>
            <a:r>
              <a:rPr lang="ru-RU" sz="2000" dirty="0" smtClean="0">
                <a:cs typeface="Times New Roman" pitchFamily="18" charset="0"/>
              </a:rPr>
              <a:t>обери </a:t>
            </a:r>
            <a:r>
              <a:rPr lang="ru-RU" sz="2000" dirty="0">
                <a:cs typeface="Times New Roman" pitchFamily="18" charset="0"/>
              </a:rPr>
              <a:t>«цепочку» слов с парными согласными </a:t>
            </a:r>
            <a:r>
              <a:rPr lang="ru-RU" sz="2000" dirty="0" smtClean="0">
                <a:cs typeface="Times New Roman" pitchFamily="18" charset="0"/>
              </a:rPr>
              <a:t>(Б-П,З-С,Д-Т,С-Ш,  Ж-З</a:t>
            </a:r>
            <a:r>
              <a:rPr lang="ru-RU" sz="2000" dirty="0">
                <a:cs typeface="Times New Roman" pitchFamily="18" charset="0"/>
              </a:rPr>
              <a:t>, Г-К, </a:t>
            </a:r>
            <a:r>
              <a:rPr lang="ru-RU" sz="2000" dirty="0" smtClean="0">
                <a:cs typeface="Times New Roman" pitchFamily="18" charset="0"/>
              </a:rPr>
              <a:t>В-Ф )</a:t>
            </a:r>
            <a:endParaRPr lang="ru-RU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cs typeface="Times New Roman" pitchFamily="18" charset="0"/>
              </a:rPr>
              <a:t> 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4" name="Рисунок 3" descr="C:\Users\Логопед\AppData\Local\Temp\Temp1_25-02-2021_09-45-49.zip\IMG_20210225_1119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4421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7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ртинки\полуш. гол. моз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952327" cy="23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474840" cy="8689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Упражнение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Нейроладошки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упражнение способствует развитию межполушарных связей,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запоминанию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словарных слов. На картинке написаны словарные слова, подобрано соответствующее изображение, выделены красным цветом и увеличены гласные буквы, которые нужно запомнить. Стрелка вправо- «стук» правой рукой, стрелка налево- «стук» левой рукой, две точки -«стук» двумя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руками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</Template>
  <TotalTime>886</TotalTime>
  <Words>610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День Победы_06</vt:lpstr>
      <vt:lpstr>     Логопедическая работа по коррекции речевого развития учащихся с ограниченными возможностями здоровья</vt:lpstr>
      <vt:lpstr>Формирование письменной речи</vt:lpstr>
      <vt:lpstr>ДИСГРАФИЯ – нарушение письменной речи, проявляющейся в наличии стойких специфических ошибок</vt:lpstr>
      <vt:lpstr>Работа с файлами </vt:lpstr>
      <vt:lpstr>Многообразие файлов</vt:lpstr>
      <vt:lpstr>Работа с предлогами </vt:lpstr>
      <vt:lpstr>Работа с приставками </vt:lpstr>
      <vt:lpstr>Дидактическое пособие «Цепочка»</vt:lpstr>
      <vt:lpstr> </vt:lpstr>
      <vt:lpstr>Презентация PowerPoint</vt:lpstr>
      <vt:lpstr>Рекомендации учителям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1)Осина                           2)Племя                             3)Пшено                         4)Зонтик </dc:title>
  <dc:creator>Татьяна</dc:creator>
  <cp:lastModifiedBy>1</cp:lastModifiedBy>
  <cp:revision>58</cp:revision>
  <dcterms:created xsi:type="dcterms:W3CDTF">2020-08-12T13:22:45Z</dcterms:created>
  <dcterms:modified xsi:type="dcterms:W3CDTF">2021-04-21T11:42:19Z</dcterms:modified>
</cp:coreProperties>
</file>