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1" r:id="rId3"/>
    <p:sldId id="262" r:id="rId4"/>
    <p:sldId id="263" r:id="rId5"/>
    <p:sldId id="264" r:id="rId6"/>
    <p:sldId id="268" r:id="rId7"/>
    <p:sldId id="269" r:id="rId8"/>
    <p:sldId id="265" r:id="rId9"/>
    <p:sldId id="266" r:id="rId10"/>
    <p:sldId id="271" r:id="rId11"/>
    <p:sldId id="272" r:id="rId12"/>
    <p:sldId id="270" r:id="rId13"/>
    <p:sldId id="267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481419"/>
    <a:srgbClr val="006CFF"/>
    <a:srgbClr val="0041B6"/>
    <a:srgbClr val="F9D600"/>
    <a:srgbClr val="324057"/>
    <a:srgbClr val="007CCE"/>
    <a:srgbClr val="2A1255"/>
    <a:srgbClr val="A58C51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mgppu.ru/about/publications/deviant_behaviour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91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8274" y="522515"/>
            <a:ext cx="7167155" cy="3692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ln w="0"/>
                <a:solidFill>
                  <a:srgbClr val="481419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Если ребенок </a:t>
            </a:r>
          </a:p>
          <a:p>
            <a:r>
              <a:rPr lang="ru-RU" sz="3500" b="1" dirty="0" smtClean="0">
                <a:ln w="0"/>
                <a:solidFill>
                  <a:srgbClr val="481419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подвергается насилию.</a:t>
            </a:r>
          </a:p>
          <a:p>
            <a:r>
              <a:rPr lang="ru-RU" sz="3500" b="1" dirty="0" smtClean="0">
                <a:ln w="0"/>
                <a:solidFill>
                  <a:srgbClr val="481419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 Как понять тревожные признаки.</a:t>
            </a:r>
          </a:p>
          <a:p>
            <a:endParaRPr lang="ru-RU" b="1" dirty="0">
              <a:ln w="0"/>
              <a:solidFill>
                <a:srgbClr val="481419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  <a:p>
            <a:pPr algn="r"/>
            <a:endParaRPr lang="ru-RU" sz="2000" b="1" dirty="0">
              <a:ln w="0"/>
              <a:solidFill>
                <a:srgbClr val="481419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  <a:p>
            <a:pPr algn="r"/>
            <a:r>
              <a:rPr lang="ru-RU" sz="1700" b="1" i="1" dirty="0" err="1" smtClean="0">
                <a:ln w="0"/>
                <a:solidFill>
                  <a:srgbClr val="481419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Ледкова</a:t>
            </a:r>
            <a:r>
              <a:rPr lang="ru-RU" sz="1700" b="1" i="1" dirty="0" smtClean="0">
                <a:ln w="0"/>
                <a:solidFill>
                  <a:srgbClr val="481419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 О. Ю.</a:t>
            </a:r>
          </a:p>
          <a:p>
            <a:pPr algn="r"/>
            <a:r>
              <a:rPr lang="ru-RU" sz="1700" b="1" i="1" dirty="0" smtClean="0">
                <a:ln w="0"/>
                <a:solidFill>
                  <a:srgbClr val="481419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Педагог-психолог МАОУ «СОШ №56 г. Челябинска»</a:t>
            </a:r>
          </a:p>
          <a:p>
            <a:pPr algn="r"/>
            <a:r>
              <a:rPr lang="ru-RU" sz="1700" b="1" i="1" dirty="0" smtClean="0">
                <a:ln w="0"/>
                <a:solidFill>
                  <a:srgbClr val="481419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Руководитель ГМО педагогов-психологов ОО г. Челябинска</a:t>
            </a:r>
            <a:endParaRPr lang="en-US" sz="1700" b="1" i="1" dirty="0">
              <a:ln w="0"/>
              <a:solidFill>
                <a:srgbClr val="481419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 smtClean="0"/>
              <a:t>Специфические признаки различных </a:t>
            </a:r>
            <a:br>
              <a:rPr lang="ru-RU" sz="3000" b="1" dirty="0" smtClean="0"/>
            </a:br>
            <a:r>
              <a:rPr lang="ru-RU" sz="3000" b="1" dirty="0" smtClean="0"/>
              <a:t>видов насилия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697" y="1465729"/>
            <a:ext cx="7400653" cy="471123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Признаки эмоционального насилия: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Замкнутость, боязливость или протест (крайности);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Трудности выражения эмоций по отношению к родителям;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Страхи (темноты, одиночества);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Низкая самооценка;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Вредные привычки.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80" y="3962400"/>
            <a:ext cx="3387589" cy="253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 smtClean="0"/>
              <a:t>Специфические признаки различных </a:t>
            </a:r>
            <a:br>
              <a:rPr lang="ru-RU" sz="3000" b="1" dirty="0" smtClean="0"/>
            </a:br>
            <a:r>
              <a:rPr lang="ru-RU" sz="3000" b="1" dirty="0" smtClean="0"/>
              <a:t>видов насилия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697" y="1465729"/>
            <a:ext cx="7400653" cy="471123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Признаки запущенности (пренебрежение нуждами и потребностями ребенка):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Плохая гигиена;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Отставание в весе, росте, развитии;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Постоянное чувство голода;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Физические травмы;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Систематические опоздания.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4088675"/>
            <a:ext cx="3344091" cy="25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74" y="1"/>
            <a:ext cx="7322276" cy="133773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Почему взрослые не замечают?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497" y="1465729"/>
            <a:ext cx="7095853" cy="47112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Воспринимают формы насилия как норму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Воспринимают травлю в школе как норму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Нормализация насилия в целом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Чувствуют бессилие, оправдание агрессора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Низкие родительские и воспитательные компетенции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Когнитивные искажения вокруг особенностей «подросткового возраста»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460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6" y="1"/>
            <a:ext cx="7148104" cy="133773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Что делать если появились подозрения. Первые шаги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531" y="1465729"/>
            <a:ext cx="7365819" cy="47112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Осторожно, деликатно поговорить с ребенком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Сохранять спокойствие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Успокоить и подбодрить пострадавшего ребенка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Дать возможность ребенку выговориться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Сообщить ребенку о ваших дальнейших шагах</a:t>
            </a:r>
          </a:p>
          <a:p>
            <a:pPr marL="0" indent="0">
              <a:buNone/>
            </a:pPr>
            <a:r>
              <a:rPr lang="ru-RU" sz="2600" dirty="0" smtClean="0"/>
              <a:t>(обратиться к психологу, социальному педагогу, правоохранительные органы)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Педагогу, выявившему факт насилия, проинформировать руководителя образовательной организации о произошедшем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108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7" y="1397386"/>
            <a:ext cx="3379714" cy="47795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497" y="191590"/>
            <a:ext cx="7095853" cy="598537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hlinkClick r:id="rId3"/>
              </a:rPr>
              <a:t>Навигатор профилактики</a:t>
            </a: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/>
              <a:t>и памятки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/>
              <a:t>по различным видам </a:t>
            </a:r>
            <a:r>
              <a:rPr lang="ru-RU" sz="2000" dirty="0" err="1" smtClean="0"/>
              <a:t>девиантного</a:t>
            </a:r>
            <a:r>
              <a:rPr lang="ru-RU" sz="2000" dirty="0" smtClean="0"/>
              <a:t> поведения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0" y="1631454"/>
            <a:ext cx="3252471" cy="4599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14" y="1432768"/>
            <a:ext cx="3093997" cy="4375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35" y="1743512"/>
            <a:ext cx="3093997" cy="43755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56" y="2078422"/>
            <a:ext cx="3093997" cy="43755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77" y="2413332"/>
            <a:ext cx="3093997" cy="43755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84" y="2040643"/>
            <a:ext cx="3252471" cy="45996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98" y="2413332"/>
            <a:ext cx="3093997" cy="437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926" y="470263"/>
            <a:ext cx="6660424" cy="5706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97000B"/>
                </a:solidFill>
              </a:rPr>
              <a:t>Спасибо за внимание!</a:t>
            </a:r>
          </a:p>
          <a:p>
            <a:pPr algn="ctr"/>
            <a:endParaRPr lang="ru-RU" sz="3600" b="1" i="1" dirty="0">
              <a:solidFill>
                <a:srgbClr val="97000B"/>
              </a:solidFill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97000B"/>
                </a:solidFill>
              </a:rPr>
              <a:t>Вместе мы сможем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97000B"/>
                </a:solidFill>
              </a:rPr>
              <a:t>сделать больше!</a:t>
            </a:r>
            <a:endParaRPr lang="ru-RU" sz="3600" b="1" i="1" dirty="0">
              <a:solidFill>
                <a:srgbClr val="97000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97" y="3110477"/>
            <a:ext cx="3526940" cy="33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410" y="1"/>
            <a:ext cx="7182939" cy="1337732"/>
          </a:xfrm>
        </p:spPr>
        <p:txBody>
          <a:bodyPr/>
          <a:lstStyle/>
          <a:p>
            <a:r>
              <a:rPr lang="ru-RU" b="1" dirty="0" smtClean="0"/>
              <a:t>Насилие - это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411" y="1959429"/>
            <a:ext cx="7182939" cy="421753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</a:t>
            </a:r>
            <a:r>
              <a:rPr lang="ru-RU" dirty="0" smtClean="0"/>
              <a:t>реднамеренное применение физической силы или власти, действительное или в виде угрозы, направленное против себя, против иного лица, группы лиц, результатом которого являются телесные повреждения, психологическая травма или различного рода ущерб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7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108" y="1"/>
            <a:ext cx="7592241" cy="171558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Виды насилия, осуществляемые по отношению к детям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2124891"/>
            <a:ext cx="7078436" cy="40520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Физическое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Эмоциональное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Сексуальное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Запущенность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60961"/>
            <a:ext cx="3288573" cy="2192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9" y="4458788"/>
            <a:ext cx="3612930" cy="23992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869" y="1465729"/>
            <a:ext cx="7376160" cy="4711234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97000B"/>
                </a:solidFill>
              </a:rPr>
              <a:t>Одно из тяжелых последствий насилия –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97000B"/>
                </a:solidFill>
              </a:rPr>
              <a:t>ПТСР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97000B"/>
                </a:solidFill>
              </a:rPr>
              <a:t>(посттравматическое стрессовое расстройство или посттравматический синдром)</a:t>
            </a:r>
            <a:endParaRPr lang="ru-RU" b="1" i="1" dirty="0">
              <a:solidFill>
                <a:srgbClr val="9700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6" y="1"/>
            <a:ext cx="7574824" cy="133773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Как проявляется ПТСР у детей и подростков?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7909" y="1465729"/>
            <a:ext cx="7287441" cy="47112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Повышенная тревожность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Расстройства аппетита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Апатия, потеря интереса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Трудности в обучении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Речевые нарушения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Увлечение жестокими играми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Депрессия, пессимизм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Антисоциальное или суицидальное поведение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Употребление алкоголя и ПАВ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6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3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 smtClean="0"/>
              <a:t>Тяжелые последствия насилия – посттравматический синдром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246" y="1465729"/>
            <a:ext cx="7148104" cy="4711234"/>
          </a:xfrm>
        </p:spPr>
        <p:txBody>
          <a:bodyPr/>
          <a:lstStyle/>
          <a:p>
            <a:pPr algn="just"/>
            <a:r>
              <a:rPr lang="ru-RU" sz="2600" dirty="0" smtClean="0"/>
              <a:t>Эмоциональные и невротические расстройства после бытового, социального насилия.</a:t>
            </a:r>
          </a:p>
          <a:p>
            <a:pPr algn="just"/>
            <a:r>
              <a:rPr lang="ru-RU" sz="2600" dirty="0" smtClean="0"/>
              <a:t>У детей, переживших психотравмирующие события, частота синдрома от 5 до 98%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90" y="3592475"/>
            <a:ext cx="3613033" cy="2419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33" y="3289313"/>
            <a:ext cx="2104517" cy="3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0" y="1"/>
            <a:ext cx="7426779" cy="504226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Тяжелые последствия насилия – посттравматический </a:t>
            </a:r>
            <a:r>
              <a:rPr lang="ru-RU" sz="3000" b="1" dirty="0" smtClean="0"/>
              <a:t>синдром</a:t>
            </a:r>
            <a:br>
              <a:rPr lang="ru-RU" sz="3000" b="1" dirty="0" smtClean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 smtClean="0"/>
              <a:t>ситуации насилия над детьми обычно осуществляются систематически и приводят к формированию «комплекса жертвы»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i="1" dirty="0" smtClean="0">
                <a:solidFill>
                  <a:srgbClr val="97000B"/>
                </a:solidFill>
              </a:rPr>
              <a:t>Об этом не знают и не всегда признают губительные последствия для психики</a:t>
            </a:r>
            <a:br>
              <a:rPr lang="ru-RU" sz="3000" b="1" i="1" dirty="0" smtClean="0">
                <a:solidFill>
                  <a:srgbClr val="97000B"/>
                </a:solidFill>
              </a:rPr>
            </a:br>
            <a:endParaRPr lang="ru-RU" sz="3000" i="1" dirty="0">
              <a:solidFill>
                <a:srgbClr val="97000B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0" y="4434167"/>
            <a:ext cx="2455819" cy="2235721"/>
          </a:xfrm>
        </p:spPr>
      </p:pic>
    </p:spTree>
    <p:extLst>
      <p:ext uri="{BB962C8B-B14F-4D97-AF65-F5344CB8AC3E}">
        <p14:creationId xmlns:p14="http://schemas.microsoft.com/office/powerpoint/2010/main" val="38091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 smtClean="0"/>
              <a:t>Почему дети молчат?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743" y="1465729"/>
            <a:ext cx="7252607" cy="47112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Воспринимают все происходящее как норму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Испытывают страх последствий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Испытывают чувство вины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Запускают защитные механизмы психики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Не доверяют взрослым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Не знают, кому можно рассказать о насилии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Чувство бессилия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28159"/>
            <a:ext cx="3802161" cy="23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02" y="4322608"/>
            <a:ext cx="4047854" cy="2428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 smtClean="0"/>
              <a:t>Специфические признаки различных </a:t>
            </a:r>
            <a:br>
              <a:rPr lang="ru-RU" sz="3000" b="1" dirty="0" smtClean="0"/>
            </a:br>
            <a:r>
              <a:rPr lang="ru-RU" sz="3000" b="1" dirty="0" smtClean="0"/>
              <a:t>видов насилия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697" y="1465729"/>
            <a:ext cx="7400653" cy="471123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Признаки физического насилия: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Частые травмы, необъяснимые порезы, ушибы…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Повышенная настороженность, ожидание опасности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Страх идти домой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Попытки спрятать тело под одеждой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Просьбы не сообщать родителям о неудачах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20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415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Презентация PowerPoint</vt:lpstr>
      <vt:lpstr>Насилие - это</vt:lpstr>
      <vt:lpstr>Виды насилия, осуществляемые по отношению к детям</vt:lpstr>
      <vt:lpstr>Презентация PowerPoint</vt:lpstr>
      <vt:lpstr>Как проявляется ПТСР у детей и подростков?</vt:lpstr>
      <vt:lpstr>Тяжелые последствия насилия – посттравматический синдром</vt:lpstr>
      <vt:lpstr>Тяжелые последствия насилия – посттравматический синдром  ситуации насилия над детьми обычно осуществляются систематически и приводят к формированию «комплекса жертвы»  Об этом не знают и не всегда признают губительные последствия для психики </vt:lpstr>
      <vt:lpstr>Почему дети молчат?</vt:lpstr>
      <vt:lpstr>Специфические признаки различных  видов насилия</vt:lpstr>
      <vt:lpstr>Специфические признаки различных  видов насилия</vt:lpstr>
      <vt:lpstr>Специфические признаки различных  видов насилия</vt:lpstr>
      <vt:lpstr>Почему взрослые не замечают?</vt:lpstr>
      <vt:lpstr>Что делать если появились подозрения. Первые шаги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98</cp:revision>
  <dcterms:created xsi:type="dcterms:W3CDTF">2016-11-18T14:12:19Z</dcterms:created>
  <dcterms:modified xsi:type="dcterms:W3CDTF">2022-02-21T06:14:09Z</dcterms:modified>
</cp:coreProperties>
</file>