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5" r:id="rId6"/>
    <p:sldId id="260" r:id="rId7"/>
    <p:sldId id="264" r:id="rId8"/>
    <p:sldId id="267" r:id="rId9"/>
    <p:sldId id="261" r:id="rId10"/>
    <p:sldId id="269" r:id="rId11"/>
    <p:sldId id="262" r:id="rId12"/>
    <p:sldId id="263" r:id="rId13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AFAFA"/>
    <a:srgbClr val="FF004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1500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2306CE-DA15-4020-BE20-CD745F510AA0}" type="datetimeFigureOut">
              <a:rPr lang="ru-RU" smtClean="0"/>
              <a:pPr/>
              <a:t>13.09.2022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1D03CC-F004-47F3-BD1B-D484C029D0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513692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13.09.2022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0874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13.09.2022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13.09.2022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13.09.2022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4265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13.09.2022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13.09.2022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13.09.2022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13.09.2022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13.09.2022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13.09.2022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13.09.2022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pPr/>
              <a:t>13.09.2022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t.me/psychologychelyabins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fgos.ru/" TargetMode="External"/><Relationship Id="rId7" Type="http://schemas.openxmlformats.org/officeDocument/2006/relationships/image" Target="../media/image3.jpeg"/><Relationship Id="rId2" Type="http://schemas.openxmlformats.org/officeDocument/2006/relationships/hyperlink" Target="https://fzrf.su/zakon/ob-obrazovanii-273-fz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ospsy.ru/sites/default/files/2021-04/&#1056;&#1072;&#1089;&#1087;&#1086;&#1088;&#1103;&#1078;&#1077;&#1085;&#1080;&#1077;%20&#1052;&#1080;&#1085;&#1087;&#1088;&#1086;&#1089;&#1074;&#1077;&#1097;&#1077;&#1085;&#1080;&#1103;%20&#1056;&#1086;&#1089;&#1089;&#1080;&#1080;%20&#1086;&#1090;%2028.12.2020%20N%20&#1056;-193%20%20&#1054;&#1073;%20(5)%20(1).pdf" TargetMode="External"/><Relationship Id="rId5" Type="http://schemas.openxmlformats.org/officeDocument/2006/relationships/hyperlink" Target="https://www.eduprofrb.ru/uploads/documents/docs/n-514n.pdf" TargetMode="External"/><Relationship Id="rId4" Type="http://schemas.openxmlformats.org/officeDocument/2006/relationships/hyperlink" Target="http://www.consultant.ru/document/cons_doc_LAW_287411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5.jpeg"/><Relationship Id="rId7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3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7978" y="476907"/>
            <a:ext cx="7672252" cy="2144373"/>
          </a:xfrm>
        </p:spPr>
        <p:txBody>
          <a:bodyPr>
            <a:noAutofit/>
          </a:bodyPr>
          <a:lstStyle/>
          <a:p>
            <a:r>
              <a:rPr lang="ru-RU" altLang="ko-KR" sz="2600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맑은 고딕" pitchFamily="50" charset="-127"/>
                <a:cs typeface="Arial" pitchFamily="34" charset="0"/>
              </a:rPr>
              <a:t>Итоги профессиональной </a:t>
            </a:r>
            <a:r>
              <a:rPr lang="ru-RU" altLang="ko-KR" sz="2600" b="1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맑은 고딕" pitchFamily="50" charset="-127"/>
                <a:cs typeface="Arial" pitchFamily="34" charset="0"/>
              </a:rPr>
              <a:t/>
            </a:r>
            <a:br>
              <a:rPr lang="ru-RU" altLang="ko-KR" sz="2600" b="1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맑은 고딕" pitchFamily="50" charset="-127"/>
                <a:cs typeface="Arial" pitchFamily="34" charset="0"/>
              </a:rPr>
            </a:br>
            <a:r>
              <a:rPr lang="ru-RU" altLang="ko-KR" sz="2600" b="1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맑은 고딕" pitchFamily="50" charset="-127"/>
                <a:cs typeface="Arial" pitchFamily="34" charset="0"/>
              </a:rPr>
              <a:t>деятельности </a:t>
            </a:r>
            <a:r>
              <a:rPr lang="ru-RU" altLang="ko-KR" sz="2600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맑은 고딕" pitchFamily="50" charset="-127"/>
                <a:cs typeface="Arial" pitchFamily="34" charset="0"/>
              </a:rPr>
              <a:t>городского методического объединения педагогов-психологов за </a:t>
            </a:r>
            <a:r>
              <a:rPr lang="ru-RU" altLang="ko-KR" sz="2600" b="1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맑은 고딕" pitchFamily="50" charset="-127"/>
                <a:cs typeface="Arial" pitchFamily="34" charset="0"/>
              </a:rPr>
              <a:t>2021-2022 г</a:t>
            </a:r>
            <a:r>
              <a:rPr lang="ru-RU" altLang="ko-KR" sz="2600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맑은 고딕" pitchFamily="50" charset="-127"/>
                <a:cs typeface="Arial" pitchFamily="34" charset="0"/>
              </a:rPr>
              <a:t>.</a:t>
            </a:r>
            <a:endParaRPr lang="ru-RU" sz="2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3457304" y="2899954"/>
            <a:ext cx="4902926" cy="1254035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2400" b="1" i="1" dirty="0" err="1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Ледкова</a:t>
            </a: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 О. Ю. педагог-психолог </a:t>
            </a:r>
          </a:p>
          <a:p>
            <a:pPr algn="r"/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МАОУ «СОШ №56 г. Челябинска»,</a:t>
            </a:r>
          </a:p>
          <a:p>
            <a:pPr algn="r"/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Руководитель ГМО педагогов-психологов </a:t>
            </a:r>
          </a:p>
          <a:p>
            <a:pPr algn="r"/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ОО г. Челябинска</a:t>
            </a:r>
            <a:endParaRPr lang="ru-RU" sz="2400" b="1" i="1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8" name="Picture 2" descr="C:\Users\User\Desktop\Психологические открытки\зна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34103" y="0"/>
            <a:ext cx="809897" cy="8098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9383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7616" y="321583"/>
            <a:ext cx="7008767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Городской Телеграмм-канал сообщества педагогов-психологов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8274" y="1825625"/>
            <a:ext cx="7627076" cy="4351338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hlinkClick r:id="rId2"/>
              </a:rPr>
              <a:t>городской телеграмм канал ГМО </a:t>
            </a: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педагогов-психологов ОО г. Челябинска</a:t>
            </a:r>
            <a:endParaRPr lang="ru-RU" dirty="0"/>
          </a:p>
        </p:txBody>
      </p:sp>
      <p:pic>
        <p:nvPicPr>
          <p:cNvPr id="4" name="Picture 2" descr="C:\Users\User\Desktop\Психологические открытки\зна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34103" y="0"/>
            <a:ext cx="809897" cy="809897"/>
          </a:xfrm>
          <a:prstGeom prst="rect">
            <a:avLst/>
          </a:prstGeom>
          <a:noFill/>
        </p:spPr>
      </p:pic>
      <p:pic>
        <p:nvPicPr>
          <p:cNvPr id="5122" name="Picture 2" descr="https://blogger.googleusercontent.com/img/a/AVvXsEjucgQOAfs_R_57mLPDOELrIdOIuXivxB1B25AiOSaUweyhvCG5kbxxRW7UTaeHBiHXUECdJBDt5J9UdmTtqPt0aZdQ0hEqpT4c24yiFdLpTpFtNYwxlWFX_QvUBUXAu9iiCYDa5ywidX-9Y2_lrLwoVjJWxZYNucWDpGPr3kvfgEO7-1S8CgUBzFiAAw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7175" y="3013165"/>
            <a:ext cx="1930807" cy="3536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42204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1782" y="365126"/>
            <a:ext cx="7313567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Планирование профессиональной деятельности 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7576" y="1713470"/>
            <a:ext cx="7217773" cy="446349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22.09.2022г. Единое городское мероприятие для педагогов-психологов образовательных организаций;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II</a:t>
            </a:r>
            <a:r>
              <a:rPr lang="ru-RU" dirty="0" smtClean="0"/>
              <a:t> Муниципальный </a:t>
            </a:r>
            <a:r>
              <a:rPr lang="ru-RU" dirty="0"/>
              <a:t>конкурс «Медиатор-ровесник</a:t>
            </a:r>
            <a:r>
              <a:rPr lang="ru-RU" dirty="0" smtClean="0"/>
              <a:t>»;</a:t>
            </a:r>
            <a:endParaRPr lang="ru-RU" dirty="0"/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Муниципальный Фестиваль «Педагогический калейдоскоп</a:t>
            </a:r>
            <a:r>
              <a:rPr lang="ru-RU" dirty="0" smtClean="0"/>
              <a:t>»;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Городской </a:t>
            </a:r>
            <a:r>
              <a:rPr lang="ru-RU" dirty="0"/>
              <a:t>Конкурс </a:t>
            </a:r>
            <a:r>
              <a:rPr lang="ru-RU" dirty="0" smtClean="0"/>
              <a:t>методических кабинетов </a:t>
            </a:r>
            <a:r>
              <a:rPr lang="ru-RU" dirty="0" smtClean="0"/>
              <a:t>педагогов-психологов;</a:t>
            </a:r>
            <a:endParaRPr lang="ru-RU" dirty="0"/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Городской психологический Форум педагогов-психологов системы образования</a:t>
            </a:r>
            <a:endParaRPr lang="ru-RU" dirty="0"/>
          </a:p>
          <a:p>
            <a:pPr>
              <a:buFont typeface="Wingdings" panose="05000000000000000000" pitchFamily="2" charset="2"/>
              <a:buChar char="ü"/>
            </a:pPr>
            <a:endParaRPr lang="ru-RU" dirty="0"/>
          </a:p>
          <a:p>
            <a:pPr>
              <a:buFont typeface="Wingdings" panose="05000000000000000000" pitchFamily="2" charset="2"/>
              <a:buChar char="ü"/>
            </a:pPr>
            <a:endParaRPr lang="ru-RU" dirty="0"/>
          </a:p>
        </p:txBody>
      </p:sp>
      <p:pic>
        <p:nvPicPr>
          <p:cNvPr id="4" name="Picture 2" descr="C:\Users\User\Desktop\Психологические открытки\зна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34103" y="0"/>
            <a:ext cx="809897" cy="809897"/>
          </a:xfrm>
          <a:prstGeom prst="rect">
            <a:avLst/>
          </a:prstGeom>
          <a:noFill/>
        </p:spPr>
      </p:pic>
      <p:pic>
        <p:nvPicPr>
          <p:cNvPr id="4098" name="Picture 2" descr="https://chel-edu.ru/bi.php?url=96ima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7920" y="5217459"/>
            <a:ext cx="2143488" cy="999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school-tdubrava.lip.eduru.ru/media/2022/02/26/1292117478/psix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0032" y="5253036"/>
            <a:ext cx="2229019" cy="923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webpulse.imgsmail.ru/imgpreview?key=pic3426497100458699897&amp;mb=puls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46803" y="5038573"/>
            <a:ext cx="2423523" cy="1357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49623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645459"/>
            <a:ext cx="7236823" cy="104523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600" b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С пожеланиями творческого, продуктивного и успешного нового учебного года!</a:t>
            </a:r>
            <a:br>
              <a:rPr lang="ru-RU" sz="2600" b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</a:br>
            <a:endParaRPr lang="ru-RU" sz="2600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4" name="Picture 2" descr="C:\Users\User\Desktop\Психологические открытки\зна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34103" y="0"/>
            <a:ext cx="809897" cy="809897"/>
          </a:xfrm>
          <a:prstGeom prst="rect">
            <a:avLst/>
          </a:prstGeom>
          <a:noFill/>
        </p:spPr>
      </p:pic>
      <p:pic>
        <p:nvPicPr>
          <p:cNvPr id="6146" name="Picture 2" descr="https://wordart.com/get/image/mba74noawqov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11387" y="1690689"/>
            <a:ext cx="5008608" cy="4617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84749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Содержимое 2"/>
          <p:cNvSpPr>
            <a:spLocks noGrp="1"/>
          </p:cNvSpPr>
          <p:nvPr>
            <p:ph idx="1"/>
          </p:nvPr>
        </p:nvSpPr>
        <p:spPr>
          <a:xfrm>
            <a:off x="1166949" y="870857"/>
            <a:ext cx="7167154" cy="520772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Профессиональная деятельность педагога-психолога в образовании регламентируется основополагающими документами: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Национальный проект «Образование»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1. Федеральный закон «Об образовании в РФ»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2.  Федеральный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государственный образовательный </a:t>
            </a:r>
          </a:p>
          <a:p>
            <a:pPr>
              <a:buNone/>
            </a:pP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     стандарт (ФГОС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);</a:t>
            </a:r>
            <a:endParaRPr lang="ru-RU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3. Концепция развития психологической службы </a:t>
            </a:r>
          </a:p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     в системе образования РФ на период до 2025 года;</a:t>
            </a:r>
            <a:endParaRPr lang="ru-RU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4. Профессиональный стандарт «Педагог-психолог» </a:t>
            </a:r>
          </a:p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   (психолог в сфере образования)»</a:t>
            </a:r>
            <a:endParaRPr lang="ru-RU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5.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Методические рекомендации по психологическому сопровождению обучающихся общеобразовательных организаций (новая редакция) Москва 2020</a:t>
            </a:r>
            <a:endParaRPr lang="ru-RU" b="1" dirty="0"/>
          </a:p>
        </p:txBody>
      </p:sp>
      <p:pic>
        <p:nvPicPr>
          <p:cNvPr id="30" name="Picture 2" descr="C:\Users\User\Desktop\Психологические открытки\знак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34103" y="0"/>
            <a:ext cx="809897" cy="8098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242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940526" y="1825624"/>
            <a:ext cx="7574824" cy="4488089"/>
          </a:xfrm>
        </p:spPr>
        <p:txBody>
          <a:bodyPr/>
          <a:lstStyle/>
          <a:p>
            <a:pPr algn="just"/>
            <a:r>
              <a:rPr lang="ru-RU" sz="22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работы ГМО педагогов-психологов </a:t>
            </a:r>
            <a:r>
              <a:rPr lang="ru-RU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профессиональное психологическое, психолого-педагогическое обеспечение решения стратегических задач развития образования РФ, </a:t>
            </a:r>
            <a:r>
              <a:rPr lang="ru-RU" sz="22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направленное на сохранение и укрепление здоровья обучающихся, снижение рисков их </a:t>
            </a:r>
            <a:r>
              <a:rPr lang="ru-RU" sz="2200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дезадаптации</a:t>
            </a:r>
            <a:r>
              <a:rPr lang="ru-RU" sz="22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негативной социализации</a:t>
            </a:r>
            <a:r>
              <a:rPr lang="ru-RU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а также </a:t>
            </a:r>
            <a:r>
              <a:rPr lang="ru-RU" sz="22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 эффективности и качества психологического сопровождения </a:t>
            </a:r>
            <a:r>
              <a:rPr lang="ru-RU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через совершенствование компетенций педагогов-психологов, развитие их творческого потенциала.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184366" y="365126"/>
            <a:ext cx="7330984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цели и задачи </a:t>
            </a:r>
            <a:b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профессиональной деятельности </a:t>
            </a:r>
            <a:b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800" dirty="0"/>
          </a:p>
        </p:txBody>
      </p:sp>
      <p:pic>
        <p:nvPicPr>
          <p:cNvPr id="6" name="Picture 2" descr="C:\Users\User\Desktop\Психологические открытки\зна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34103" y="0"/>
            <a:ext cx="809897" cy="8098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19872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29528" y="5074028"/>
            <a:ext cx="1908602" cy="1272402"/>
          </a:xfrm>
          <a:prstGeom prst="rect">
            <a:avLst/>
          </a:prstGeom>
        </p:spPr>
      </p:pic>
      <p:pic>
        <p:nvPicPr>
          <p:cNvPr id="1030" name="Picture 6" descr="https://shkola-i4.ru/lokalnye-akty/lDlAQ4sUMK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76240" y="4987864"/>
            <a:ext cx="1969316" cy="1392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i0.wp.com/school86.ru/wp-content/uploads/2020/11/LtjqrmGnF7o.jpg?ssl=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11177" y="3610804"/>
            <a:ext cx="1549031" cy="1361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628650" y="1840277"/>
            <a:ext cx="8131558" cy="3896164"/>
          </a:xfrm>
        </p:spPr>
        <p:txBody>
          <a:bodyPr/>
          <a:lstStyle/>
          <a:p>
            <a:pPr algn="ctr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Информационно-методическое и психолого-педагогическое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сопровождение  и участие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муниципальных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межведомственных Акциях: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«Образование всем детям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», «Я и закон», «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Дети улиц», </a:t>
            </a:r>
            <a:endParaRPr lang="ru-RU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здоровый образ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жизни»,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«Подросток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»,</a:t>
            </a:r>
          </a:p>
          <a:p>
            <a:pPr marL="0" indent="0" algn="ctr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том числе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городской Акции 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Мир добра и толерантности», </a:t>
            </a:r>
            <a:endParaRPr lang="ru-RU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рамках «Правовой недели-2021»</a:t>
            </a:r>
            <a:endParaRPr lang="en-US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500" i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Участие ГМО в межведомственных муниципальных Акциях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C:\Users\User\Desktop\Психологические открытки\знак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34103" y="0"/>
            <a:ext cx="809897" cy="809897"/>
          </a:xfrm>
          <a:prstGeom prst="rect">
            <a:avLst/>
          </a:prstGeom>
          <a:noFill/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8650" y="3738719"/>
            <a:ext cx="1602377" cy="1105336"/>
          </a:xfrm>
          <a:prstGeom prst="rect">
            <a:avLst/>
          </a:prstGeom>
        </p:spPr>
      </p:pic>
      <p:sp>
        <p:nvSpPr>
          <p:cNvPr id="10" name="AutoShape 4" descr="https://lh3.googleusercontent.com/-SuGSFCoMVCE/YYjTx4gJ9BI/AAAAAAAAEAU/ZSkwjzUbqMIPXtHcP3PaE12c6bhq-KyVgCLcBGAsYHQ/imag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8650" y="5074028"/>
            <a:ext cx="2497430" cy="1219888"/>
          </a:xfrm>
          <a:prstGeom prst="rect">
            <a:avLst/>
          </a:prstGeom>
        </p:spPr>
      </p:pic>
      <p:pic>
        <p:nvPicPr>
          <p:cNvPr id="12" name="Picture 12" descr="https://sun9-53.userapi.com/c857236/v857236875/c6939/B-nI8obh1uk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90134" y="5074028"/>
            <a:ext cx="1628755" cy="1226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64190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837509" y="365126"/>
            <a:ext cx="6677840" cy="1325563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Школа молодого педагога-психолога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C:\Users\User\Desktop\Психологические открытки\зна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34103" y="0"/>
            <a:ext cx="809897" cy="809897"/>
          </a:xfrm>
          <a:prstGeom prst="rect">
            <a:avLst/>
          </a:prstGeom>
          <a:noFill/>
        </p:spPr>
      </p:pic>
      <p:pic>
        <p:nvPicPr>
          <p:cNvPr id="7" name="Picture 2" descr="C:\Users\User\Desktop\1511412040_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8709" y="0"/>
            <a:ext cx="1503787" cy="1130848"/>
          </a:xfrm>
          <a:prstGeom prst="rect">
            <a:avLst/>
          </a:prstGeom>
          <a:noFill/>
        </p:spPr>
      </p:pic>
      <p:pic>
        <p:nvPicPr>
          <p:cNvPr id="3074" name="Picture 2" descr="https://blogger.googleusercontent.com/img/a/AVvXsEj_ZZEv8qq2c0f20_i0Vnd8HUN_pmkqJuwH-QHtGhe4z4Tt_VOhzxyAOyF02W-3hp80lE5g9UBdUvfM3oYUbEOuR1jIxVO8ZQ9_1Iotaqf5jXgpsGeCmdwSyp8P6Ol_lZI765BqQZ7uFf9663BWWSbj1RWSToj2zyLxPsij1dS6_MZF5M1H3sLUXHHPjw=s403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6429" y="4340970"/>
            <a:ext cx="2983502" cy="2410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8149" y="1606462"/>
            <a:ext cx="3501635" cy="2626225"/>
          </a:xfrm>
          <a:prstGeom prst="rect">
            <a:avLst/>
          </a:prstGeom>
        </p:spPr>
      </p:pic>
      <p:pic>
        <p:nvPicPr>
          <p:cNvPr id="2050" name="Picture 2" descr="C:\Users\Asus Vivo\Downloads\attachment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41905" y="1606462"/>
            <a:ext cx="3292198" cy="2469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attachment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5725" y="4428550"/>
            <a:ext cx="3586481" cy="2689861"/>
          </a:xfrm>
          <a:prstGeom prst="rect">
            <a:avLst/>
          </a:prstGeom>
        </p:spPr>
      </p:pic>
      <p:pic>
        <p:nvPicPr>
          <p:cNvPr id="2054" name="Picture 6" descr="C:\Users\Asus Vivo\Desktop\attachment.jpe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87517" y="2950939"/>
            <a:ext cx="4110625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36008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Усовские педагогические чтени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76667" y="3439503"/>
            <a:ext cx="1590947" cy="1611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10789" y="1410788"/>
            <a:ext cx="7174230" cy="5138057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endParaRPr lang="ru-RU" sz="1900" dirty="0" smtClean="0">
              <a:solidFill>
                <a:srgbClr val="002060"/>
              </a:solidFill>
              <a:latin typeface="Bookman Old Style" panose="02050604050505020204" pitchFamily="18" charset="0"/>
              <a:cs typeface="Arial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ru-RU" sz="1900" dirty="0" smtClean="0">
                <a:solidFill>
                  <a:srgbClr val="002060"/>
                </a:solidFill>
                <a:latin typeface="Bookman Old Style" panose="02050604050505020204" pitchFamily="18" charset="0"/>
                <a:cs typeface="Arial" pitchFamily="34" charset="0"/>
              </a:rPr>
              <a:t>Тема </a:t>
            </a:r>
            <a:r>
              <a:rPr lang="ru-RU" sz="1900" dirty="0">
                <a:solidFill>
                  <a:srgbClr val="002060"/>
                </a:solidFill>
                <a:latin typeface="Bookman Old Style" panose="02050604050505020204" pitchFamily="18" charset="0"/>
                <a:cs typeface="Arial" pitchFamily="34" charset="0"/>
              </a:rPr>
              <a:t>«</a:t>
            </a:r>
            <a:r>
              <a:rPr lang="ru-RU" sz="1900" dirty="0" err="1">
                <a:solidFill>
                  <a:srgbClr val="002060"/>
                </a:solidFill>
                <a:latin typeface="Bookman Old Style" panose="02050604050505020204" pitchFamily="18" charset="0"/>
                <a:cs typeface="Arial" pitchFamily="34" charset="0"/>
              </a:rPr>
              <a:t>Усовских</a:t>
            </a:r>
            <a:r>
              <a:rPr lang="ru-RU" sz="1900" dirty="0">
                <a:solidFill>
                  <a:srgbClr val="002060"/>
                </a:solidFill>
                <a:latin typeface="Bookman Old Style" panose="02050604050505020204" pitchFamily="18" charset="0"/>
                <a:cs typeface="Arial" pitchFamily="34" charset="0"/>
              </a:rPr>
              <a:t> чтений» </a:t>
            </a:r>
            <a:r>
              <a:rPr lang="ru-RU" sz="1900" dirty="0" smtClean="0">
                <a:solidFill>
                  <a:srgbClr val="002060"/>
                </a:solidFill>
                <a:latin typeface="Bookman Old Style" panose="02050604050505020204" pitchFamily="18" charset="0"/>
                <a:cs typeface="Arial" pitchFamily="34" charset="0"/>
              </a:rPr>
              <a:t>2021-2022 </a:t>
            </a:r>
            <a:r>
              <a:rPr lang="ru-RU" sz="1900" dirty="0">
                <a:solidFill>
                  <a:srgbClr val="002060"/>
                </a:solidFill>
                <a:latin typeface="Bookman Old Style" panose="02050604050505020204" pitchFamily="18" charset="0"/>
                <a:cs typeface="Arial" pitchFamily="34" charset="0"/>
              </a:rPr>
              <a:t>учебного года - </a:t>
            </a:r>
          </a:p>
          <a:p>
            <a:pPr algn="ctr">
              <a:lnSpc>
                <a:spcPct val="100000"/>
              </a:lnSpc>
              <a:buNone/>
            </a:pPr>
            <a:r>
              <a:rPr lang="ru-RU" sz="1900" b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«</a:t>
            </a:r>
            <a:r>
              <a:rPr lang="ru-RU" sz="19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Формирование эмоциональной устойчивости субъектов образовательного процесса в условиях </a:t>
            </a:r>
            <a:r>
              <a:rPr lang="ru-RU" sz="1900" b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пандемии»</a:t>
            </a:r>
            <a:endParaRPr lang="ru-RU" u="sng" dirty="0"/>
          </a:p>
          <a:p>
            <a:pPr algn="ctr">
              <a:lnSpc>
                <a:spcPct val="100000"/>
              </a:lnSpc>
              <a:buNone/>
            </a:pPr>
            <a:endParaRPr lang="ru-RU" sz="2400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4" name="Picture 2" descr="C:\Users\User\Desktop\Психологические открытки\зна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34103" y="0"/>
            <a:ext cx="809897" cy="809897"/>
          </a:xfrm>
          <a:prstGeom prst="rect">
            <a:avLst/>
          </a:prstGeom>
          <a:noFill/>
        </p:spPr>
      </p:pic>
      <p:pic>
        <p:nvPicPr>
          <p:cNvPr id="5" name="Picture 4" descr="ЮУрГГПУ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6881" y="3192293"/>
            <a:ext cx="1857646" cy="2554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28194" y="365126"/>
            <a:ext cx="7187156" cy="1325563"/>
          </a:xfrm>
        </p:spPr>
        <p:txBody>
          <a:bodyPr/>
          <a:lstStyle/>
          <a:p>
            <a:pPr algn="ctr"/>
            <a:r>
              <a:rPr lang="ru-RU" b="1" dirty="0" err="1" smtClean="0">
                <a:solidFill>
                  <a:srgbClr val="002060"/>
                </a:solidFill>
              </a:rPr>
              <a:t>Усовские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педагогические</a:t>
            </a:r>
            <a:r>
              <a:rPr lang="ru-RU" b="1" dirty="0" smtClean="0">
                <a:solidFill>
                  <a:srgbClr val="002060"/>
                </a:solidFill>
              </a:rPr>
              <a:t> чтения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3074" name="Picture 2" descr="https://minobr74.ru/uploads/100/6/section/320/UUped.jpg?157530066312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3383" y="4157948"/>
            <a:ext cx="4085499" cy="257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89576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s://www.chel-edu.ru/pics/uploads/konkursi/PP/tsarev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771900"/>
            <a:ext cx="3098617" cy="4458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1384662" y="1825625"/>
            <a:ext cx="4153989" cy="435133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</a:t>
            </a:r>
            <a:r>
              <a:rPr lang="ru-RU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ородской конкурс профессионального мастерства </a:t>
            </a:r>
            <a:r>
              <a:rPr lang="ru-RU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«Педагог-психолог».</a:t>
            </a:r>
          </a:p>
          <a:p>
            <a:pPr>
              <a:buNone/>
            </a:pPr>
            <a:endParaRPr lang="ru-RU" sz="2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Абсолютный победитель – </a:t>
            </a:r>
            <a:r>
              <a:rPr lang="ru-RU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педагог - психолог МАОУ </a:t>
            </a:r>
            <a:r>
              <a:rPr lang="ru-RU" sz="22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МАОУ «СОШ № 84 г.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Челябинска</a:t>
            </a:r>
            <a:r>
              <a:rPr lang="ru-RU" sz="22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» –</a:t>
            </a:r>
            <a:r>
              <a:rPr lang="ru-RU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Царева Лидия Дмитриевна</a:t>
            </a:r>
            <a:r>
              <a:rPr lang="ru-RU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088570" y="365126"/>
            <a:ext cx="7426779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Конкурсы профессионального мастерства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C:\Users\User\Desktop\Психологические открытки\зна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34103" y="0"/>
            <a:ext cx="809897" cy="8098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6442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0493" y="316934"/>
            <a:ext cx="7226480" cy="1325563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Муниципальный конкурс психолого-педагогических программ в образовательной среде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2149" y="1276865"/>
            <a:ext cx="7653201" cy="5371070"/>
          </a:xfrm>
        </p:spPr>
        <p:txBody>
          <a:bodyPr>
            <a:normAutofit fontScale="62500" lnSpcReduction="20000"/>
          </a:bodyPr>
          <a:lstStyle/>
          <a:p>
            <a:r>
              <a:rPr lang="ru-RU" sz="2200" b="1" dirty="0">
                <a:solidFill>
                  <a:srgbClr val="C00000"/>
                </a:solidFill>
              </a:rPr>
              <a:t>Номинация 1. Профилактические психолого-педагогические программы</a:t>
            </a:r>
            <a:endParaRPr lang="ru-RU" sz="22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sz="2200" b="1" dirty="0"/>
              <a:t>Победитель:</a:t>
            </a:r>
            <a:endParaRPr lang="ru-RU" sz="2200" dirty="0"/>
          </a:p>
          <a:p>
            <a:r>
              <a:rPr lang="ru-RU" sz="2200" dirty="0"/>
              <a:t>- Программа «Работа с детьми и семьями, находящимися в социально опасном положении» (авторы: </a:t>
            </a:r>
            <a:r>
              <a:rPr lang="ru-RU" sz="2200" b="1" dirty="0" err="1"/>
              <a:t>Аркаева</a:t>
            </a:r>
            <a:r>
              <a:rPr lang="ru-RU" sz="2200" b="1" dirty="0"/>
              <a:t> Наталья Ивановна</a:t>
            </a:r>
            <a:r>
              <a:rPr lang="ru-RU" sz="2200" dirty="0"/>
              <a:t>, методист, </a:t>
            </a:r>
            <a:r>
              <a:rPr lang="ru-RU" sz="2200" b="1" dirty="0"/>
              <a:t>Краснопеева Анна Петровна</a:t>
            </a:r>
            <a:r>
              <a:rPr lang="ru-RU" sz="2200" dirty="0"/>
              <a:t> педагог-психолог МАОУ «Лицей № 67 г. Челябинска»)</a:t>
            </a:r>
          </a:p>
          <a:p>
            <a:r>
              <a:rPr lang="ru-RU" sz="2200" b="1" dirty="0">
                <a:solidFill>
                  <a:srgbClr val="C00000"/>
                </a:solidFill>
              </a:rPr>
              <a:t>Номинация 4     Развивающие психолого-педагогические программы</a:t>
            </a:r>
            <a:endParaRPr lang="ru-RU" sz="22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sz="2200" b="1" dirty="0"/>
              <a:t>Победитель:</a:t>
            </a:r>
            <a:endParaRPr lang="ru-RU" sz="2200" dirty="0"/>
          </a:p>
          <a:p>
            <a:r>
              <a:rPr lang="ru-RU" sz="2200" dirty="0"/>
              <a:t>- Развивающая психолого-педагогическая программа «Эффективное общение» (для обучающихся 7-8-х классов, в том числе для обучающихся с ограниченными возможностями здоровья) (авторы: </a:t>
            </a:r>
            <a:r>
              <a:rPr lang="ru-RU" sz="2200" b="1" dirty="0"/>
              <a:t>Орлова Дарья </a:t>
            </a:r>
            <a:r>
              <a:rPr lang="ru-RU" sz="2200" b="1" dirty="0" smtClean="0"/>
              <a:t>Владимировна</a:t>
            </a:r>
            <a:r>
              <a:rPr lang="ru-RU" sz="2200" b="1" dirty="0"/>
              <a:t>, </a:t>
            </a:r>
            <a:r>
              <a:rPr lang="ru-RU" sz="2200" b="1" dirty="0" err="1"/>
              <a:t>Урычева</a:t>
            </a:r>
            <a:r>
              <a:rPr lang="ru-RU" sz="2200" b="1" dirty="0"/>
              <a:t> Мария Сергеевна</a:t>
            </a:r>
            <a:r>
              <a:rPr lang="ru-RU" sz="2200" dirty="0"/>
              <a:t>, педагоги-психологи МАОУ «ОЦ  "НЬЮТОН" г. Челябинска</a:t>
            </a:r>
            <a:r>
              <a:rPr lang="ru-RU" sz="2200" dirty="0" smtClean="0"/>
              <a:t>»</a:t>
            </a:r>
          </a:p>
          <a:p>
            <a:r>
              <a:rPr lang="ru-RU" sz="2200" b="1" dirty="0">
                <a:solidFill>
                  <a:srgbClr val="C00000"/>
                </a:solidFill>
              </a:rPr>
              <a:t>Номинация 5 Образовательные (просветительские) психолого-педагогические программы</a:t>
            </a:r>
            <a:endParaRPr lang="ru-RU" sz="22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sz="2200" b="1" dirty="0"/>
              <a:t>Победитель:</a:t>
            </a:r>
            <a:endParaRPr lang="ru-RU" sz="2200" dirty="0"/>
          </a:p>
          <a:p>
            <a:r>
              <a:rPr lang="ru-RU" sz="2200" dirty="0"/>
              <a:t> - Образовательная (просветительская) психолого-педагогическая программа формирования и повышения компетентности родителей детей раннего возраста «</a:t>
            </a:r>
            <a:r>
              <a:rPr lang="ru-RU" sz="2200" dirty="0" err="1"/>
              <a:t>Родительство</a:t>
            </a:r>
            <a:r>
              <a:rPr lang="ru-RU" sz="2200" dirty="0"/>
              <a:t> и детство» (автор: </a:t>
            </a:r>
            <a:r>
              <a:rPr lang="ru-RU" sz="2200" b="1" dirty="0"/>
              <a:t>Богатова Екатерина Борисовна, </a:t>
            </a:r>
            <a:r>
              <a:rPr lang="ru-RU" sz="2200" dirty="0"/>
              <a:t>педагог-психолог МБУ «ЦППМСП Металлургического района</a:t>
            </a:r>
            <a:r>
              <a:rPr lang="ru-RU" sz="2200" dirty="0" smtClean="0"/>
              <a:t>).</a:t>
            </a:r>
          </a:p>
          <a:p>
            <a:r>
              <a:rPr lang="ru-RU" sz="2200" b="1" dirty="0">
                <a:solidFill>
                  <a:srgbClr val="C00000"/>
                </a:solidFill>
              </a:rPr>
              <a:t>Номинация 7 Профилактические, коррекционно-развивающие, развивающие, просветительские психолого-педагогические программы сопровождения воспитанников дошкольных образовательных организаций (в том числе для детей с ограниченными возможностями здоровья), их родителей (законных представителей) и педагогов</a:t>
            </a:r>
            <a:endParaRPr lang="ru-RU" sz="22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sz="2200" b="1" dirty="0"/>
              <a:t>Победитель:</a:t>
            </a:r>
            <a:endParaRPr lang="ru-RU" sz="2200" dirty="0"/>
          </a:p>
          <a:p>
            <a:r>
              <a:rPr lang="ru-RU" sz="2200" dirty="0"/>
              <a:t>- «Программа психолого-педагогической коррекции синдрома профессионального выгорания педагогического персонала образовательного учреждения (автор: </a:t>
            </a:r>
            <a:r>
              <a:rPr lang="ru-RU" sz="2200" b="1" dirty="0" err="1"/>
              <a:t>Ишимова</a:t>
            </a:r>
            <a:r>
              <a:rPr lang="ru-RU" sz="2200" b="1" dirty="0"/>
              <a:t> Елена Валерьевна</a:t>
            </a:r>
            <a:r>
              <a:rPr lang="ru-RU" sz="2200" dirty="0"/>
              <a:t>, педагог-психолог МБДОУ «ДС№ 337 г. Челябинска»)</a:t>
            </a:r>
          </a:p>
          <a:p>
            <a:endParaRPr lang="ru-RU" sz="2200" dirty="0"/>
          </a:p>
          <a:p>
            <a:endParaRPr lang="ru-RU" dirty="0"/>
          </a:p>
          <a:p>
            <a:endParaRPr lang="ru-RU" dirty="0" smtClean="0"/>
          </a:p>
        </p:txBody>
      </p:sp>
      <p:pic>
        <p:nvPicPr>
          <p:cNvPr id="1026" name="Picture 2" descr="https://www.beluo31.ru/wp-content/uploads/2021/09/1200x600-300-3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36206" y="5804103"/>
            <a:ext cx="2107794" cy="1053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User\Desktop\Психологические открытки\зна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34103" y="0"/>
            <a:ext cx="809897" cy="8098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6147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blogger.googleusercontent.com/img/a/AVvXsEi1d_R5S4zJ5ylekdv693WRIjK_CnhzBwqu7YP7Zzl3nIw4TjxxS3QHdCAv9eJnIYz6EZ2u2QwtAQ-95G1VlES4TI7zhyzMSvv56PAgkjoha6p_jH3lJq68eVYSG5uDT5NZZ8ZJcb1Xw5YFbgeRPFaDn3jFuFTuUnF2VKYT6JsfpVdbP79qcaZjnxdAIQ=s350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8524" y="1497274"/>
            <a:ext cx="1876643" cy="2739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7943" y="365126"/>
            <a:ext cx="7114904" cy="1325563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Городской конкурс </a:t>
            </a:r>
            <a:b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«Медиатор-ровесник»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C:\Users\User\Desktop\Психологические открытки\зна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34103" y="0"/>
            <a:ext cx="809897" cy="809897"/>
          </a:xfrm>
          <a:prstGeom prst="rect">
            <a:avLst/>
          </a:prstGeom>
          <a:noFill/>
        </p:spPr>
      </p:pic>
      <p:pic>
        <p:nvPicPr>
          <p:cNvPr id="2050" name="Picture 2" descr="https://blogger.googleusercontent.com/img/a/AVvXsEi2Zm1t1V4bLx45Dgj55dkT5f3hrmSnGzBrTcUagIzog2_XIWH8xRKZ0gHPYrpfryEw1NiEDI_WiUWm4dQ1Y4_bHRHbyUZgJQv2O2fjTvQ8SeBQamuTM833RR_EBKLfpOQM6ailX3rjCyZ44zxJRSIzlb3qmURpRsQZHYCL6d1iXdW1N-UF3r_Z-wGowQ=s400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83953" y="1727310"/>
            <a:ext cx="3518264" cy="250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10.12.202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971" y="4273794"/>
            <a:ext cx="3518264" cy="2345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2049" y="4194230"/>
            <a:ext cx="3339519" cy="2504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135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2180</TotalTime>
  <Words>352</Words>
  <Application>Microsoft Office PowerPoint</Application>
  <PresentationFormat>Экран (4:3)</PresentationFormat>
  <Paragraphs>60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Итоги профессиональной  деятельности городского методического объединения педагогов-психологов за 2021-2022 г.</vt:lpstr>
      <vt:lpstr>Слайд 2</vt:lpstr>
      <vt:lpstr>Основные цели и задачи  профессиональной деятельности  </vt:lpstr>
      <vt:lpstr>Участие ГМО в межведомственных муниципальных Акциях</vt:lpstr>
      <vt:lpstr>Школа молодого педагога-психолога</vt:lpstr>
      <vt:lpstr>Усовские педагогические чтения</vt:lpstr>
      <vt:lpstr>Конкурсы профессионального мастерства</vt:lpstr>
      <vt:lpstr>Муниципальный конкурс психолого-педагогических программ в образовательной среде </vt:lpstr>
      <vt:lpstr>I Городской конкурс  «Медиатор-ровесник»</vt:lpstr>
      <vt:lpstr>Городской Телеграмм-канал сообщества педагогов-психологов</vt:lpstr>
      <vt:lpstr>Планирование профессиональной деятельности </vt:lpstr>
      <vt:lpstr>С пожеланиями творческого, продуктивного и успешного нового учебного года! 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user</cp:lastModifiedBy>
  <cp:revision>46</cp:revision>
  <cp:lastPrinted>2022-09-12T15:43:07Z</cp:lastPrinted>
  <dcterms:created xsi:type="dcterms:W3CDTF">2014-11-21T11:00:06Z</dcterms:created>
  <dcterms:modified xsi:type="dcterms:W3CDTF">2022-09-13T09:51:06Z</dcterms:modified>
</cp:coreProperties>
</file>