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3" r:id="rId3"/>
    <p:sldId id="264" r:id="rId4"/>
    <p:sldId id="262" r:id="rId5"/>
    <p:sldId id="265" r:id="rId6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77" d="100"/>
          <a:sy n="77" d="100"/>
        </p:scale>
        <p:origin x="17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F34C58-9EC6-4BB6-B4BC-F8FB450964A7}" type="slidenum">
              <a:rPr lang="en-US" altLang="ru-RU" sz="1200"/>
              <a:pPr eaLnBrk="1" hangingPunct="1"/>
              <a:t>3</a:t>
            </a:fld>
            <a:endParaRPr lang="en-US" altLang="ru-RU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0419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2492896"/>
            <a:ext cx="5040560" cy="1440160"/>
          </a:xfrm>
        </p:spPr>
        <p:txBody>
          <a:bodyPr/>
          <a:lstStyle>
            <a:lvl1pPr>
              <a:defRPr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663345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763688" y="1484784"/>
            <a:ext cx="7380312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663345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3688" y="1484784"/>
            <a:ext cx="7380312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cts.ru/doc/kontseptsija-razvitija-psikhologicheskoi-sluzhby-v-sisteme-obrazovanija-v-rossiiskoi/" TargetMode="External"/><Relationship Id="rId2" Type="http://schemas.openxmlformats.org/officeDocument/2006/relationships/hyperlink" Target="https://rospsy.ru/sites/default/files/2021-04/&#1056;&#1072;&#1089;&#1087;&#1086;&#1088;&#1103;&#1078;&#1077;&#1085;&#1080;&#1077;%20&#1052;&#1080;&#1085;&#1087;&#1088;&#1086;&#1089;&#1074;&#1077;&#1097;&#1077;&#1085;&#1080;&#1103;%20&#1056;&#1086;&#1089;&#1089;&#1080;&#1080;%20&#1086;&#1090;%2028.12.2020%20N%20&#1056;-193%20%20&#1054;&#1073;%20(5)%20(1)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chel-edu.ru/docs/?id=4177" TargetMode="External"/><Relationship Id="rId4" Type="http://schemas.openxmlformats.org/officeDocument/2006/relationships/hyperlink" Target="https://profstandart.rosmintrud.ru/obshchiy-informatsionnyy-blok/natsionalnyy-reestr-professionalnykh-standartov/reestr-professionalnykh-standartov/index.php?ELEMENT_ID=5796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psychologychelyabins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.mail.ru/compose/?mailto=mailto:apkra_1809@mail.ru" TargetMode="External"/><Relationship Id="rId3" Type="http://schemas.openxmlformats.org/officeDocument/2006/relationships/hyperlink" Target="mailto:ledkova@bk.ru" TargetMode="External"/><Relationship Id="rId7" Type="http://schemas.openxmlformats.org/officeDocument/2006/relationships/hyperlink" Target="https://e.mail.ru/compose?To=irinkar63@mail.r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aiming77@mail.ru" TargetMode="External"/><Relationship Id="rId5" Type="http://schemas.openxmlformats.org/officeDocument/2006/relationships/hyperlink" Target="mailto:Stp61@yandex.ru" TargetMode="External"/><Relationship Id="rId4" Type="http://schemas.openxmlformats.org/officeDocument/2006/relationships/hyperlink" Target="mailto:orlova.daria.v@yandex.ru" TargetMode="External"/><Relationship Id="rId9" Type="http://schemas.openxmlformats.org/officeDocument/2006/relationships/hyperlink" Target="https://e.mail.ru/compose?To=alberman@yandex.r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641569" cy="295232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Психолого-педагогическое сопровождение межведомственной городской Акции </a:t>
            </a:r>
            <a:br>
              <a:rPr lang="ru-RU" sz="3600" b="1" dirty="0" smtClean="0"/>
            </a:br>
            <a:r>
              <a:rPr lang="ru-RU" sz="3600" b="1" dirty="0" smtClean="0"/>
              <a:t>«За здоровый образ жизни»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3861048"/>
            <a:ext cx="5940152" cy="1152128"/>
          </a:xfrm>
        </p:spPr>
        <p:txBody>
          <a:bodyPr>
            <a:normAutofit fontScale="62500" lnSpcReduction="20000"/>
          </a:bodyPr>
          <a:lstStyle/>
          <a:p>
            <a:pPr marL="0" indent="0" algn="r">
              <a:buNone/>
            </a:pPr>
            <a:r>
              <a:rPr lang="ru-RU" dirty="0" err="1" smtClean="0"/>
              <a:t>Ледкова</a:t>
            </a:r>
            <a:r>
              <a:rPr lang="ru-RU" dirty="0" smtClean="0"/>
              <a:t> О. Ю. </a:t>
            </a:r>
          </a:p>
          <a:p>
            <a:pPr marL="0" indent="0" algn="r">
              <a:buNone/>
            </a:pPr>
            <a:r>
              <a:rPr lang="ru-RU" dirty="0" smtClean="0"/>
              <a:t>педагог-психолог МАОУ «СОШ №56 г. Челябинска», руководитель ГМО педагогов-психологов ОО г. Челябинска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0120"/>
            <a:ext cx="899592" cy="8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260648"/>
            <a:ext cx="7281529" cy="1008112"/>
          </a:xfrm>
        </p:spPr>
        <p:txBody>
          <a:bodyPr>
            <a:normAutofit/>
          </a:bodyPr>
          <a:lstStyle/>
          <a:p>
            <a:r>
              <a:rPr lang="ru-RU" sz="3300" dirty="0" smtClean="0"/>
              <a:t>Основные нормативные акты</a:t>
            </a:r>
            <a:endParaRPr lang="ru-RU" sz="3300" dirty="0"/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3957255" y="4586142"/>
            <a:ext cx="4800600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3673092" y="4009880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3728655" y="405274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3957255" y="2071542"/>
            <a:ext cx="4800600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3673092" y="149528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4289252" y="1362325"/>
            <a:ext cx="4554386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hlinkClick r:id="rId2"/>
              </a:rPr>
              <a:t>Распоряжение </a:t>
            </a:r>
            <a:r>
              <a:rPr lang="ru-RU" sz="2200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  <a:hlinkClick r:id="rId2"/>
              </a:rPr>
              <a:t>Минпросвещения</a:t>
            </a: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hlinkClick r:id="rId2"/>
              </a:rPr>
              <a:t> России</a:t>
            </a:r>
            <a:endParaRPr lang="en-US" sz="2200" dirty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3728655" y="153814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3957255" y="2909742"/>
            <a:ext cx="4800600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3673092" y="233348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3728655" y="237634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3958843" y="3746355"/>
            <a:ext cx="4799012" cy="1587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3673092" y="3171680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3728655" y="321454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4082668" y="2234607"/>
            <a:ext cx="4953829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hlinkClick r:id="rId3"/>
              </a:rPr>
              <a:t>Концепция развития </a:t>
            </a:r>
            <a:r>
              <a:rPr lang="ru-RU" sz="2200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  <a:hlinkClick r:id="rId3"/>
              </a:rPr>
              <a:t>пси.службы</a:t>
            </a: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hlinkClick r:id="rId3"/>
              </a:rPr>
              <a:t> </a:t>
            </a:r>
          </a:p>
          <a:p>
            <a:pPr algn="ctr" eaLnBrk="0" hangingPunct="0"/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hlinkClick r:id="rId3"/>
              </a:rPr>
              <a:t>до 2025</a:t>
            </a:r>
            <a:endParaRPr lang="en-US" sz="2200" dirty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4426488" y="3064868"/>
            <a:ext cx="4613116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hlinkClick r:id="rId4"/>
              </a:rPr>
              <a:t>Профессиональный стандарт </a:t>
            </a:r>
          </a:p>
          <a:p>
            <a:pPr algn="ctr" eaLnBrk="0" hangingPunct="0"/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hlinkClick r:id="rId4"/>
              </a:rPr>
              <a:t>педагога-психолога</a:t>
            </a:r>
            <a:endParaRPr lang="en-US" sz="2200" dirty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4436840" y="3896621"/>
            <a:ext cx="4610009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hlinkClick r:id="rId5"/>
              </a:rPr>
              <a:t>Приказ Комитета </a:t>
            </a:r>
          </a:p>
          <a:p>
            <a:pPr algn="ctr" eaLnBrk="0" hangingPunct="0"/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hlinkClick r:id="rId5"/>
              </a:rPr>
              <a:t>«За здоровый образ жизни»</a:t>
            </a:r>
            <a:endParaRPr lang="en-US" sz="2200" dirty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0120"/>
            <a:ext cx="899592" cy="8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88640"/>
            <a:ext cx="8208911" cy="5544616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ko-KR" sz="2800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      Новый электронный ресурс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ko-KR" sz="2800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  <a:hlinkClick r:id="rId3"/>
              </a:rPr>
              <a:t> Телеграмм-канал</a:t>
            </a:r>
            <a:endParaRPr lang="ru-RU" altLang="ko-KR" sz="2800" dirty="0" smtClean="0">
              <a:solidFill>
                <a:srgbClr val="002060"/>
              </a:solidFill>
              <a:latin typeface="Verdana" panose="020B0604030504040204" pitchFamily="34" charset="0"/>
              <a:ea typeface="굴림" charset="-127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ru-RU" altLang="ko-KR" sz="2800" dirty="0" smtClean="0">
              <a:solidFill>
                <a:srgbClr val="002060"/>
              </a:solidFill>
              <a:latin typeface="Verdana" panose="020B0604030504040204" pitchFamily="34" charset="0"/>
              <a:ea typeface="굴림" charset="-127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ko-KR" sz="2600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    Городского методического объединения            педагогов-психологов ОО г. Челябинска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ko-KR" sz="3000" dirty="0" smtClean="0">
                <a:solidFill>
                  <a:srgbClr val="B92D14"/>
                </a:solidFill>
                <a:latin typeface="Verdana" panose="020B0604030504040204" pitchFamily="34" charset="0"/>
                <a:ea typeface="굴림" charset="-127"/>
              </a:rPr>
              <a:t>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ru-RU" altLang="ko-KR" sz="3000" dirty="0" smtClean="0">
              <a:solidFill>
                <a:srgbClr val="B92D14"/>
              </a:solidFill>
              <a:latin typeface="Verdana" panose="020B0604030504040204" pitchFamily="34" charset="0"/>
              <a:ea typeface="굴림" charset="-127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ru-RU" altLang="ko-KR" sz="3000" dirty="0" smtClean="0">
              <a:solidFill>
                <a:srgbClr val="B92D14"/>
              </a:solidFill>
              <a:latin typeface="Verdana" panose="020B0604030504040204" pitchFamily="34" charset="0"/>
              <a:ea typeface="굴림" charset="-127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ru-RU" altLang="ko-KR" sz="3000" dirty="0" smtClean="0">
              <a:solidFill>
                <a:srgbClr val="B92D14"/>
              </a:solidFill>
              <a:latin typeface="Verdana" panose="020B0604030504040204" pitchFamily="34" charset="0"/>
              <a:ea typeface="굴림" charset="-127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3000" dirty="0" smtClean="0">
              <a:solidFill>
                <a:srgbClr val="B92D14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3000" dirty="0" smtClean="0">
              <a:solidFill>
                <a:srgbClr val="B92D14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3000" dirty="0">
              <a:solidFill>
                <a:srgbClr val="B92D14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en-US" altLang="ru-RU" sz="3000" dirty="0">
              <a:solidFill>
                <a:srgbClr val="B92D14"/>
              </a:solidFill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en-US" altLang="ru-RU" sz="3000" dirty="0">
              <a:solidFill>
                <a:srgbClr val="B92D14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16492"/>
            <a:ext cx="1800200" cy="35064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4554626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https://t.me/psychologychelyabinsk</a:t>
            </a:r>
            <a:endParaRPr lang="ru-RU" dirty="0"/>
          </a:p>
        </p:txBody>
      </p:sp>
      <p:pic>
        <p:nvPicPr>
          <p:cNvPr id="4" name="Рисунок 3">
            <a:hlinkClick r:id="rId3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59482"/>
            <a:ext cx="1895144" cy="18951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0120"/>
            <a:ext cx="899592" cy="8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57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4480" y="0"/>
            <a:ext cx="6990647" cy="78579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Руководители РМО педагогов-психологов</a:t>
            </a:r>
            <a:endParaRPr lang="ru-RU" sz="20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0120"/>
            <a:ext cx="899592" cy="89959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14414" y="714357"/>
          <a:ext cx="7500989" cy="6030278"/>
        </p:xfrm>
        <a:graphic>
          <a:graphicData uri="http://schemas.openxmlformats.org/drawingml/2006/table">
            <a:tbl>
              <a:tblPr/>
              <a:tblGrid>
                <a:gridCol w="413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6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1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Фамилия имя отчество</a:t>
                      </a:r>
                      <a:endParaRPr lang="ru-RU" sz="1000" b="1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Район, место работы, должность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Электронный адрес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Контактные телефоны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Ледкова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 Оксана Юрьевна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Руководитель ГМО педагогов-психологов, педагог-психолог МАОУ «СОШ №56 г. Челябинска»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u="sng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ledkova</a:t>
                      </a:r>
                      <a:r>
                        <a:rPr lang="ru-RU" sz="1000" b="1" u="sng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@</a:t>
                      </a:r>
                      <a:r>
                        <a:rPr lang="en-US" sz="1000" b="1" u="sng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bk</a:t>
                      </a:r>
                      <a:r>
                        <a:rPr lang="ru-RU" sz="1000" b="1" u="sng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.</a:t>
                      </a:r>
                      <a:r>
                        <a:rPr lang="en-US" sz="1000" b="1" u="sng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ru</a:t>
                      </a:r>
                      <a:endParaRPr lang="ru-RU" sz="1000" b="1">
                        <a:solidFill>
                          <a:srgbClr val="00206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8-964-244-2430</a:t>
                      </a:r>
                      <a:endParaRPr lang="ru-RU" sz="1000" b="1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Орлова Дарья Владимировна </a:t>
                      </a:r>
                      <a:r>
                        <a:rPr lang="ru-RU" sz="1000" b="1" i="1" dirty="0">
                          <a:latin typeface="Times New Roman"/>
                          <a:ea typeface="Calibri"/>
                          <a:cs typeface="Times New Roman"/>
                        </a:rPr>
                        <a:t>руководитель городского проекта 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latin typeface="Times New Roman"/>
                          <a:ea typeface="Calibri"/>
                          <a:cs typeface="Times New Roman"/>
                        </a:rPr>
                        <a:t>«Школа молодого психолога»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Калининский р. 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МАОУ «ОЦ  «Ньютон г. Челябинска», педагог-психолог, член ГМО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orlova.daria.v@yandex.ru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8-908-051-8853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Урычева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 Мария Сергеевна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Калининский р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. МАОУ «ОЦ Ньютон  г. Челябинска», педагог-психолог, член ГМО 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urycheva@rambler.ru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8-922-632-3637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Галиахметова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 Эльвира </a:t>
                      </a: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Данисовна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Калининский р.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МБУ «ЦППМСП Калининского района  г. Челябинска», зам. директора, член ГМО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egaliaxmetova@inbox.ru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8-908-046-8061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Смирнова Татьяна  Петровна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Ленинский р. 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МБОУ «СОШ №55 г. Челябинска» педагог-психолог, член ГМО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u="sng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  <a:hlinkClick r:id="rId5"/>
                        </a:rPr>
                        <a:t>Stp61@yandex.ru</a:t>
                      </a:r>
                      <a:endParaRPr lang="ru-RU" sz="1000" b="1">
                        <a:solidFill>
                          <a:srgbClr val="00206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8-904-301-2475</a:t>
                      </a:r>
                      <a:endParaRPr lang="ru-RU" sz="1000" b="1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Бобрович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 Екатерина Викторовна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Тракторозаводский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р.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педагог-психолог МОУ «СОШ №155 г. Челябинска», 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член ГМО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  <a:hlinkClick r:id="rId6"/>
                        </a:rPr>
                        <a:t>taiming77@mail.ru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8 908- 049-0231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Рева Ирина Евгеньевна</a:t>
                      </a:r>
                      <a:endParaRPr lang="ru-RU" sz="1000" b="1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Металлургический р.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МАОУ «СОШ №14 г. Челябинска», педагог-психолог, член ГМО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u="sng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  <a:hlinkClick r:id="rId7"/>
                        </a:rPr>
                        <a:t>irinkar63@mail.ru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8-905-8387-484</a:t>
                      </a:r>
                      <a:endParaRPr lang="ru-RU" sz="1000" b="1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Краснопеева Анна Петровна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Центральный р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МАОУ «Лицей №67 г. Челябинска», педагог-психолог, член ГМО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u="sng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apkra</a:t>
                      </a:r>
                      <a:r>
                        <a:rPr lang="ru-RU" sz="1000" b="1" u="sng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_1809@</a:t>
                      </a:r>
                      <a:r>
                        <a:rPr lang="en-US" sz="1000" b="1" u="sng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mail</a:t>
                      </a:r>
                      <a:r>
                        <a:rPr lang="ru-RU" sz="1000" b="1" u="sng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.</a:t>
                      </a:r>
                      <a:r>
                        <a:rPr lang="en-US" sz="1000" b="1" u="sng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ru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89823391848</a:t>
                      </a:r>
                      <a:endParaRPr lang="ru-RU" sz="1000" b="1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Шульц Наталья Викторовна</a:t>
                      </a:r>
                      <a:endParaRPr lang="ru-RU" sz="1000" b="1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Курчатовский р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. МАОУ «СОШ №89 г. Челябинска», педагог-психолог, член ГМО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u="sng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  <a:hlinkClick r:id="rId9"/>
                        </a:rPr>
                        <a:t>schulznat@mail.ru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8-950-735-1981</a:t>
                      </a:r>
                      <a:endParaRPr lang="ru-RU" sz="1000" b="1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Тухватуллина Татьяна Юрьевна</a:t>
                      </a:r>
                      <a:endParaRPr lang="ru-RU" sz="1000" b="1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Советский р. 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МАОУ «Лицей № 142 г. Челябинска», педагог-психолог, член ГМО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tata4dddd@mail.ru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8 912-320-5515</a:t>
                      </a:r>
                      <a:endParaRPr lang="ru-RU" sz="10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0"/>
            <a:ext cx="438046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332adb779558baf93df8c5a75b92b6912bba80"/>
</p:tagLst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3187</TotalTime>
  <Words>326</Words>
  <Application>Microsoft Office PowerPoint</Application>
  <PresentationFormat>Экран (4:3)</PresentationFormat>
  <Paragraphs>89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Cambria</vt:lpstr>
      <vt:lpstr>굴림</vt:lpstr>
      <vt:lpstr>Times New Roman</vt:lpstr>
      <vt:lpstr>Verdana</vt:lpstr>
      <vt:lpstr>Тема Office</vt:lpstr>
      <vt:lpstr>Психолого-педагогическое сопровождение межведомственной городской Акции  «За здоровый образ жизни»</vt:lpstr>
      <vt:lpstr>Основные нормативные акты</vt:lpstr>
      <vt:lpstr>Презентация PowerPoint</vt:lpstr>
      <vt:lpstr>Руководители РМО педагогов-психологов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Стебель с зелеными листьями</dc:title>
  <dc:creator>obstinate</dc:creator>
  <dc:description>Шаблон презентации с сайта https://presentation-creation.ru/</dc:description>
  <cp:lastModifiedBy>User</cp:lastModifiedBy>
  <cp:revision>609</cp:revision>
  <dcterms:created xsi:type="dcterms:W3CDTF">2018-02-25T09:09:03Z</dcterms:created>
  <dcterms:modified xsi:type="dcterms:W3CDTF">2022-05-16T06:09:50Z</dcterms:modified>
</cp:coreProperties>
</file>