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6" r:id="rId3"/>
    <p:sldId id="267" r:id="rId4"/>
    <p:sldId id="262" r:id="rId5"/>
    <p:sldId id="266" r:id="rId6"/>
    <p:sldId id="270" r:id="rId7"/>
    <p:sldId id="268" r:id="rId8"/>
    <p:sldId id="277" r:id="rId9"/>
    <p:sldId id="278" r:id="rId10"/>
    <p:sldId id="279" r:id="rId11"/>
    <p:sldId id="283" r:id="rId12"/>
    <p:sldId id="285" r:id="rId13"/>
    <p:sldId id="280" r:id="rId14"/>
    <p:sldId id="264" r:id="rId15"/>
    <p:sldId id="271" r:id="rId16"/>
    <p:sldId id="272" r:id="rId17"/>
    <p:sldId id="274" r:id="rId18"/>
    <p:sldId id="273" r:id="rId19"/>
    <p:sldId id="281" r:id="rId20"/>
    <p:sldId id="275" r:id="rId21"/>
  </p:sldIdLst>
  <p:sldSz cx="9144000" cy="6858000" type="screen4x3"/>
  <p:notesSz cx="6858000" cy="9979025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604" autoAdjust="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314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9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9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71800" cy="4989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78342"/>
            <a:ext cx="2971800" cy="4989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9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9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87925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40037"/>
            <a:ext cx="5486400" cy="44905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71800" cy="4989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78342"/>
            <a:ext cx="2971800" cy="4989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1ADC74-8C07-4CC7-815C-E42C5E376A77}" type="slidenum">
              <a:rPr lang="en-US" altLang="ru-RU" sz="1200"/>
              <a:pPr eaLnBrk="1" hangingPunct="1"/>
              <a:t>3</a:t>
            </a:fld>
            <a:endParaRPr lang="en-US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580623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912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345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52BA07-F13C-45F9-A080-EC4F6DF5A765}" type="slidenum">
              <a:rPr lang="en-US" altLang="ru-RU" sz="1200"/>
              <a:pPr eaLnBrk="1" hangingPunct="1"/>
              <a:t>20</a:t>
            </a:fld>
            <a:endParaRPr lang="en-US" altLang="ru-RU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30205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539954"/>
            <a:ext cx="6840760" cy="1318046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7" y="123199"/>
            <a:ext cx="73083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835696" y="1628800"/>
            <a:ext cx="705678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35696" y="1628800"/>
            <a:ext cx="352839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1639341"/>
            <a:ext cx="352839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535113"/>
            <a:ext cx="34563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07704" y="2174875"/>
            <a:ext cx="3456384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6747" y="1535113"/>
            <a:ext cx="3457741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6747" y="2174875"/>
            <a:ext cx="3457741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123199"/>
            <a:ext cx="73083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1628800"/>
            <a:ext cx="705678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s://sergeysmirnovblog.ru/poleznie-servisi/knigi-o-stresse.html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293096"/>
            <a:ext cx="7056784" cy="2564904"/>
          </a:xfrm>
        </p:spPr>
        <p:txBody>
          <a:bodyPr>
            <a:normAutofit fontScale="90000"/>
          </a:bodyPr>
          <a:lstStyle/>
          <a:p>
            <a:pPr algn="r"/>
            <a:r>
              <a:rPr lang="ru-RU" sz="3700" dirty="0" smtClean="0">
                <a:solidFill>
                  <a:srgbClr val="002060"/>
                </a:solidFill>
              </a:rPr>
              <a:t>Психоэмоциональные состояния </a:t>
            </a:r>
            <a:br>
              <a:rPr lang="ru-RU" sz="3700" dirty="0" smtClean="0">
                <a:solidFill>
                  <a:srgbClr val="002060"/>
                </a:solidFill>
              </a:rPr>
            </a:br>
            <a:r>
              <a:rPr lang="ru-RU" sz="3700" dirty="0" smtClean="0">
                <a:solidFill>
                  <a:srgbClr val="002060"/>
                </a:solidFill>
              </a:rPr>
              <a:t>Управление эмоциями и стрессом</a:t>
            </a:r>
            <a:br>
              <a:rPr lang="ru-RU" sz="3700" dirty="0" smtClean="0">
                <a:solidFill>
                  <a:srgbClr val="002060"/>
                </a:solidFill>
              </a:rPr>
            </a:br>
            <a:r>
              <a:rPr lang="ru-RU" sz="2200" b="0" dirty="0" err="1">
                <a:solidFill>
                  <a:srgbClr val="002060"/>
                </a:solidFill>
                <a:effectLst/>
              </a:rPr>
              <a:t>Л</a:t>
            </a:r>
            <a:r>
              <a:rPr lang="ru-RU" sz="2200" b="0" dirty="0" err="1" smtClean="0">
                <a:solidFill>
                  <a:srgbClr val="002060"/>
                </a:solidFill>
                <a:effectLst/>
              </a:rPr>
              <a:t>едкова</a:t>
            </a:r>
            <a:r>
              <a:rPr lang="ru-RU" sz="2200" b="0" dirty="0" smtClean="0">
                <a:solidFill>
                  <a:srgbClr val="002060"/>
                </a:solidFill>
                <a:effectLst/>
              </a:rPr>
              <a:t> О. Ю.</a:t>
            </a:r>
            <a:br>
              <a:rPr lang="ru-RU" sz="2200" b="0" dirty="0" smtClean="0">
                <a:solidFill>
                  <a:srgbClr val="002060"/>
                </a:solidFill>
                <a:effectLst/>
              </a:rPr>
            </a:br>
            <a:r>
              <a:rPr lang="ru-RU" sz="2200" b="0" dirty="0" smtClean="0">
                <a:solidFill>
                  <a:srgbClr val="002060"/>
                </a:solidFill>
                <a:effectLst/>
              </a:rPr>
              <a:t>педагог-психолог </a:t>
            </a:r>
            <a:br>
              <a:rPr lang="ru-RU" sz="2200" b="0" dirty="0" smtClean="0">
                <a:solidFill>
                  <a:srgbClr val="002060"/>
                </a:solidFill>
                <a:effectLst/>
              </a:rPr>
            </a:br>
            <a:r>
              <a:rPr lang="ru-RU" sz="2200" b="0" dirty="0" smtClean="0">
                <a:solidFill>
                  <a:srgbClr val="002060"/>
                </a:solidFill>
                <a:effectLst/>
              </a:rPr>
              <a:t>МАОУ «СОШ №56 г. Челябинска»</a:t>
            </a:r>
            <a:br>
              <a:rPr lang="ru-RU" sz="2200" b="0" dirty="0" smtClean="0">
                <a:solidFill>
                  <a:srgbClr val="002060"/>
                </a:solidFill>
                <a:effectLst/>
              </a:rPr>
            </a:br>
            <a:r>
              <a:rPr lang="ru-RU" sz="2200" b="0" dirty="0" smtClean="0">
                <a:solidFill>
                  <a:srgbClr val="002060"/>
                </a:solidFill>
                <a:effectLst/>
              </a:rPr>
              <a:t>Руководитель ГМО педагогов-психологов</a:t>
            </a:r>
            <a:br>
              <a:rPr lang="ru-RU" sz="2200" b="0" dirty="0" smtClean="0">
                <a:solidFill>
                  <a:srgbClr val="002060"/>
                </a:solidFill>
                <a:effectLst/>
              </a:rPr>
            </a:br>
            <a:r>
              <a:rPr lang="ru-RU" sz="2200" b="0" dirty="0" smtClean="0">
                <a:solidFill>
                  <a:srgbClr val="002060"/>
                </a:solidFill>
                <a:effectLst/>
              </a:rPr>
              <a:t>ОО г. Челябинска</a:t>
            </a:r>
            <a:r>
              <a:rPr lang="ru-RU" sz="27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700" dirty="0" smtClean="0">
                <a:solidFill>
                  <a:srgbClr val="002060"/>
                </a:solidFill>
                <a:effectLst/>
              </a:rPr>
            </a:br>
            <a:r>
              <a:rPr lang="ru-RU" sz="3700" dirty="0" smtClean="0">
                <a:solidFill>
                  <a:srgbClr val="002060"/>
                </a:solidFill>
              </a:rPr>
              <a:t/>
            </a:r>
            <a:br>
              <a:rPr lang="ru-RU" sz="3700" dirty="0" smtClean="0">
                <a:solidFill>
                  <a:srgbClr val="002060"/>
                </a:solidFill>
              </a:rPr>
            </a:br>
            <a:endParaRPr lang="ru-RU" sz="37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23199"/>
            <a:ext cx="8072463" cy="1360836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002060"/>
                </a:solidFill>
              </a:rPr>
              <a:t>Профилактика стрессовых состояний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28800"/>
            <a:ext cx="7200800" cy="4680520"/>
          </a:xfrm>
        </p:spPr>
        <p:txBody>
          <a:bodyPr/>
          <a:lstStyle/>
          <a:p>
            <a:pPr algn="just"/>
            <a:r>
              <a:rPr lang="ru-RU" altLang="ru-RU" sz="2800" b="1" dirty="0" smtClean="0">
                <a:solidFill>
                  <a:srgbClr val="002060"/>
                </a:solidFill>
              </a:rPr>
              <a:t>Занимайтесь физическими упражнениями. </a:t>
            </a:r>
            <a:r>
              <a:rPr lang="ru-RU" altLang="ru-RU" sz="2800" dirty="0" smtClean="0">
                <a:solidFill>
                  <a:srgbClr val="002060"/>
                </a:solidFill>
              </a:rPr>
              <a:t>Спорт помогает справиться со стрессом.</a:t>
            </a:r>
          </a:p>
          <a:p>
            <a:pPr algn="just"/>
            <a:r>
              <a:rPr lang="ru-RU" altLang="ru-RU" sz="2800" b="1" dirty="0" smtClean="0">
                <a:solidFill>
                  <a:srgbClr val="002060"/>
                </a:solidFill>
              </a:rPr>
              <a:t>Расслабляйтесь</a:t>
            </a:r>
            <a:r>
              <a:rPr lang="ru-RU" altLang="ru-RU" sz="2800" dirty="0" smtClean="0">
                <a:solidFill>
                  <a:srgbClr val="002060"/>
                </a:solidFill>
              </a:rPr>
              <a:t>.  Этот способ очень полезен и эффективен.</a:t>
            </a:r>
          </a:p>
          <a:p>
            <a:pPr algn="just"/>
            <a:endParaRPr lang="ru-RU" altLang="ru-RU" sz="2800" dirty="0">
              <a:solidFill>
                <a:srgbClr val="002060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  <p:pic>
        <p:nvPicPr>
          <p:cNvPr id="5" name="Picture 2" descr="Убегаем от стресса. как быстро снять стресс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1544" y="4149080"/>
            <a:ext cx="4762938" cy="27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23949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psparatuviaje.com/wp-content/uploads/2018/08/tranquilidad-durante-el-via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5187" y="4325457"/>
            <a:ext cx="3798813" cy="25325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23199"/>
            <a:ext cx="8072463" cy="1360836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002060"/>
                </a:solidFill>
              </a:rPr>
              <a:t>Профилактика стрессовых состояний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142984"/>
            <a:ext cx="7535190" cy="5166336"/>
          </a:xfrm>
        </p:spPr>
        <p:txBody>
          <a:bodyPr/>
          <a:lstStyle/>
          <a:p>
            <a:pPr algn="just"/>
            <a:r>
              <a:rPr lang="ru-RU" altLang="ru-RU" sz="2700" b="1" dirty="0" smtClean="0">
                <a:solidFill>
                  <a:srgbClr val="002060"/>
                </a:solidFill>
              </a:rPr>
              <a:t>Больше смейтесь, мечтайте и фантазируйте. </a:t>
            </a:r>
            <a:r>
              <a:rPr lang="ru-RU" altLang="ru-RU" sz="2700" dirty="0" smtClean="0">
                <a:solidFill>
                  <a:srgbClr val="002060"/>
                </a:solidFill>
              </a:rPr>
              <a:t> Смех – это лучшая профилактика стресса. А мечты имеют свойство исполняться.</a:t>
            </a:r>
            <a:endParaRPr lang="ru-RU" altLang="ru-RU" sz="2700" dirty="0" smtClean="0">
              <a:solidFill>
                <a:srgbClr val="002060"/>
              </a:solidFill>
            </a:endParaRPr>
          </a:p>
          <a:p>
            <a:pPr algn="just"/>
            <a:r>
              <a:rPr lang="ru-RU" altLang="ru-RU" sz="2700" b="1" dirty="0" smtClean="0">
                <a:solidFill>
                  <a:srgbClr val="002060"/>
                </a:solidFill>
              </a:rPr>
              <a:t>Любимое увлечение и хобби</a:t>
            </a:r>
            <a:r>
              <a:rPr lang="ru-RU" altLang="ru-RU" sz="2700" dirty="0" smtClean="0">
                <a:solidFill>
                  <a:srgbClr val="002060"/>
                </a:solidFill>
              </a:rPr>
              <a:t>.  Отличный способ разрядки и поднятия настроения. </a:t>
            </a:r>
          </a:p>
          <a:p>
            <a:pPr algn="just"/>
            <a:r>
              <a:rPr lang="ru-RU" altLang="ru-RU" sz="2700" b="1" dirty="0" smtClean="0">
                <a:solidFill>
                  <a:srgbClr val="002060"/>
                </a:solidFill>
              </a:rPr>
              <a:t>Старайтесь путешествовать</a:t>
            </a:r>
            <a:r>
              <a:rPr lang="ru-RU" altLang="ru-RU" sz="2700" dirty="0" smtClean="0">
                <a:solidFill>
                  <a:srgbClr val="002060"/>
                </a:solidFill>
              </a:rPr>
              <a:t>. Смена обстановки, людей благотворно влияют на </a:t>
            </a:r>
            <a:r>
              <a:rPr lang="ru-RU" altLang="ru-RU" sz="2700" dirty="0" err="1" smtClean="0">
                <a:solidFill>
                  <a:srgbClr val="002060"/>
                </a:solidFill>
              </a:rPr>
              <a:t>психоэмоциональное</a:t>
            </a:r>
            <a:r>
              <a:rPr lang="ru-RU" altLang="ru-RU" sz="2700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buNone/>
            </a:pPr>
            <a:r>
              <a:rPr lang="ru-RU" altLang="ru-RU" sz="2700" dirty="0" smtClean="0">
                <a:solidFill>
                  <a:srgbClr val="002060"/>
                </a:solidFill>
              </a:rPr>
              <a:t> </a:t>
            </a:r>
            <a:r>
              <a:rPr lang="ru-RU" altLang="ru-RU" sz="2700" dirty="0" smtClean="0">
                <a:solidFill>
                  <a:srgbClr val="002060"/>
                </a:solidFill>
              </a:rPr>
              <a:t>    состояние.</a:t>
            </a:r>
            <a:endParaRPr lang="ru-RU" altLang="ru-RU" sz="2700" dirty="0" smtClean="0">
              <a:solidFill>
                <a:srgbClr val="002060"/>
              </a:solidFill>
            </a:endParaRPr>
          </a:p>
          <a:p>
            <a:pPr algn="just"/>
            <a:endParaRPr lang="ru-RU" altLang="ru-RU" sz="2800" dirty="0">
              <a:solidFill>
                <a:srgbClr val="002060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2394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23199"/>
            <a:ext cx="8072463" cy="1360836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002060"/>
                </a:solidFill>
              </a:rPr>
              <a:t>Профилактика стрессовых состояний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28800"/>
            <a:ext cx="7200800" cy="468052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</a:rPr>
              <a:t>Оградите себя от негативной информации.</a:t>
            </a:r>
          </a:p>
          <a:p>
            <a:pPr algn="ctr"/>
            <a:r>
              <a:rPr lang="ru-RU" altLang="ru-RU" sz="2800" b="1" dirty="0" smtClean="0">
                <a:solidFill>
                  <a:srgbClr val="002060"/>
                </a:solidFill>
              </a:rPr>
              <a:t>Любая сильная эмоция – это всегда стресс.</a:t>
            </a:r>
          </a:p>
          <a:p>
            <a:pPr algn="ctr"/>
            <a:endParaRPr lang="ru-RU" altLang="ru-RU" sz="2800" dirty="0" smtClean="0">
              <a:solidFill>
                <a:srgbClr val="002060"/>
              </a:solidFill>
            </a:endParaRPr>
          </a:p>
          <a:p>
            <a:pPr algn="just"/>
            <a:endParaRPr lang="ru-RU" altLang="ru-RU" sz="2800" dirty="0">
              <a:solidFill>
                <a:srgbClr val="002060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  <p:pic>
        <p:nvPicPr>
          <p:cNvPr id="39938" name="Picture 2" descr="Young girl holding a white sign with red inscription STOP on a w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357562"/>
            <a:ext cx="45720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2394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Эмоциональный и физический стрес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5774" y="4492056"/>
            <a:ext cx="3798169" cy="236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solidFill>
                  <a:srgbClr val="002060"/>
                </a:solidFill>
              </a:rPr>
              <a:t>Как быстро восстановиться 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124744"/>
            <a:ext cx="7272808" cy="5184576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Откажитесь </a:t>
            </a:r>
            <a:r>
              <a:rPr lang="ru-RU" sz="2600" b="1" dirty="0">
                <a:solidFill>
                  <a:srgbClr val="002060"/>
                </a:solidFill>
              </a:rPr>
              <a:t>от </a:t>
            </a:r>
            <a:r>
              <a:rPr lang="ru-RU" sz="2600" b="1" dirty="0" err="1">
                <a:solidFill>
                  <a:srgbClr val="002060"/>
                </a:solidFill>
              </a:rPr>
              <a:t>перфекционизма</a:t>
            </a:r>
            <a:r>
              <a:rPr lang="ru-RU" sz="2600" b="1" dirty="0">
                <a:solidFill>
                  <a:srgbClr val="002060"/>
                </a:solidFill>
              </a:rPr>
              <a:t>. </a:t>
            </a:r>
            <a:r>
              <a:rPr lang="ru-RU" sz="2600" dirty="0">
                <a:solidFill>
                  <a:srgbClr val="002060"/>
                </a:solidFill>
              </a:rPr>
              <a:t>Проще всего осудить себя за несделанное или сделанное плохо. Но можно принять свои слабости и похвалить за то, что вы вообще делали. </a:t>
            </a:r>
            <a:endParaRPr lang="ru-RU" sz="2600" dirty="0" smtClean="0">
              <a:solidFill>
                <a:srgbClr val="002060"/>
              </a:solidFill>
            </a:endParaRPr>
          </a:p>
          <a:p>
            <a:r>
              <a:rPr lang="ru-RU" sz="2600" b="1" dirty="0" smtClean="0">
                <a:solidFill>
                  <a:srgbClr val="002060"/>
                </a:solidFill>
              </a:rPr>
              <a:t>Дайте </a:t>
            </a:r>
            <a:r>
              <a:rPr lang="ru-RU" sz="2600" b="1" dirty="0">
                <a:solidFill>
                  <a:srgbClr val="002060"/>
                </a:solidFill>
              </a:rPr>
              <a:t>себе право на эмоции</a:t>
            </a:r>
            <a:r>
              <a:rPr lang="ru-RU" sz="2600" dirty="0">
                <a:solidFill>
                  <a:srgbClr val="002060"/>
                </a:solidFill>
              </a:rPr>
              <a:t>. Испытываете гнев, обиду, злость? Признайте их, не запрещайте себе выплескивать. Да, это очень болезненно, зато после проявления эмоций вы быстрее восстановитесь</a:t>
            </a:r>
            <a:r>
              <a:rPr lang="ru-RU" sz="26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164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артинка по теме: Прогулки пешком помогли мужчине похудеть на 150 кил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189" y="4293096"/>
            <a:ext cx="3863133" cy="25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23199"/>
            <a:ext cx="7786711" cy="1145561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2060"/>
                </a:solidFill>
              </a:rPr>
              <a:t>Как </a:t>
            </a:r>
            <a:r>
              <a:rPr lang="ru-RU" sz="3000" dirty="0">
                <a:solidFill>
                  <a:srgbClr val="002060"/>
                </a:solidFill>
              </a:rPr>
              <a:t>быстро восстановиться </a:t>
            </a:r>
            <a:r>
              <a:rPr lang="ru-RU" sz="3000" dirty="0" smtClean="0">
                <a:solidFill>
                  <a:srgbClr val="002060"/>
                </a:solidFill>
              </a:rPr>
              <a:t> 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33182"/>
            <a:ext cx="7368752" cy="50405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600" b="1" dirty="0" smtClean="0">
                <a:solidFill>
                  <a:srgbClr val="002060"/>
                </a:solidFill>
              </a:rPr>
              <a:t>Поставьте </a:t>
            </a:r>
            <a:r>
              <a:rPr lang="ru-RU" sz="2600" b="1" dirty="0">
                <a:solidFill>
                  <a:srgbClr val="002060"/>
                </a:solidFill>
              </a:rPr>
              <a:t>тело на первое место</a:t>
            </a:r>
            <a:r>
              <a:rPr lang="ru-RU" sz="2600" dirty="0">
                <a:solidFill>
                  <a:srgbClr val="002060"/>
                </a:solidFill>
              </a:rPr>
              <a:t>. Держать под контролем мысли и эмоции очень сложно. Ориентируйтесь на потребности тела. Когда вы под влиянием обстоятельств собьетесь с намеченного пути, продолжайте о себе заботиться – гулять, заниматься спортом, есть правильные продукты. 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b="1" dirty="0" smtClean="0">
                <a:solidFill>
                  <a:srgbClr val="002060"/>
                </a:solidFill>
              </a:rPr>
              <a:t>Извлекайте </a:t>
            </a:r>
            <a:r>
              <a:rPr lang="ru-RU" sz="2600" b="1" dirty="0">
                <a:solidFill>
                  <a:srgbClr val="002060"/>
                </a:solidFill>
              </a:rPr>
              <a:t>уроки</a:t>
            </a:r>
            <a:r>
              <a:rPr lang="ru-RU" sz="2600" dirty="0">
                <a:solidFill>
                  <a:srgbClr val="002060"/>
                </a:solidFill>
              </a:rPr>
              <a:t>. Каждая стрессовая ситуация полезна, как бы странно </a:t>
            </a:r>
            <a:endParaRPr lang="ru-RU" sz="2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    это </a:t>
            </a:r>
            <a:r>
              <a:rPr lang="ru-RU" sz="2600" dirty="0">
                <a:solidFill>
                  <a:srgbClr val="002060"/>
                </a:solidFill>
              </a:rPr>
              <a:t>ни </a:t>
            </a:r>
            <a:r>
              <a:rPr lang="ru-RU" sz="2600" dirty="0" smtClean="0">
                <a:solidFill>
                  <a:srgbClr val="002060"/>
                </a:solidFill>
              </a:rPr>
              <a:t>звучало.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234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.allegroimg.com/original/11a921/95c5ca004e04973c305b38117654/AMINOPHARM-ASHWAGANDHA-500mg-90-kaps-ANTY-STERS-Producent-inny-produc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0497" y="4653136"/>
            <a:ext cx="3001983" cy="208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3199"/>
            <a:ext cx="7668345" cy="1360836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002060"/>
                </a:solidFill>
              </a:rPr>
              <a:t>Как быстро восстановиться 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268760"/>
            <a:ext cx="7416824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</a:rPr>
              <a:t>Записывайте хорошие события</a:t>
            </a:r>
            <a:r>
              <a:rPr lang="ru-RU" sz="2600" dirty="0">
                <a:solidFill>
                  <a:srgbClr val="002060"/>
                </a:solidFill>
              </a:rPr>
              <a:t>. В течение дня с каждым происходит множество </a:t>
            </a:r>
            <a:r>
              <a:rPr lang="ru-RU" sz="2600" dirty="0" err="1">
                <a:solidFill>
                  <a:srgbClr val="002060"/>
                </a:solidFill>
              </a:rPr>
              <a:t>микрособытий</a:t>
            </a:r>
            <a:r>
              <a:rPr lang="ru-RU" sz="2600" dirty="0">
                <a:solidFill>
                  <a:srgbClr val="002060"/>
                </a:solidFill>
              </a:rPr>
              <a:t>. Некоторые из них мы вообще не замечаем, в </a:t>
            </a:r>
            <a:r>
              <a:rPr lang="ru-RU" sz="2600" dirty="0" err="1">
                <a:solidFill>
                  <a:srgbClr val="002060"/>
                </a:solidFill>
              </a:rPr>
              <a:t>т.ч</a:t>
            </a:r>
            <a:r>
              <a:rPr lang="ru-RU" sz="2600" dirty="0">
                <a:solidFill>
                  <a:srgbClr val="002060"/>
                </a:solidFill>
              </a:rPr>
              <a:t>. и хорошие. Если их записать, будет легче испытать чувство благодарности, обрести спокойствие</a:t>
            </a:r>
            <a:r>
              <a:rPr lang="ru-RU" sz="2600" dirty="0" smtClean="0">
                <a:solidFill>
                  <a:srgbClr val="002060"/>
                </a:solidFill>
              </a:rPr>
              <a:t>. Хороший </a:t>
            </a:r>
            <a:r>
              <a:rPr lang="ru-RU" sz="2600" dirty="0">
                <a:solidFill>
                  <a:srgbClr val="002060"/>
                </a:solidFill>
              </a:rPr>
              <a:t>прием: не напрягайтесь, вспоминая весь день. Достаточно восстановить в памяти 3 хороших события. Возьмите себе за правило каждый день записать всего 3 приятности.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25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11.fotocdn.net/s128/6048cf25c43aed66/pin_l/2894989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6480719" cy="623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596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803617"/>
            <a:ext cx="7535730" cy="53279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790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elegra.ph/file/e727b1f26381edcfa9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452" y="188641"/>
            <a:ext cx="6714004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272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чему у зебр не бывает инфарк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00" y="1015639"/>
            <a:ext cx="2000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123199"/>
            <a:ext cx="7308304" cy="1145561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2060"/>
                </a:solidFill>
              </a:rPr>
              <a:t>Полезная информация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0121" y="1191025"/>
            <a:ext cx="7056784" cy="46805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hlinkClick r:id="rId3"/>
              </a:rPr>
              <a:t>    Топ 25 лучших книг о стрессе и борьбе с ним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Управление стресс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054" y="2649071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тресс как внутренняя иг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1752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Антистресс-тренинг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512" y="2348880"/>
            <a:ext cx="1981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Выгорание. Новый подход к избавлению от стресс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2545" y="3975883"/>
            <a:ext cx="2009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Свобода от тревог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0240" y="4000500"/>
            <a:ext cx="2105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48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908402"/>
            <a:ext cx="67687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Психоэмоциональное состояние и здоровье </a:t>
            </a:r>
            <a:r>
              <a:rPr lang="ru-RU" sz="2200" dirty="0">
                <a:solidFill>
                  <a:srgbClr val="002060"/>
                </a:solidFill>
                <a:latin typeface="+mj-lt"/>
              </a:rPr>
              <a:t>каждого из нас напрямую зависит от эмоционального настроя.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Психоэмоциональное здоровье характеризуется особенностями эмоционально-волевых качеств, способностью к </a:t>
            </a:r>
            <a:r>
              <a:rPr lang="ru-RU" sz="2200" dirty="0" err="1" smtClean="0">
                <a:solidFill>
                  <a:srgbClr val="002060"/>
                </a:solidFill>
                <a:latin typeface="+mj-lt"/>
              </a:rPr>
              <a:t>саморегуляции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 и управлению своим внутренним психологическим состоянием. </a:t>
            </a:r>
          </a:p>
          <a:p>
            <a:pPr algn="just"/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Важно </a:t>
            </a:r>
            <a:r>
              <a:rPr lang="ru-RU" sz="2200" dirty="0">
                <a:solidFill>
                  <a:srgbClr val="002060"/>
                </a:solidFill>
                <a:latin typeface="+mj-lt"/>
              </a:rPr>
              <a:t>уметь справляться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с любыми стрессовыми </a:t>
            </a:r>
            <a:r>
              <a:rPr lang="ru-RU" sz="2200" dirty="0">
                <a:solidFill>
                  <a:srgbClr val="002060"/>
                </a:solidFill>
                <a:latin typeface="+mj-lt"/>
              </a:rPr>
              <a:t>ситуациями – это поможет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нам </a:t>
            </a:r>
            <a:r>
              <a:rPr lang="ru-RU" sz="2200" dirty="0">
                <a:solidFill>
                  <a:srgbClr val="002060"/>
                </a:solidFill>
                <a:latin typeface="+mj-lt"/>
              </a:rPr>
              <a:t>поддерживать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психоэмоциональное здоровье </a:t>
            </a:r>
            <a:r>
              <a:rPr lang="ru-RU" sz="2200" dirty="0">
                <a:solidFill>
                  <a:srgbClr val="002060"/>
                </a:solidFill>
                <a:latin typeface="+mj-lt"/>
              </a:rPr>
              <a:t>и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управлять своим внутренним состоянием.</a:t>
            </a:r>
            <a:endParaRPr lang="ru-RU" sz="2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146" name="Picture 2" descr="12 психологических блоков: у негативных эмоций есть своя цен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54372"/>
            <a:ext cx="3665271" cy="234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Характер и личность,Человек,Психика,Заметка,Психология,Личность,Эмоциональн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104"/>
            <a:ext cx="3672408" cy="234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8806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32656"/>
            <a:ext cx="7417321" cy="5564907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altLang="ko-KR" sz="2700" dirty="0" smtClean="0">
                <a:solidFill>
                  <a:srgbClr val="002060"/>
                </a:solidFill>
                <a:latin typeface="Verdana" panose="020B0604030504040204" pitchFamily="34" charset="0"/>
                <a:ea typeface="굴림"/>
                <a:cs typeface="굴림"/>
              </a:rPr>
              <a:t>Желаем всем участникам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altLang="ko-KR" sz="2700" dirty="0" smtClean="0">
                <a:solidFill>
                  <a:srgbClr val="002060"/>
                </a:solidFill>
                <a:latin typeface="Verdana" panose="020B0604030504040204" pitchFamily="34" charset="0"/>
                <a:ea typeface="굴림"/>
                <a:cs typeface="굴림"/>
              </a:rPr>
              <a:t>образовательных отношений –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ru-RU" altLang="ko-KR" sz="2700" dirty="0" smtClean="0">
              <a:solidFill>
                <a:srgbClr val="002060"/>
              </a:solidFill>
              <a:latin typeface="Verdana" panose="020B0604030504040204" pitchFamily="34" charset="0"/>
              <a:ea typeface="굴림"/>
              <a:cs typeface="굴림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altLang="ko-KR" sz="2700" dirty="0" err="1" smtClean="0">
                <a:solidFill>
                  <a:srgbClr val="002060"/>
                </a:solidFill>
                <a:latin typeface="Verdana" panose="020B0604030504040204" pitchFamily="34" charset="0"/>
                <a:ea typeface="굴림"/>
                <a:cs typeface="굴림"/>
              </a:rPr>
              <a:t>ресурсности</a:t>
            </a:r>
            <a:r>
              <a:rPr lang="ru-RU" altLang="ko-KR" sz="2700" dirty="0" smtClean="0">
                <a:solidFill>
                  <a:srgbClr val="002060"/>
                </a:solidFill>
                <a:latin typeface="Verdana" panose="020B0604030504040204" pitchFamily="34" charset="0"/>
                <a:ea typeface="굴림"/>
                <a:cs typeface="굴림"/>
              </a:rPr>
              <a:t>, психологического и физического здоровья,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altLang="ko-KR" sz="2700" dirty="0" smtClean="0">
                <a:solidFill>
                  <a:srgbClr val="002060"/>
                </a:solidFill>
                <a:latin typeface="Verdana" panose="020B0604030504040204" pitchFamily="34" charset="0"/>
                <a:ea typeface="굴림"/>
                <a:cs typeface="굴림"/>
              </a:rPr>
              <a:t>позитивного мышления</a:t>
            </a:r>
            <a:endParaRPr lang="ru-RU" altLang="ko-KR" sz="2700" dirty="0">
              <a:solidFill>
                <a:srgbClr val="002060"/>
              </a:solidFill>
              <a:latin typeface="Verdana" panose="020B0604030504040204" pitchFamily="34" charset="0"/>
              <a:ea typeface="굴림"/>
              <a:cs typeface="굴림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altLang="ko-KR" sz="2700" dirty="0">
                <a:solidFill>
                  <a:srgbClr val="002060"/>
                </a:solidFill>
                <a:latin typeface="Verdana" panose="020B0604030504040204" pitchFamily="34" charset="0"/>
                <a:ea typeface="굴림"/>
                <a:cs typeface="굴림"/>
              </a:rPr>
              <a:t>и</a:t>
            </a:r>
            <a:endParaRPr lang="ru-RU" altLang="ko-KR" sz="2700" dirty="0" smtClean="0">
              <a:solidFill>
                <a:srgbClr val="002060"/>
              </a:solidFill>
              <a:latin typeface="Verdana" panose="020B0604030504040204" pitchFamily="34" charset="0"/>
              <a:ea typeface="굴림"/>
              <a:cs typeface="굴림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altLang="ko-KR" sz="2700" dirty="0">
                <a:solidFill>
                  <a:srgbClr val="002060"/>
                </a:solidFill>
                <a:latin typeface="Verdana" panose="020B0604030504040204" pitchFamily="34" charset="0"/>
                <a:ea typeface="굴림"/>
                <a:cs typeface="굴림"/>
              </a:rPr>
              <a:t>с</a:t>
            </a:r>
            <a:r>
              <a:rPr lang="ru-RU" altLang="ko-KR" sz="2700" dirty="0" smtClean="0">
                <a:solidFill>
                  <a:srgbClr val="002060"/>
                </a:solidFill>
                <a:latin typeface="Verdana" panose="020B0604030504040204" pitchFamily="34" charset="0"/>
                <a:ea typeface="굴림"/>
                <a:cs typeface="굴림"/>
              </a:rPr>
              <a:t>трессоустойчивости!</a:t>
            </a:r>
            <a:endParaRPr lang="ru-RU" altLang="ko-KR" sz="2700" dirty="0" smtClean="0">
              <a:solidFill>
                <a:srgbClr val="B92D14"/>
              </a:solidFill>
              <a:latin typeface="Verdana" panose="020B0604030504040204" pitchFamily="34" charset="0"/>
              <a:ea typeface="굴림"/>
              <a:cs typeface="굴림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altLang="ru-RU" sz="2700" dirty="0" smtClean="0">
              <a:solidFill>
                <a:srgbClr val="B92D14"/>
              </a:solidFill>
            </a:endParaRPr>
          </a:p>
        </p:txBody>
      </p:sp>
      <p:pic>
        <p:nvPicPr>
          <p:cNvPr id="2355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17032"/>
            <a:ext cx="5292725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42391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002060"/>
                </a:solidFill>
              </a:rPr>
              <a:t>Причины потери ресурсного состояния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47664" y="1496418"/>
            <a:ext cx="6834336" cy="4294781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altLang="ru-RU" sz="2800" dirty="0" smtClean="0">
                <a:solidFill>
                  <a:srgbClr val="002060"/>
                </a:solidFill>
              </a:rPr>
              <a:t>Ситуации неопределённости;</a:t>
            </a:r>
          </a:p>
          <a:p>
            <a:pPr eaLnBrk="1" hangingPunct="1"/>
            <a:r>
              <a:rPr lang="ru-RU" altLang="ru-RU" sz="2800" dirty="0" smtClean="0">
                <a:solidFill>
                  <a:srgbClr val="002060"/>
                </a:solidFill>
              </a:rPr>
              <a:t>Хроническая усталость;</a:t>
            </a:r>
          </a:p>
          <a:p>
            <a:pPr eaLnBrk="1" hangingPunct="1"/>
            <a:r>
              <a:rPr lang="ru-RU" altLang="ru-RU" sz="2800" dirty="0" smtClean="0">
                <a:solidFill>
                  <a:srgbClr val="002060"/>
                </a:solidFill>
              </a:rPr>
              <a:t>Низкая личностная и профессиональная мотивация;</a:t>
            </a:r>
          </a:p>
          <a:p>
            <a:pPr eaLnBrk="1" hangingPunct="1"/>
            <a:r>
              <a:rPr lang="ru-RU" altLang="ru-RU" sz="2800" dirty="0" smtClean="0">
                <a:solidFill>
                  <a:srgbClr val="002060"/>
                </a:solidFill>
              </a:rPr>
              <a:t>Негативное психологическое состояние (напряжение)</a:t>
            </a:r>
          </a:p>
          <a:p>
            <a:pPr eaLnBrk="1" hangingPunct="1"/>
            <a:r>
              <a:rPr lang="ru-RU" altLang="ru-RU" sz="2800" dirty="0" smtClean="0">
                <a:solidFill>
                  <a:srgbClr val="002060"/>
                </a:solidFill>
              </a:rPr>
              <a:t>Частые ситуации стресса;</a:t>
            </a:r>
          </a:p>
          <a:p>
            <a:pPr eaLnBrk="1" hangingPunct="1"/>
            <a:r>
              <a:rPr lang="ru-RU" altLang="ru-RU" sz="2800" dirty="0" smtClean="0">
                <a:solidFill>
                  <a:srgbClr val="002060"/>
                </a:solidFill>
              </a:rPr>
              <a:t>Неудовлетворённость профессиональным и личностным ростом;</a:t>
            </a:r>
          </a:p>
          <a:p>
            <a:pPr eaLnBrk="1" hangingPunct="1"/>
            <a:r>
              <a:rPr lang="ru-RU" altLang="ru-RU" sz="2800" dirty="0" smtClean="0">
                <a:solidFill>
                  <a:srgbClr val="002060"/>
                </a:solidFill>
              </a:rPr>
              <a:t>Плохое самочувствие (психоэмоциональное, физическое)</a:t>
            </a:r>
          </a:p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2997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Причины </a:t>
            </a:r>
            <a:r>
              <a:rPr lang="ru-RU" sz="2800" dirty="0">
                <a:solidFill>
                  <a:srgbClr val="002060"/>
                </a:solidFill>
              </a:rPr>
              <a:t>стресса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672" y="1196752"/>
            <a:ext cx="7272808" cy="511256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К</a:t>
            </a:r>
            <a:r>
              <a:rPr lang="ru-RU" sz="2800" dirty="0" smtClean="0">
                <a:solidFill>
                  <a:srgbClr val="002060"/>
                </a:solidFill>
              </a:rPr>
              <a:t>онфликтные </a:t>
            </a:r>
            <a:r>
              <a:rPr lang="ru-RU" sz="2800" dirty="0">
                <a:solidFill>
                  <a:srgbClr val="002060"/>
                </a:solidFill>
              </a:rPr>
              <a:t>ситуации на работе или дома</a:t>
            </a:r>
            <a:r>
              <a:rPr lang="ru-RU" sz="2800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Недовольство</a:t>
            </a:r>
            <a:r>
              <a:rPr lang="ru-RU" sz="2800" dirty="0">
                <a:solidFill>
                  <a:srgbClr val="002060"/>
                </a:solidFill>
              </a:rPr>
              <a:t>;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Д</a:t>
            </a:r>
            <a:r>
              <a:rPr lang="ru-RU" sz="2800" dirty="0" smtClean="0">
                <a:solidFill>
                  <a:srgbClr val="002060"/>
                </a:solidFill>
              </a:rPr>
              <a:t>лительное </a:t>
            </a:r>
            <a:r>
              <a:rPr lang="ru-RU" sz="2800" dirty="0">
                <a:solidFill>
                  <a:srgbClr val="002060"/>
                </a:solidFill>
              </a:rPr>
              <a:t>отсутствие полноценного отпуска;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рутинная жизнь с отсутствием перемен;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Н</a:t>
            </a:r>
            <a:r>
              <a:rPr lang="ru-RU" sz="2800" dirty="0" smtClean="0">
                <a:solidFill>
                  <a:srgbClr val="002060"/>
                </a:solidFill>
              </a:rPr>
              <a:t>едостаток </a:t>
            </a:r>
            <a:r>
              <a:rPr lang="ru-RU" sz="2800" dirty="0">
                <a:solidFill>
                  <a:srgbClr val="002060"/>
                </a:solidFill>
              </a:rPr>
              <a:t>витаминов, плохое питание</a:t>
            </a:r>
            <a:r>
              <a:rPr lang="ru-RU" sz="2800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С</a:t>
            </a:r>
            <a:r>
              <a:rPr lang="ru-RU" sz="2800" dirty="0" smtClean="0">
                <a:solidFill>
                  <a:srgbClr val="002060"/>
                </a:solidFill>
              </a:rPr>
              <a:t>трахи</a:t>
            </a:r>
            <a:r>
              <a:rPr lang="ru-RU" sz="2800" dirty="0">
                <a:solidFill>
                  <a:srgbClr val="002060"/>
                </a:solidFill>
              </a:rPr>
              <a:t>;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одиночество;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резкая смена окружающей обстановки;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Недосыпание, угнетенное состояние….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Стресс </a:t>
            </a:r>
            <a:r>
              <a:rPr lang="ru-RU" b="1" i="1" dirty="0">
                <a:solidFill>
                  <a:srgbClr val="FF0000"/>
                </a:solidFill>
              </a:rPr>
              <a:t>– это не то, ЧТО с вами случилось, а то, КАК вы ЭТО воспринимаете.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956376" cy="1360836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000" dirty="0" smtClean="0">
                <a:solidFill>
                  <a:srgbClr val="002060"/>
                </a:solidFill>
              </a:rPr>
              <a:t>Физиологические особенности, определяющие  стрессоустойчивость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28800"/>
            <a:ext cx="7704856" cy="468052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</a:rPr>
              <a:t>Тип </a:t>
            </a:r>
            <a:r>
              <a:rPr lang="ru-RU" sz="2200" b="1" dirty="0">
                <a:solidFill>
                  <a:srgbClr val="002060"/>
                </a:solidFill>
              </a:rPr>
              <a:t>нервной системы. </a:t>
            </a:r>
            <a:r>
              <a:rPr lang="ru-RU" sz="2200" dirty="0">
                <a:solidFill>
                  <a:srgbClr val="002060"/>
                </a:solidFill>
              </a:rPr>
              <a:t>Люди со слабым типом нервной системы менее устойчивы к стрессу. У крайних типов (холериков, меланхоликов) адаптация к воздействию стрессоров не является </a:t>
            </a:r>
            <a:r>
              <a:rPr lang="ru-RU" sz="2200" dirty="0" smtClean="0">
                <a:solidFill>
                  <a:srgbClr val="002060"/>
                </a:solidFill>
              </a:rPr>
              <a:t>стойкой.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</a:rPr>
              <a:t>Гормональные </a:t>
            </a:r>
            <a:r>
              <a:rPr lang="ru-RU" sz="2200" b="1" dirty="0">
                <a:solidFill>
                  <a:srgbClr val="002060"/>
                </a:solidFill>
              </a:rPr>
              <a:t>особенности</a:t>
            </a:r>
            <a:r>
              <a:rPr lang="ru-RU" sz="2200" dirty="0">
                <a:solidFill>
                  <a:srgbClr val="002060"/>
                </a:solidFill>
              </a:rPr>
              <a:t>. Люди с пониженным уровнем кортизола в крови менее подвержены воздействию стресс-факторов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psy-info.ru/wp-content/uploads/2019/12/tipy_temperamenta-e15753220558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4164" y="4293096"/>
            <a:ext cx="5122331" cy="251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668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zen_doc/3956088/pub_5f6fe94763b25d04cd42db88_5f6feda76e33974a01018b2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745495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460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.mycdn.me/i?r=AzEPZsRbOZEKgBhR0XGMT1RkPvMCTbgObEWtoQPAByerx6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157" y="692696"/>
            <a:ext cx="8316416" cy="584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70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3199"/>
            <a:ext cx="7740353" cy="1360836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2060"/>
                </a:solidFill>
              </a:rPr>
              <a:t>Профилактика стрессовых состояний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340768"/>
            <a:ext cx="7056784" cy="46805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Профилактика стресса </a:t>
            </a:r>
            <a:r>
              <a:rPr lang="ru-RU" sz="2800" dirty="0" smtClean="0">
                <a:solidFill>
                  <a:srgbClr val="002060"/>
                </a:solidFill>
              </a:rPr>
              <a:t>– это важное условие для сохранения эмоционального здоровья. 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  <p:pic>
        <p:nvPicPr>
          <p:cNvPr id="7170" name="Picture 2" descr="против стресс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552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3199"/>
            <a:ext cx="7884369" cy="1360836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002060"/>
                </a:solidFill>
              </a:rPr>
              <a:t>Профилактика стрессовых состояний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28800"/>
            <a:ext cx="7272808" cy="468052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002060"/>
                </a:solidFill>
              </a:rPr>
              <a:t>Снижайте значимость </a:t>
            </a:r>
            <a:r>
              <a:rPr lang="ru-RU" altLang="ru-RU" sz="2800" dirty="0" smtClean="0">
                <a:solidFill>
                  <a:srgbClr val="002060"/>
                </a:solidFill>
              </a:rPr>
              <a:t>(относитесь ко всему проще) учитесь более спокойно воспринимать любые события в своей жизни. </a:t>
            </a:r>
          </a:p>
          <a:p>
            <a:r>
              <a:rPr lang="ru-RU" altLang="ru-RU" sz="2800" b="1" dirty="0" smtClean="0">
                <a:solidFill>
                  <a:srgbClr val="002060"/>
                </a:solidFill>
              </a:rPr>
              <a:t>Используйте способы переключения</a:t>
            </a:r>
            <a:r>
              <a:rPr lang="ru-RU" altLang="ru-RU" sz="2800" dirty="0" smtClean="0">
                <a:solidFill>
                  <a:srgbClr val="002060"/>
                </a:solidFill>
              </a:rPr>
              <a:t>. Вас одолевают неприятные мысли? Переключайтесь. Сместите акценты на внешний мир.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Освобождайтесь от отрицательных эмоций.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0120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437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e8e4d6b0c65f246657a23eab4ddc6a95d60a3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601</Words>
  <Application>Microsoft Office PowerPoint</Application>
  <PresentationFormat>Экран (4:3)</PresentationFormat>
  <Paragraphs>65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Психоэмоциональные состояния  Управление эмоциями и стрессом Ледкова О. Ю. педагог-психолог  МАОУ «СОШ №56 г. Челябинска» Руководитель ГМО педагогов-психологов ОО г. Челябинска  </vt:lpstr>
      <vt:lpstr>Слайд 2</vt:lpstr>
      <vt:lpstr>Причины потери ресурсного состояния</vt:lpstr>
      <vt:lpstr>Причины стресса </vt:lpstr>
      <vt:lpstr> Физиологические особенности, определяющие  стрессоустойчивость</vt:lpstr>
      <vt:lpstr>Слайд 6</vt:lpstr>
      <vt:lpstr>Слайд 7</vt:lpstr>
      <vt:lpstr>Профилактика стрессовых состояний</vt:lpstr>
      <vt:lpstr>Профилактика стрессовых состояний</vt:lpstr>
      <vt:lpstr>Профилактика стрессовых состояний</vt:lpstr>
      <vt:lpstr>Профилактика стрессовых состояний</vt:lpstr>
      <vt:lpstr>Профилактика стрессовых состояний</vt:lpstr>
      <vt:lpstr>Как быстро восстановиться </vt:lpstr>
      <vt:lpstr>Как быстро восстановиться  </vt:lpstr>
      <vt:lpstr>Как быстро восстановиться </vt:lpstr>
      <vt:lpstr>Слайд 16</vt:lpstr>
      <vt:lpstr>Слайд 17</vt:lpstr>
      <vt:lpstr>Слайд 18</vt:lpstr>
      <vt:lpstr>Полезная информация</vt:lpstr>
      <vt:lpstr>Слайд 20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Облака сквозь листья</dc:title>
  <dc:creator>obstinate</dc:creator>
  <dc:description>Шаблон презентации с сайта https://presentation-creation.ru/</dc:description>
  <cp:lastModifiedBy>User</cp:lastModifiedBy>
  <cp:revision>465</cp:revision>
  <cp:lastPrinted>2022-04-17T15:47:33Z</cp:lastPrinted>
  <dcterms:created xsi:type="dcterms:W3CDTF">2018-02-25T09:09:03Z</dcterms:created>
  <dcterms:modified xsi:type="dcterms:W3CDTF">2022-04-18T09:05:27Z</dcterms:modified>
</cp:coreProperties>
</file>