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8" r:id="rId4"/>
    <p:sldId id="263" r:id="rId5"/>
    <p:sldId id="264" r:id="rId6"/>
    <p:sldId id="265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2" r:id="rId16"/>
    <p:sldId id="273" r:id="rId17"/>
    <p:sldId id="2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CA4"/>
    <a:srgbClr val="2E3A4B"/>
    <a:srgbClr val="6EB6DA"/>
    <a:srgbClr val="2B92BF"/>
    <a:srgbClr val="2F3044"/>
    <a:srgbClr val="2D3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09B48-4659-4DBC-97CA-5117E3BA500F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2D0D6-4836-4A81-9130-AD7AA02AE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9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2548-96C0-48CA-A57D-BCD7A325B99F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35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54E8-4CDD-4521-B568-C6EF5FFADC00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9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7DC8-CCF4-4614-BEE2-73D479305201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15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018F-8EB8-4FAC-B5FA-513A29B0771C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4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5B7A-B118-4961-B4AF-EF471619C9AB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1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D41D-3F4F-4068-9E22-421568F4BD92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3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6AF3-ED6C-4E35-8DC8-CF601489EA2F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77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F4C-42B3-4E78-9996-B89A7365FC90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49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843F-E2B5-46AE-A551-D96D30D6CEAC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9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ACBD-B77B-4997-8B72-555DF7B10073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0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3E46-8185-46AF-87D0-534820393168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7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4C3B4-FD25-4504-BC0E-B0DFF200998E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0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1;&#1095;&#1077;&#1073;&#1085;&#1099;&#1077;&#1087;&#1088;&#1077;&#1079;&#1077;&#1085;&#1090;&#1072;&#1094;&#1080;&#1080;.&#1088;&#1092;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1;&#1095;&#1077;&#1073;&#1085;&#1099;&#1077;&#1087;&#1088;&#1077;&#1079;&#1077;&#1085;&#1090;&#1072;&#1094;&#1080;&#1080;.&#1088;&#1092;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krasotaimedicina.ru/diseases/narcologic/alcoholis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rasotaimedicina.ru/diseases/narcologic/narcomania" TargetMode="External"/><Relationship Id="rId5" Type="http://schemas.openxmlformats.org/officeDocument/2006/relationships/hyperlink" Target="https://www.krasotaimedicina.ru/diseases/narcologic/toxicomania" TargetMode="External"/><Relationship Id="rId4" Type="http://schemas.openxmlformats.org/officeDocument/2006/relationships/hyperlink" Target="https://www.krasotaimedicina.ru/diseases/psychiatri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7268" y="1336431"/>
            <a:ext cx="61848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2E3A4B"/>
                </a:solidFill>
              </a:rPr>
              <a:t>Причины проявления девиаций </a:t>
            </a:r>
          </a:p>
          <a:p>
            <a:pPr algn="ctr"/>
            <a:r>
              <a:rPr lang="ru-RU" sz="4800" i="1" dirty="0" smtClean="0">
                <a:solidFill>
                  <a:srgbClr val="2E3A4B"/>
                </a:solidFill>
              </a:rPr>
              <a:t>в поведении подростков</a:t>
            </a:r>
            <a:endParaRPr lang="ru-RU" sz="4800" i="1" dirty="0">
              <a:solidFill>
                <a:srgbClr val="2E3A4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5086" y="5257465"/>
            <a:ext cx="5807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E6CA4"/>
                </a:solidFill>
              </a:rPr>
              <a:t>Соловьева Анна Александровна</a:t>
            </a:r>
          </a:p>
          <a:p>
            <a:pPr algn="ctr"/>
            <a:r>
              <a:rPr lang="ru-RU" sz="1600" dirty="0" smtClean="0">
                <a:solidFill>
                  <a:srgbClr val="2E6CA4"/>
                </a:solidFill>
              </a:rPr>
              <a:t>МАОУ «Лицей № 67 г. Челябинска», </a:t>
            </a:r>
          </a:p>
          <a:p>
            <a:pPr algn="ctr"/>
            <a:r>
              <a:rPr lang="ru-RU" sz="1600" dirty="0" smtClean="0">
                <a:solidFill>
                  <a:srgbClr val="2E6CA4"/>
                </a:solidFill>
              </a:rPr>
              <a:t>педагог-психолог высшей категории</a:t>
            </a:r>
            <a:endParaRPr lang="ru-RU" sz="1600" dirty="0">
              <a:solidFill>
                <a:srgbClr val="2E6CA4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41963" y="5189517"/>
            <a:ext cx="5617029" cy="0"/>
          </a:xfrm>
          <a:prstGeom prst="line">
            <a:avLst/>
          </a:prstGeom>
          <a:ln w="38100">
            <a:solidFill>
              <a:srgbClr val="6EB6D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41962" y="6090063"/>
            <a:ext cx="5617030" cy="0"/>
          </a:xfrm>
          <a:prstGeom prst="line">
            <a:avLst/>
          </a:prstGeom>
          <a:ln w="38100">
            <a:solidFill>
              <a:srgbClr val="6EB6D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72" y="4388951"/>
            <a:ext cx="1531309" cy="15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78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810" y="89969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Отягощенная наследственность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9478" y="2613417"/>
            <a:ext cx="8229600" cy="2957390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dirty="0" smtClean="0"/>
              <a:t> Развитию девиаций способствуют сниженные защитные механизмы, ограниченные приспособительные функции личности. Данные особенности наблюдаются при наследовании умственной недостаточности, аномальных черт характера, склонности к алкоголизму, наркомании.</a:t>
            </a:r>
          </a:p>
          <a:p>
            <a:pPr lvl="0" algn="ctr" fontAlgn="base">
              <a:buNone/>
            </a:pPr>
            <a:endParaRPr lang="ru-RU" dirty="0" smtClean="0"/>
          </a:p>
          <a:p>
            <a:pPr lvl="0" algn="ctr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14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810" y="89969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Патологии ЦНС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9478" y="2613417"/>
            <a:ext cx="8229600" cy="2957390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r>
              <a:rPr lang="ru-RU" dirty="0" smtClean="0"/>
              <a:t> Биологическая неполноценность нервных клеток мозга развивается при тяжелых заболеваниях на первых годах жизни, черепно-мозговых травмах. Она проявляется эмоциональной неустойчивостью, снижением адаптивных возможностей.</a:t>
            </a:r>
          </a:p>
          <a:p>
            <a:pPr lvl="0" algn="ctr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1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810" y="89969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Особенности пубертатного периода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9478" y="2613417"/>
            <a:ext cx="8229600" cy="2957390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dirty="0" smtClean="0"/>
              <a:t> </a:t>
            </a:r>
            <a:r>
              <a:rPr lang="ru-RU" b="1" dirty="0" smtClean="0"/>
              <a:t> </a:t>
            </a:r>
            <a:r>
              <a:rPr lang="ru-RU" dirty="0" smtClean="0"/>
              <a:t>Гормональная перестройка организма, активное созревание отделов коры головного мозга, формирование высших психических функций может проявляться заострением характерологических черт, асоциальными поступками.</a:t>
            </a:r>
          </a:p>
          <a:p>
            <a:pPr lvl="0" algn="ctr" fontAlgn="base">
              <a:buNone/>
            </a:pPr>
            <a:endParaRPr lang="ru-RU" dirty="0" smtClean="0"/>
          </a:p>
          <a:p>
            <a:pPr lvl="0" algn="ctr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1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890" y="1012238"/>
            <a:ext cx="9819249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Классификация девиантного поведения подростов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1899139" y="2897944"/>
            <a:ext cx="2743199" cy="15896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Делинквентный тип </a:t>
            </a:r>
          </a:p>
          <a:p>
            <a:pPr algn="ctr"/>
            <a:r>
              <a:rPr lang="ru-RU" sz="1100" dirty="0" smtClean="0"/>
              <a:t>(воровство, разбой, насилие)</a:t>
            </a:r>
            <a:endParaRPr lang="ru-RU" sz="1100" dirty="0"/>
          </a:p>
        </p:txBody>
      </p:sp>
      <p:sp>
        <p:nvSpPr>
          <p:cNvPr id="7" name="Облако 6"/>
          <p:cNvSpPr/>
          <p:nvPr/>
        </p:nvSpPr>
        <p:spPr>
          <a:xfrm>
            <a:off x="4752534" y="2079674"/>
            <a:ext cx="2478259" cy="15333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Аддиктивный тип</a:t>
            </a:r>
          </a:p>
          <a:p>
            <a:pPr algn="ctr"/>
            <a:r>
              <a:rPr lang="ru-RU" sz="1100" dirty="0" smtClean="0"/>
              <a:t>(алкоголизм, наркомания, транс и т.п.)</a:t>
            </a:r>
            <a:endParaRPr lang="ru-RU" sz="1100" dirty="0"/>
          </a:p>
        </p:txBody>
      </p:sp>
      <p:sp>
        <p:nvSpPr>
          <p:cNvPr id="8" name="Облако 7"/>
          <p:cNvSpPr/>
          <p:nvPr/>
        </p:nvSpPr>
        <p:spPr>
          <a:xfrm>
            <a:off x="6246055" y="3289497"/>
            <a:ext cx="4290647" cy="15333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Патохарактерологический тип</a:t>
            </a:r>
          </a:p>
          <a:p>
            <a:pPr algn="ctr"/>
            <a:r>
              <a:rPr lang="ru-RU" sz="1100" dirty="0" smtClean="0"/>
              <a:t>(акцентуации характера, психопатии)</a:t>
            </a:r>
            <a:endParaRPr lang="ru-RU" sz="1100" dirty="0"/>
          </a:p>
        </p:txBody>
      </p:sp>
      <p:sp>
        <p:nvSpPr>
          <p:cNvPr id="9" name="Облако 8"/>
          <p:cNvSpPr/>
          <p:nvPr/>
        </p:nvSpPr>
        <p:spPr>
          <a:xfrm>
            <a:off x="2658794" y="4696266"/>
            <a:ext cx="3657600" cy="15333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Психопатологический тип</a:t>
            </a:r>
          </a:p>
          <a:p>
            <a:pPr algn="ctr"/>
            <a:r>
              <a:rPr lang="ru-RU" sz="1100" dirty="0" smtClean="0"/>
              <a:t>(психические заболевания)</a:t>
            </a:r>
            <a:endParaRPr lang="ru-RU" sz="1100" dirty="0"/>
          </a:p>
        </p:txBody>
      </p:sp>
      <p:sp>
        <p:nvSpPr>
          <p:cNvPr id="10" name="Облако 9"/>
          <p:cNvSpPr/>
          <p:nvPr/>
        </p:nvSpPr>
        <p:spPr>
          <a:xfrm>
            <a:off x="6527410" y="5141742"/>
            <a:ext cx="3235569" cy="15333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Гиперспособности</a:t>
            </a:r>
          </a:p>
          <a:p>
            <a:pPr algn="ctr"/>
            <a:r>
              <a:rPr lang="ru-RU" sz="1100" dirty="0" smtClean="0"/>
              <a:t> (одаренность, талант, гениальность)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1861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890" y="1012238"/>
            <a:ext cx="9819249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Симптомы девиантного поведения подростов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2222695" y="2363372"/>
            <a:ext cx="2743199" cy="15896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сложности социальной адаптации</a:t>
            </a:r>
            <a:endParaRPr lang="ru-RU" sz="1100" dirty="0"/>
          </a:p>
        </p:txBody>
      </p:sp>
      <p:sp>
        <p:nvSpPr>
          <p:cNvPr id="7" name="Облако 6"/>
          <p:cNvSpPr/>
          <p:nvPr/>
        </p:nvSpPr>
        <p:spPr>
          <a:xfrm>
            <a:off x="2445432" y="4428979"/>
            <a:ext cx="2478259" cy="15333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общественная дезадаптация</a:t>
            </a:r>
            <a:endParaRPr lang="ru-RU" sz="1100" dirty="0"/>
          </a:p>
        </p:txBody>
      </p:sp>
      <p:sp>
        <p:nvSpPr>
          <p:cNvPr id="8" name="Облако 7"/>
          <p:cNvSpPr/>
          <p:nvPr/>
        </p:nvSpPr>
        <p:spPr>
          <a:xfrm>
            <a:off x="5838092" y="2178149"/>
            <a:ext cx="4290647" cy="15333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нарушения в эмоционально-личностной сфере</a:t>
            </a:r>
            <a:endParaRPr lang="ru-RU" sz="1100" dirty="0"/>
          </a:p>
        </p:txBody>
      </p:sp>
      <p:sp>
        <p:nvSpPr>
          <p:cNvPr id="9" name="Облако 8"/>
          <p:cNvSpPr/>
          <p:nvPr/>
        </p:nvSpPr>
        <p:spPr>
          <a:xfrm>
            <a:off x="5922499" y="4330507"/>
            <a:ext cx="4192172" cy="15333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физиологические нарушения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18614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02" y="1242918"/>
            <a:ext cx="3172965" cy="3172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3854" y="4415883"/>
            <a:ext cx="5532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hlinkClick r:id="rId3"/>
              </a:rPr>
              <a:t>УчебныеПрезентации.рф</a:t>
            </a:r>
            <a:endParaRPr lang="ru-RU" sz="2000" dirty="0"/>
          </a:p>
        </p:txBody>
      </p:sp>
      <p:pic>
        <p:nvPicPr>
          <p:cNvPr id="11266" name="Picture 2" descr="Источник: Яндекс.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3866" y="1162393"/>
            <a:ext cx="7094093" cy="5308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3271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02" y="1242918"/>
            <a:ext cx="3172965" cy="3172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3854" y="4415883"/>
            <a:ext cx="5532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hlinkClick r:id="rId3"/>
              </a:rPr>
              <a:t>УчебныеПрезентации.рф</a:t>
            </a:r>
            <a:endParaRPr lang="ru-RU" sz="2000" dirty="0"/>
          </a:p>
        </p:txBody>
      </p:sp>
      <p:pic>
        <p:nvPicPr>
          <p:cNvPr id="31746" name="Picture 2" descr="https://avatars.dzeninfra.ru/get-zen_doc/1594643/pub_5f9c1ee61f9f737992b040bf_5f9d24c53910530e0d73595a/scale_24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4725" y="1205177"/>
            <a:ext cx="6414869" cy="5364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3271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41962" y="4152167"/>
            <a:ext cx="58070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dirty="0" smtClean="0">
                <a:solidFill>
                  <a:srgbClr val="2E6CA4"/>
                </a:solidFill>
              </a:rPr>
              <a:t>СПАСИБО!</a:t>
            </a:r>
            <a:endParaRPr lang="ru-RU" sz="6600" i="1" dirty="0">
              <a:solidFill>
                <a:srgbClr val="2E6C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1357" y="5257464"/>
            <a:ext cx="5807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E6CA4"/>
                </a:solidFill>
              </a:rPr>
              <a:t>Соловьева Анна Александровна</a:t>
            </a:r>
          </a:p>
          <a:p>
            <a:pPr algn="ctr"/>
            <a:r>
              <a:rPr lang="ru-RU" sz="1600" dirty="0" smtClean="0">
                <a:solidFill>
                  <a:srgbClr val="2E6CA4"/>
                </a:solidFill>
              </a:rPr>
              <a:t>МАОУ «Лицей № 67 г. Челябинска», </a:t>
            </a:r>
          </a:p>
          <a:p>
            <a:pPr algn="ctr"/>
            <a:r>
              <a:rPr lang="ru-RU" sz="1600" dirty="0" smtClean="0">
                <a:solidFill>
                  <a:srgbClr val="2E6CA4"/>
                </a:solidFill>
              </a:rPr>
              <a:t>педагог-психолог высшей категории</a:t>
            </a:r>
            <a:endParaRPr lang="ru-RU" sz="1600" dirty="0">
              <a:solidFill>
                <a:srgbClr val="2E6CA4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41963" y="5189517"/>
            <a:ext cx="5617029" cy="0"/>
          </a:xfrm>
          <a:prstGeom prst="line">
            <a:avLst/>
          </a:prstGeom>
          <a:ln w="38100">
            <a:solidFill>
              <a:srgbClr val="6EB6D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41962" y="6090063"/>
            <a:ext cx="5617030" cy="0"/>
          </a:xfrm>
          <a:prstGeom prst="line">
            <a:avLst/>
          </a:prstGeom>
          <a:ln w="38100">
            <a:solidFill>
              <a:srgbClr val="6EB6D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16437">
            <a:off x="5051824" y="1703807"/>
            <a:ext cx="1973556" cy="197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3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25092" y="1436914"/>
            <a:ext cx="580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</a:rPr>
              <a:t>Подросток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6530" y="2445616"/>
            <a:ext cx="725780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 smtClean="0">
                <a:solidFill>
                  <a:schemeClr val="bg1"/>
                </a:solidFill>
              </a:rPr>
              <a:t>В подростковом возрасте непросто расти и преодолевать себя.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 современном мире  быть подростком еще сложнее. Дети растут в другой реальности, где техника, события, перемены наступают с высокой степенью интенсивности, они подвергаются большому стрессу и давлению, новым требованиям.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Ребенку сложно сбалансировать все требования, гормональные перемены и желание независимости от родителей. Сложно слышать себя. Нужна сила и храбрость , чтобы что-то изменить в своей жизни.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620" y="5591895"/>
            <a:ext cx="1129580" cy="11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94" y="5213955"/>
            <a:ext cx="1507520" cy="150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9160" y="1661997"/>
            <a:ext cx="580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err="1" smtClean="0">
                <a:solidFill>
                  <a:schemeClr val="accent2">
                    <a:lumMod val="50000"/>
                  </a:schemeClr>
                </a:solidFill>
              </a:rPr>
              <a:t>Нормомотипичные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 подростки</a:t>
            </a:r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5069" y="2361210"/>
            <a:ext cx="71251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/>
              <a:t>Дети, не имеющие патологий развития и проблем с интеллектом.</a:t>
            </a:r>
          </a:p>
          <a:p>
            <a:pPr fontAlgn="base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Душевная жизнь нормотипичного ребенка строится в соответствии с законами развития. Силы индивидуальности своевременно прорабатывают сложности и не встречают непреодолимых препятствий.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Нормотипичный ребенок имеет все шансы научиться справляться с задачами возраста и с жизнью в целом.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7956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94" y="5213955"/>
            <a:ext cx="1507520" cy="150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9160" y="1661997"/>
            <a:ext cx="580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Девиации</a:t>
            </a:r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7611" y="2473752"/>
            <a:ext cx="7125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dirty="0" smtClean="0"/>
              <a:t>совокупность действий и поступков, отклоняющихся от правил, принятых обществом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58794" y="3502855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агрессивность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60653" y="5022166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садизм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29133" y="5472331"/>
            <a:ext cx="120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воровство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863840" y="548640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лживость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76911" y="4375053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бродяжничество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010487" y="4107766"/>
            <a:ext cx="14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тревожность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700998" y="4614203"/>
            <a:ext cx="121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депрессия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92505" y="4994031"/>
            <a:ext cx="206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целенаправленная</a:t>
            </a:r>
          </a:p>
          <a:p>
            <a:pPr algn="ctr"/>
            <a:r>
              <a:rPr lang="ru-RU" dirty="0" smtClean="0"/>
              <a:t>изолированность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570807" y="3474720"/>
            <a:ext cx="105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попытки</a:t>
            </a:r>
          </a:p>
          <a:p>
            <a:pPr algn="ctr"/>
            <a:r>
              <a:rPr lang="ru-RU" dirty="0" smtClean="0"/>
              <a:t> суицида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482819" y="4853354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виктимность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821636" y="4543864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фобии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022166" y="5888112"/>
            <a:ext cx="228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нарушения</a:t>
            </a:r>
          </a:p>
          <a:p>
            <a:pPr algn="ctr"/>
            <a:r>
              <a:rPr lang="ru-RU" dirty="0" smtClean="0"/>
              <a:t>пищевого поведения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765366" y="355912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зависимости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468751" y="4079631"/>
            <a:ext cx="151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навязчивости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56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94" y="5213955"/>
            <a:ext cx="1507520" cy="150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9160" y="1661997"/>
            <a:ext cx="580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Девиации</a:t>
            </a:r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3204" y="3500694"/>
            <a:ext cx="7125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ru-RU" dirty="0" smtClean="0"/>
          </a:p>
          <a:p>
            <a:pPr algn="ctr" fontAlgn="base"/>
            <a:r>
              <a:rPr lang="ru-RU" dirty="0" smtClean="0"/>
              <a:t>Распространенность среди подростков составляет 40-64%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Подвержены поведенческим отклонениям юноши и девушки 14-18 лет, </a:t>
            </a:r>
            <a:r>
              <a:rPr lang="ru-RU" b="1" dirty="0" smtClean="0"/>
              <a:t>воспитывающиеся в неблагоприятных социальных условиях, имеющие наследственную отягощенность</a:t>
            </a:r>
            <a:r>
              <a:rPr lang="ru-RU" dirty="0" smtClean="0"/>
              <a:t>  по </a:t>
            </a:r>
            <a:r>
              <a:rPr lang="ru-RU" u="sng" dirty="0" smtClean="0">
                <a:hlinkClick r:id="rId4"/>
              </a:rPr>
              <a:t>психическим расстройствам</a:t>
            </a:r>
            <a:r>
              <a:rPr lang="ru-RU" dirty="0" smtClean="0"/>
              <a:t>, </a:t>
            </a:r>
            <a:r>
              <a:rPr lang="ru-RU" u="sng" dirty="0" smtClean="0">
                <a:hlinkClick r:id="rId5"/>
              </a:rPr>
              <a:t>токсикомании</a:t>
            </a:r>
            <a:r>
              <a:rPr lang="ru-RU" dirty="0" smtClean="0"/>
              <a:t>, </a:t>
            </a:r>
            <a:r>
              <a:rPr lang="ru-RU" u="sng" dirty="0" smtClean="0">
                <a:hlinkClick r:id="rId6"/>
              </a:rPr>
              <a:t>наркомании</a:t>
            </a:r>
            <a:r>
              <a:rPr lang="ru-RU" dirty="0" smtClean="0"/>
              <a:t>, </a:t>
            </a:r>
            <a:r>
              <a:rPr lang="ru-RU" u="sng" dirty="0" smtClean="0">
                <a:hlinkClick r:id="rId7"/>
              </a:rPr>
              <a:t>алкоголизму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7315199" y="2264900"/>
            <a:ext cx="2729132" cy="745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физиологическая</a:t>
            </a:r>
          </a:p>
          <a:p>
            <a:pPr algn="ctr"/>
            <a:r>
              <a:rPr lang="ru-RU" dirty="0" smtClean="0"/>
              <a:t>незрелость 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5162842" y="2726788"/>
            <a:ext cx="2138289" cy="745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социальная</a:t>
            </a:r>
          </a:p>
          <a:p>
            <a:pPr algn="ctr"/>
            <a:r>
              <a:rPr lang="ru-RU" dirty="0" smtClean="0"/>
              <a:t>незрелость 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2560320" y="2220354"/>
            <a:ext cx="2729131" cy="745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психологическая</a:t>
            </a:r>
          </a:p>
          <a:p>
            <a:pPr algn="ctr"/>
            <a:r>
              <a:rPr lang="ru-RU" dirty="0" smtClean="0"/>
              <a:t>незрелость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56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94" y="5213955"/>
            <a:ext cx="1507520" cy="150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9160" y="1661997"/>
            <a:ext cx="5807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Причины девиантного поведения</a:t>
            </a:r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020973" y="4445391"/>
            <a:ext cx="2700996" cy="19835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Медико-биологические факторы</a:t>
            </a:r>
            <a:endParaRPr lang="ru-RU" sz="2000" dirty="0"/>
          </a:p>
        </p:txBody>
      </p:sp>
      <p:sp>
        <p:nvSpPr>
          <p:cNvPr id="25" name="Овал 24"/>
          <p:cNvSpPr/>
          <p:nvPr/>
        </p:nvSpPr>
        <p:spPr>
          <a:xfrm>
            <a:off x="3207433" y="2771336"/>
            <a:ext cx="2546251" cy="1941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Особенности социальной среды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956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539" y="71681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Неполные семьи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3546" y="2275792"/>
            <a:ext cx="8229600" cy="2957390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/>
              <a:t> В условиях воспитания одним родителем высок риск формирования патологических отношений с ребенком, основанных на требовании безусловного подчинения, недостаточном участии, непонимании. Отсутствует образец взаимодействий с противоположным полом.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1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539" y="71681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Конфликтные, асоциальные  семьи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3546" y="2275792"/>
            <a:ext cx="8229600" cy="29573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Напряженность между родителями, частые ссоры, отсутствие взаимопонимания негативно отражаются на воспитательном процессе. Преобладание антиобщественных тенденций, паразитический образ жизни, алкоголизм становятся образцом действий.</a:t>
            </a:r>
          </a:p>
          <a:p>
            <a:pPr lvl="0" algn="ctr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1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810" y="89969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Учебно-воспитательные ошибки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9478" y="2613417"/>
            <a:ext cx="8229600" cy="2957390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r>
              <a:rPr lang="ru-RU" dirty="0" smtClean="0"/>
              <a:t> Недостаточное внимание педагогов, неумение установить контакт с подростком становится основой для формирования неуспеваемости, конфликтов с классом, учителями.</a:t>
            </a:r>
          </a:p>
          <a:p>
            <a:pPr lvl="0" algn="ctr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14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247</Words>
  <Application>Microsoft Office PowerPoint</Application>
  <PresentationFormat>Широкоэкранный</PresentationFormat>
  <Paragraphs>95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Неполные семьи</vt:lpstr>
      <vt:lpstr>Конфликтные, асоциальные  семьи</vt:lpstr>
      <vt:lpstr>Учебно-воспитательные ошибки</vt:lpstr>
      <vt:lpstr>Отягощенная наследственность</vt:lpstr>
      <vt:lpstr>Патологии ЦНС</vt:lpstr>
      <vt:lpstr>Особенности пубертатного периода</vt:lpstr>
      <vt:lpstr>Классификация девиантного поведения подростов</vt:lpstr>
      <vt:lpstr>Симптомы девиантного поведения подростов</vt:lpstr>
      <vt:lpstr>Презентация PowerPoint</vt:lpstr>
      <vt:lpstr>Презентация PowerPoint</vt:lpstr>
      <vt:lpstr>Презентация PowerPoint</vt:lpstr>
    </vt:vector>
  </TitlesOfParts>
  <Company>УчебныеПрезентации.рф;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УчебныеПрезентации.рф</dc:creator>
  <cp:lastModifiedBy>User</cp:lastModifiedBy>
  <cp:revision>37</cp:revision>
  <dcterms:created xsi:type="dcterms:W3CDTF">2017-04-17T15:04:46Z</dcterms:created>
  <dcterms:modified xsi:type="dcterms:W3CDTF">2023-07-05T05:41:44Z</dcterms:modified>
</cp:coreProperties>
</file>