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BEBEB"/>
    <a:srgbClr val="FBFBFB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8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2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5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7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4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3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3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2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B3933-7BEE-49BC-BB15-2074A421E9F9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B888-7F5C-4847-8887-819569DD1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8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123950"/>
            <a:ext cx="9144000" cy="32749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Причины </a:t>
            </a:r>
            <a:r>
              <a:rPr lang="ru-RU" b="1" dirty="0" err="1">
                <a:latin typeface="Bookman Old Style" panose="02050604050505020204" pitchFamily="18" charset="0"/>
              </a:rPr>
              <a:t>скулшутинга</a:t>
            </a:r>
            <a:r>
              <a:rPr lang="ru-RU" b="1" dirty="0">
                <a:latin typeface="Bookman Old Style" panose="02050604050505020204" pitchFamily="18" charset="0"/>
              </a:rPr>
              <a:t>: почему подростки устраивают стрельбу в школах</a:t>
            </a:r>
            <a:r>
              <a:rPr lang="ru-RU" b="1" dirty="0" smtClean="0">
                <a:latin typeface="Bookman Old Style" panose="02050604050505020204" pitchFamily="18" charset="0"/>
              </a:rPr>
              <a:t>?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992688"/>
            <a:ext cx="10553700" cy="16557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Педагог-психолог МАОУ «Лицей № 67 г. Челябинска, </a:t>
            </a:r>
          </a:p>
          <a:p>
            <a:r>
              <a:rPr lang="ru-RU" sz="2800" dirty="0" err="1">
                <a:latin typeface="Bookman Old Style" panose="02050604050505020204" pitchFamily="18" charset="0"/>
              </a:rPr>
              <a:t>к.псх.н</a:t>
            </a:r>
            <a:r>
              <a:rPr lang="ru-RU" sz="2800" dirty="0">
                <a:latin typeface="Bookman Old Style" panose="02050604050505020204" pitchFamily="18" charset="0"/>
              </a:rPr>
              <a:t>., Н.И. </a:t>
            </a:r>
            <a:r>
              <a:rPr lang="ru-RU" sz="2800" dirty="0" smtClean="0">
                <a:latin typeface="Bookman Old Style" panose="02050604050505020204" pitchFamily="18" charset="0"/>
              </a:rPr>
              <a:t>Аркаева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Категории школьных </a:t>
            </a:r>
            <a:r>
              <a:rPr lang="ru-RU" b="1" dirty="0" smtClean="0">
                <a:latin typeface="Bookman Old Style" panose="02050604050505020204" pitchFamily="18" charset="0"/>
              </a:rPr>
              <a:t>стрелков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0" y="1825625"/>
            <a:ext cx="10515600" cy="3965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1. Психопатический тип. Это люди, страдающие нарциссизмом, лишенные </a:t>
            </a:r>
            <a:r>
              <a:rPr lang="ru-RU" dirty="0" err="1">
                <a:latin typeface="Bookman Old Style" panose="02050604050505020204" pitchFamily="18" charset="0"/>
              </a:rPr>
              <a:t>эмпатии</a:t>
            </a:r>
            <a:r>
              <a:rPr lang="ru-RU" dirty="0">
                <a:latin typeface="Bookman Old Style" panose="02050604050505020204" pitchFamily="18" charset="0"/>
              </a:rPr>
              <a:t> и с завышенным самомнением.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2. Психотический тип. Это люди с такими серьезными расстройствами, как шизофрения, они могут страдать от галлюцинаций и бреда.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3. «Травмированные школьные стрелки». </a:t>
            </a:r>
          </a:p>
        </p:txBody>
      </p:sp>
    </p:spTree>
    <p:extLst>
      <p:ext uri="{BB962C8B-B14F-4D97-AF65-F5344CB8AC3E}">
        <p14:creationId xmlns:p14="http://schemas.microsoft.com/office/powerpoint/2010/main" val="46987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Признаки, имеющие значение для предупреждения школьных расстрелов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1412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- сбор плакатов с изображением «стрелков», фильмов и книг, посвященных оружию, регулярные посещения оружейных веб-сайтов, опыт обращения с огнестрельным оружием</a:t>
            </a:r>
            <a:r>
              <a:rPr lang="ru-RU" dirty="0" smtClean="0">
                <a:latin typeface="Bookman Old Style" panose="02050604050505020204" pitchFamily="18" charset="0"/>
              </a:rPr>
              <a:t>;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6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Признаки, имеющие значение для предупреждения школьных расстрелов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1412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- создание веб-страницы, на которой обсуждается случаи расстрелов, размещаются видео со стрельбой, песни с агрессивным содержанием (типа «Вся жизнь – это война, и вся жизнь – это боль, и ты будешь один вести свою личную войну.</a:t>
            </a:r>
          </a:p>
        </p:txBody>
      </p:sp>
    </p:spTree>
    <p:extLst>
      <p:ext uri="{BB962C8B-B14F-4D97-AF65-F5344CB8AC3E}">
        <p14:creationId xmlns:p14="http://schemas.microsoft.com/office/powerpoint/2010/main" val="31352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Признаки, имеющие значение для предупреждения школьных расстрелов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1412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- прямые свидетельства </a:t>
            </a:r>
            <a:r>
              <a:rPr lang="ru-RU" dirty="0">
                <a:latin typeface="Bookman Old Style" panose="02050604050505020204" pitchFamily="18" charset="0"/>
              </a:rPr>
              <a:t>и намеки на насильственные фантазии и планы. Хотя подростки могут сначала скрыть свои деструктивные фантазии из опасения, что над ними будут смеяться или запишут в психов, с течением времени они могут начать ощущать необходимость рассказать о  них.</a:t>
            </a:r>
          </a:p>
        </p:txBody>
      </p:sp>
    </p:spTree>
    <p:extLst>
      <p:ext uri="{BB962C8B-B14F-4D97-AF65-F5344CB8AC3E}">
        <p14:creationId xmlns:p14="http://schemas.microsoft.com/office/powerpoint/2010/main" val="346763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9b/d9/ee/9bd9eea06ace5c75a67a1110c0199fc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4" b="52286" l="6250" r="4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8" r="52239" b="46572"/>
          <a:stretch/>
        </p:blipFill>
        <p:spPr bwMode="auto">
          <a:xfrm rot="21217580">
            <a:off x="5179626" y="4235499"/>
            <a:ext cx="1824817" cy="249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Как распознать стрелка на территории школы?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58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Насторожить должна одежда-</a:t>
            </a:r>
            <a:r>
              <a:rPr lang="ru-RU" dirty="0" err="1">
                <a:latin typeface="Bookman Old Style" panose="02050604050505020204" pitchFamily="18" charset="0"/>
              </a:rPr>
              <a:t>оверсайз</a:t>
            </a:r>
            <a:r>
              <a:rPr lang="ru-RU" dirty="0">
                <a:latin typeface="Bookman Old Style" panose="02050604050505020204" pitchFamily="18" charset="0"/>
              </a:rPr>
              <a:t>, балахоны, слишком свободные куртки, длинные плащи и пальто, камуфляжная расцветка или военизированный вид – как форма в армии, черные ботинки-</a:t>
            </a:r>
            <a:r>
              <a:rPr lang="ru-RU" dirty="0" err="1">
                <a:latin typeface="Bookman Old Style" panose="02050604050505020204" pitchFamily="18" charset="0"/>
              </a:rPr>
              <a:t>берцы</a:t>
            </a:r>
            <a:r>
              <a:rPr lang="ru-RU" dirty="0">
                <a:latin typeface="Bookman Old Style" panose="02050604050505020204" pitchFamily="18" charset="0"/>
              </a:rPr>
              <a:t> армейского стиля, завышенные, со шнуровкой и тяжелой, толстой подошвой.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7" name="Picture 2" descr="https://i.pinimg.com/originals/9b/d9/ee/9bd9eea06ace5c75a67a1110c0199fc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0" t="65354"/>
          <a:stretch/>
        </p:blipFill>
        <p:spPr bwMode="auto">
          <a:xfrm rot="2508017">
            <a:off x="6704090" y="4539430"/>
            <a:ext cx="2832852" cy="20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originals/9b/d9/ee/9bd9eea06ace5c75a67a1110c0199fc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1" b="56857" l="67813" r="9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02" b="42786"/>
          <a:stretch/>
        </p:blipFill>
        <p:spPr bwMode="auto">
          <a:xfrm rot="1065850">
            <a:off x="9506291" y="3896976"/>
            <a:ext cx="1612828" cy="31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originals/9b/d9/ee/9bd9eea06ace5c75a67a1110c0199fc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71" b="70286" l="41250" r="7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46" t="30902" r="27379" b="30241"/>
          <a:stretch/>
        </p:blipFill>
        <p:spPr bwMode="auto">
          <a:xfrm>
            <a:off x="3626931" y="4309661"/>
            <a:ext cx="1772121" cy="23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78147">
            <a:off x="1197984" y="4188329"/>
            <a:ext cx="2161266" cy="25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3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Как распознать стрелка на территории школы?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02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Bookman Old Style" panose="02050604050505020204" pitchFamily="18" charset="0"/>
              </a:rPr>
              <a:t>Обязательно </a:t>
            </a:r>
            <a:r>
              <a:rPr lang="ru-RU" dirty="0">
                <a:latin typeface="Bookman Old Style" panose="02050604050505020204" pitchFamily="18" charset="0"/>
              </a:rPr>
              <a:t>должны насторожить большие сумки, чехлы, рюкзаки и даже кофры массивных музыкальных инструментов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019387"/>
            <a:ext cx="3754802" cy="3752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44312">
            <a:off x="2474039" y="2987974"/>
            <a:ext cx="1571625" cy="38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5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Как говорить </a:t>
            </a:r>
            <a:r>
              <a:rPr lang="ru-RU" b="1" dirty="0" smtClean="0"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с </a:t>
            </a:r>
            <a:r>
              <a:rPr lang="ru-RU" b="1" dirty="0">
                <a:latin typeface="Bookman Old Style" panose="02050604050505020204" pitchFamily="18" charset="0"/>
              </a:rPr>
              <a:t>учениками о </a:t>
            </a:r>
            <a:r>
              <a:rPr lang="ru-RU" b="1" dirty="0" smtClean="0">
                <a:latin typeface="Bookman Old Style" panose="02050604050505020204" pitchFamily="18" charset="0"/>
              </a:rPr>
              <a:t>нападении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2014538"/>
            <a:ext cx="11353800" cy="4351338"/>
          </a:xfrm>
        </p:spPr>
        <p:txBody>
          <a:bodyPr>
            <a:noAutofit/>
          </a:bodyPr>
          <a:lstStyle/>
          <a:p>
            <a:pPr lvl="0"/>
            <a:r>
              <a:rPr lang="ru-RU" sz="2600" dirty="0">
                <a:latin typeface="Bookman Old Style" panose="02050604050505020204" pitchFamily="18" charset="0"/>
              </a:rPr>
              <a:t>Цель: профилактика (предотвращение) идентификации с нападающим.</a:t>
            </a:r>
          </a:p>
          <a:p>
            <a:pPr lvl="0"/>
            <a:r>
              <a:rPr lang="ru-RU" sz="2600" dirty="0">
                <a:latin typeface="Bookman Old Style" panose="02050604050505020204" pitchFamily="18" charset="0"/>
              </a:rPr>
              <a:t>Имя не называть, не повторять, не делать агрессора более узнаваемым и популярным.</a:t>
            </a:r>
          </a:p>
          <a:p>
            <a:pPr lvl="0"/>
            <a:r>
              <a:rPr lang="ru-RU" sz="2600" dirty="0">
                <a:latin typeface="Bookman Old Style" panose="02050604050505020204" pitchFamily="18" charset="0"/>
              </a:rPr>
              <a:t>Вместо «стрелок» - агрессор, террорист, нападающий, преступник, аутсайдер, изгой, неудачник, экстремист, нацист.</a:t>
            </a:r>
          </a:p>
          <a:p>
            <a:pPr lvl="0"/>
            <a:r>
              <a:rPr lang="ru-RU" sz="2600" dirty="0">
                <a:latin typeface="Bookman Old Style" panose="02050604050505020204" pitchFamily="18" charset="0"/>
              </a:rPr>
              <a:t>Он не лидер, он компенсатор</a:t>
            </a:r>
          </a:p>
          <a:p>
            <a:pPr lvl="0"/>
            <a:r>
              <a:rPr lang="ru-RU" sz="2600" dirty="0">
                <a:latin typeface="Bookman Old Style" panose="02050604050505020204" pitchFamily="18" charset="0"/>
              </a:rPr>
              <a:t>Акцент на работе спасателей, действиях участников – они герои</a:t>
            </a:r>
          </a:p>
          <a:p>
            <a:pPr lvl="0"/>
            <a:r>
              <a:rPr lang="ru-RU" sz="2600" dirty="0">
                <a:latin typeface="Bookman Old Style" panose="02050604050505020204" pitchFamily="18" charset="0"/>
              </a:rPr>
              <a:t>Акцент на слаженной работе всех против одного преступника. Он будет наказан, он вне общества людей.</a:t>
            </a:r>
          </a:p>
          <a:p>
            <a:endParaRPr lang="ru-RU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3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Профилактика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1444624"/>
            <a:ext cx="12020550" cy="545147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Пресекать проявления травли в школе и в классе. Объяснять, что человеческая жизнь – самая большая ценность в мире.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Создавать в классе атмосферу сотрудничества и взаимопомощи.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Не допускать деления на успешных и неудачников. Не быть равнодушными к переживаниям детей.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Не допускать насилия и эмоционального неблагополучия в семье.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Важно выявлять на раннем этапе психические нарушения у детей и оказывать им помощью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Способствовать развитию эмоционального интеллекта (обучать управлению и контролю эмоций в стрессовых ситуациях).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Ограничить влияние деструктивных групп в социальных сетях.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Организовать межведомственную работу специалистов </a:t>
            </a:r>
            <a:r>
              <a:rPr lang="ru-RU" sz="2400" dirty="0" smtClean="0">
                <a:latin typeface="Bookman Old Style" panose="02050604050505020204" pitchFamily="18" charset="0"/>
              </a:rPr>
              <a:t>по </a:t>
            </a:r>
            <a:r>
              <a:rPr lang="ru-RU" sz="2400" dirty="0">
                <a:latin typeface="Bookman Old Style" panose="02050604050505020204" pitchFamily="18" charset="0"/>
              </a:rPr>
              <a:t>выявлению потенциальных нападающих.</a:t>
            </a: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0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Профилактика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Книги по профилактике </a:t>
            </a:r>
            <a:r>
              <a:rPr lang="ru-RU" dirty="0" err="1">
                <a:latin typeface="Bookman Old Style" panose="02050604050505020204" pitchFamily="18" charset="0"/>
              </a:rPr>
              <a:t>буллинга</a:t>
            </a:r>
            <a:r>
              <a:rPr lang="ru-RU" dirty="0">
                <a:latin typeface="Bookman Old Style" panose="02050604050505020204" pitchFamily="18" charset="0"/>
              </a:rPr>
              <a:t> (травли) А. </a:t>
            </a:r>
            <a:r>
              <a:rPr lang="ru-RU" dirty="0" err="1">
                <a:latin typeface="Bookman Old Style" panose="02050604050505020204" pitchFamily="18" charset="0"/>
              </a:rPr>
              <a:t>Реана</a:t>
            </a:r>
            <a:r>
              <a:rPr lang="ru-RU" dirty="0">
                <a:latin typeface="Bookman Old Style" panose="02050604050505020204" pitchFamily="18" charset="0"/>
              </a:rPr>
              <a:t> для скачивания бесплатно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Воспитание 21 </a:t>
            </a:r>
            <a:r>
              <a:rPr lang="ru-RU" dirty="0" err="1">
                <a:latin typeface="Bookman Old Style" panose="02050604050505020204" pitchFamily="18" charset="0"/>
              </a:rPr>
              <a:t>век.рф</a:t>
            </a:r>
            <a:endParaRPr lang="ru-RU" dirty="0">
              <a:latin typeface="Bookman Old Style" panose="02050604050505020204" pitchFamily="18" charset="0"/>
            </a:endParaRPr>
          </a:p>
          <a:p>
            <a:pPr lvl="0"/>
            <a:r>
              <a:rPr lang="ru-RU" dirty="0">
                <a:latin typeface="Bookman Old Style" panose="02050604050505020204" pitchFamily="18" charset="0"/>
              </a:rPr>
              <a:t>«Руководство по противодействию и профилактике </a:t>
            </a:r>
            <a:r>
              <a:rPr lang="ru-RU" dirty="0" err="1">
                <a:latin typeface="Bookman Old Style" panose="02050604050505020204" pitchFamily="18" charset="0"/>
              </a:rPr>
              <a:t>буллинга</a:t>
            </a:r>
            <a:r>
              <a:rPr lang="ru-RU" dirty="0">
                <a:latin typeface="Bookman Old Style" panose="02050604050505020204" pitchFamily="18" charset="0"/>
              </a:rPr>
              <a:t>» (для администрации, педагогов, психологов).</a:t>
            </a:r>
          </a:p>
          <a:p>
            <a:pPr lvl="0"/>
            <a:r>
              <a:rPr lang="ru-RU" dirty="0">
                <a:latin typeface="Bookman Old Style" panose="02050604050505020204" pitchFamily="18" charset="0"/>
              </a:rPr>
              <a:t>«Как не стать жертвой и почему не стоит нападать на других людей» (для детей)</a:t>
            </a:r>
          </a:p>
          <a:p>
            <a:pPr lvl="0"/>
            <a:r>
              <a:rPr lang="ru-RU" dirty="0">
                <a:latin typeface="Bookman Old Style" panose="02050604050505020204" pitchFamily="18" charset="0"/>
              </a:rPr>
              <a:t>«Что делать, если ваш ребенок вовлечен?» </a:t>
            </a:r>
            <a:r>
              <a:rPr lang="ru-RU" dirty="0" smtClean="0">
                <a:latin typeface="Bookman Old Style" panose="02050604050505020204" pitchFamily="18" charset="0"/>
              </a:rPr>
              <a:t>(</a:t>
            </a:r>
            <a:r>
              <a:rPr lang="ru-RU" dirty="0">
                <a:latin typeface="Bookman Old Style" panose="02050604050505020204" pitchFamily="18" charset="0"/>
              </a:rPr>
              <a:t>для родителей)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На распутье. </a:t>
            </a:r>
            <a:r>
              <a:rPr lang="ru-RU" dirty="0" err="1">
                <a:latin typeface="Bookman Old Style" panose="02050604050505020204" pitchFamily="18" charset="0"/>
              </a:rPr>
              <a:t>ру</a:t>
            </a:r>
            <a:r>
              <a:rPr lang="ru-RU" dirty="0">
                <a:latin typeface="Bookman Old Style" panose="02050604050505020204" pitchFamily="18" charset="0"/>
              </a:rPr>
              <a:t> (информационный сайт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78122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20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Спасибо за внимание</a:t>
            </a:r>
            <a:r>
              <a:rPr lang="ru-RU" b="1" dirty="0" smtClean="0">
                <a:latin typeface="Bookman Old Style" panose="02050604050505020204" pitchFamily="18" charset="0"/>
              </a:rPr>
              <a:t>!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6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775" y="203894"/>
            <a:ext cx="10801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заранее спланированное, организованное вооруженное нападение в учебном заведении, которое иногда готовится несколько лет. </a:t>
            </a:r>
          </a:p>
          <a:p>
            <a:pPr algn="just"/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учебных заведений варьируется от начальной школы до университета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Возникновение и тиражирование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499394"/>
            <a:ext cx="11220450" cy="514905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Массовое убийство в школе «</a:t>
            </a:r>
            <a:r>
              <a:rPr lang="ru-RU" sz="2600" dirty="0" err="1">
                <a:latin typeface="Bookman Old Style" panose="02050604050505020204" pitchFamily="18" charset="0"/>
              </a:rPr>
              <a:t>Колумбайн</a:t>
            </a:r>
            <a:r>
              <a:rPr lang="ru-RU" sz="2600" dirty="0">
                <a:latin typeface="Bookman Old Style" panose="02050604050505020204" pitchFamily="18" charset="0"/>
              </a:rPr>
              <a:t>» в 1999 году в США штате Колорадо двумя учениками. Они вели дневник. Образ бунтарей, борцов с системой, отпор обидчикам.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Эффект Вертера – волна подражаний таких случаев после широкого освещения в СМИ.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В социальных сетях </a:t>
            </a:r>
            <a:r>
              <a:rPr lang="ru-RU" sz="2600" dirty="0" smtClean="0">
                <a:latin typeface="Bookman Old Style" panose="02050604050505020204" pitchFamily="18" charset="0"/>
              </a:rPr>
              <a:t>распространяются </a:t>
            </a:r>
            <a:r>
              <a:rPr lang="ru-RU" sz="2600" dirty="0">
                <a:latin typeface="Bookman Old Style" panose="02050604050505020204" pitchFamily="18" charset="0"/>
              </a:rPr>
              <a:t>группы «</a:t>
            </a:r>
            <a:r>
              <a:rPr lang="ru-RU" sz="2600" dirty="0" err="1">
                <a:latin typeface="Bookman Old Style" panose="02050604050505020204" pitchFamily="18" charset="0"/>
              </a:rPr>
              <a:t>колумбайнеров</a:t>
            </a:r>
            <a:r>
              <a:rPr lang="ru-RU" sz="2600" dirty="0">
                <a:latin typeface="Bookman Old Style" panose="02050604050505020204" pitchFamily="18" charset="0"/>
              </a:rPr>
              <a:t>».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В России около 70 тысяч подростков – сторонники субкультуры, поощряющей нападение.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80% нападавших предупреждали знакомых о своих намерениях.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Важно на это обращать внимание детей и взрослых и если такая информация появляется, то сообщать в </a:t>
            </a:r>
            <a:r>
              <a:rPr lang="ru-RU" sz="2600" dirty="0" smtClean="0">
                <a:latin typeface="Bookman Old Style" panose="02050604050505020204" pitchFamily="18" charset="0"/>
              </a:rPr>
              <a:t>полицию</a:t>
            </a:r>
            <a:endParaRPr lang="ru-RU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7100" cy="1325563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Мотивы и идеология </a:t>
            </a:r>
            <a:r>
              <a:rPr lang="ru-RU" b="1" dirty="0" smtClean="0">
                <a:latin typeface="Bookman Old Style" panose="02050604050505020204" pitchFamily="18" charset="0"/>
              </a:rPr>
              <a:t>нападающего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5375275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Ненависть к людям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Власть: я – судья мира, я – Бог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Самоутверждение. Желание прославиться даже посмертно.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Восхищение исключительностью, жажда подражания (копирование через одежду, символику, состоят в деструктивных группах, пропагандирующих нападения)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Переполненность негативными эмоциями: ненависть, гнев, ощущение себя изгоем, одиночество, мизантропия, искаженный взгляд на мир (взгляд Кая, синдром Анны </a:t>
            </a:r>
            <a:r>
              <a:rPr lang="ru-RU" sz="2600">
                <a:latin typeface="Bookman Old Style" panose="02050604050505020204" pitchFamily="18" charset="0"/>
              </a:rPr>
              <a:t>Карениной</a:t>
            </a:r>
            <a:r>
              <a:rPr lang="ru-RU" sz="2600" smtClean="0">
                <a:latin typeface="Bookman Old Style" panose="02050604050505020204" pitchFamily="18" charset="0"/>
              </a:rPr>
              <a:t>).</a:t>
            </a:r>
            <a:endParaRPr lang="ru-RU" sz="2600" dirty="0"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600" dirty="0">
                <a:latin typeface="Bookman Old Style" panose="02050604050505020204" pitchFamily="18" charset="0"/>
              </a:rPr>
              <a:t>«Это мой выбор – убить человека».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Причины </a:t>
            </a:r>
            <a:r>
              <a:rPr lang="ru-RU" b="1" dirty="0" err="1" smtClean="0">
                <a:latin typeface="Bookman Old Style" panose="02050604050505020204" pitchFamily="18" charset="0"/>
              </a:rPr>
              <a:t>скулшутинга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3590925" y="1690688"/>
            <a:ext cx="4933950" cy="4772788"/>
          </a:xfrm>
          <a:prstGeom prst="donut">
            <a:avLst>
              <a:gd name="adj" fmla="val 18782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7250" y="34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Внутренние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5400000">
            <a:off x="896198" y="2427898"/>
            <a:ext cx="2014889" cy="3298365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1882" y="3414300"/>
            <a:ext cx="238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Внешние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16200000" flipH="1">
            <a:off x="9204713" y="2427898"/>
            <a:ext cx="2014889" cy="3298365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flipH="1">
            <a:off x="9170447" y="3414300"/>
            <a:ext cx="238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Внешние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8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Внешние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90688"/>
            <a:ext cx="11582400" cy="49371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Конфликтная обстановка внутри семьи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Отсутствие внимания родителей к ребенку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Нарушенная коммуникация в школе со сверстниками или педагогами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>
                <a:latin typeface="Bookman Old Style" panose="02050604050505020204" pitchFamily="18" charset="0"/>
              </a:rPr>
              <a:t>Буллинг</a:t>
            </a:r>
            <a:r>
              <a:rPr lang="ru-RU" dirty="0">
                <a:latin typeface="Bookman Old Style" panose="02050604050505020204" pitchFamily="18" charset="0"/>
              </a:rPr>
              <a:t> (травля) – агрессивное преследование одного из членов коллектива </a:t>
            </a:r>
            <a:r>
              <a:rPr lang="ru-RU" dirty="0" smtClean="0">
                <a:latin typeface="Bookman Old Style" panose="02050604050505020204" pitchFamily="18" charset="0"/>
              </a:rPr>
              <a:t>со </a:t>
            </a:r>
            <a:r>
              <a:rPr lang="ru-RU" dirty="0">
                <a:latin typeface="Bookman Old Style" panose="02050604050505020204" pitchFamily="18" charset="0"/>
              </a:rPr>
              <a:t>стороны других членов коллектива или его </a:t>
            </a:r>
            <a:r>
              <a:rPr lang="ru-RU" dirty="0" smtClean="0">
                <a:latin typeface="Bookman Old Style" panose="02050604050505020204" pitchFamily="18" charset="0"/>
              </a:rPr>
              <a:t>части.</a:t>
            </a:r>
            <a:endParaRPr lang="ru-RU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Наличие психологических трудностей или расстройств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Bookman Old Style" panose="02050604050505020204" pitchFamily="18" charset="0"/>
              </a:rPr>
              <a:t>Интерес ребенка к компьютерным играм, в которых присутствует сцены насилия.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6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Внутренние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320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600" dirty="0">
                <a:latin typeface="Bookman Old Style" panose="02050604050505020204" pitchFamily="18" charset="0"/>
              </a:rPr>
              <a:t>Затяжное депрессивное состояние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>
                <a:latin typeface="Bookman Old Style" panose="02050604050505020204" pitchFamily="18" charset="0"/>
              </a:rPr>
              <a:t>Ведомость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>
                <a:latin typeface="Bookman Old Style" panose="02050604050505020204" pitchFamily="18" charset="0"/>
              </a:rPr>
              <a:t>Незрелость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Bookman Old Style" panose="02050604050505020204" pitchFamily="18" charset="0"/>
              </a:rPr>
              <a:t>Внушаемость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853172" y="2398106"/>
            <a:ext cx="4053078" cy="42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1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Факторы, влияющие на появление </a:t>
            </a:r>
            <a:r>
              <a:rPr lang="ru-RU" b="1" dirty="0" err="1">
                <a:latin typeface="Bookman Old Style" panose="02050604050505020204" pitchFamily="18" charset="0"/>
              </a:rPr>
              <a:t>скулшутинга</a:t>
            </a:r>
            <a:r>
              <a:rPr lang="ru-RU" b="1" dirty="0">
                <a:latin typeface="Bookman Old Style" panose="02050604050505020204" pitchFamily="18" charset="0"/>
              </a:rPr>
              <a:t> (Н.К. </a:t>
            </a:r>
            <a:r>
              <a:rPr lang="ru-RU" b="1" dirty="0" err="1">
                <a:latin typeface="Bookman Old Style" panose="02050604050505020204" pitchFamily="18" charset="0"/>
              </a:rPr>
              <a:t>Ньюман</a:t>
            </a:r>
            <a:r>
              <a:rPr lang="ru-RU" b="1" dirty="0">
                <a:latin typeface="Bookman Old Style" panose="02050604050505020204" pitchFamily="18" charset="0"/>
              </a:rPr>
              <a:t>, 2004</a:t>
            </a:r>
            <a:r>
              <a:rPr lang="ru-RU" b="1" dirty="0" smtClean="0">
                <a:latin typeface="Bookman Old Style" panose="02050604050505020204" pitchFamily="18" charset="0"/>
              </a:rPr>
              <a:t>)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23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Самоощущение социальной изоляции, рассмотрение себя как изгоя;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Наличие психологических трудностей или расстройств (не обязательно психических заболеваний);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Распространенность культурных сценариев, в которых поддерживают насилие как средство решения проблем;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Отсутствие системы выявления потенциальных стрелков в школе;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Доступность оружия.	</a:t>
            </a:r>
          </a:p>
        </p:txBody>
      </p:sp>
    </p:spTree>
    <p:extLst>
      <p:ext uri="{BB962C8B-B14F-4D97-AF65-F5344CB8AC3E}">
        <p14:creationId xmlns:p14="http://schemas.microsoft.com/office/powerpoint/2010/main" val="84365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Стадии </a:t>
            </a:r>
            <a:r>
              <a:rPr lang="ru-RU" b="1" dirty="0" err="1">
                <a:latin typeface="Bookman Old Style" panose="02050604050505020204" pitchFamily="18" charset="0"/>
              </a:rPr>
              <a:t>скулшутинга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(</a:t>
            </a:r>
            <a:r>
              <a:rPr lang="ru-RU" b="1" dirty="0">
                <a:latin typeface="Bookman Old Style" panose="02050604050505020204" pitchFamily="18" charset="0"/>
              </a:rPr>
              <a:t>Дж. Левин, Э. </a:t>
            </a:r>
            <a:r>
              <a:rPr lang="ru-RU" b="1" dirty="0" err="1">
                <a:latin typeface="Bookman Old Style" panose="02050604050505020204" pitchFamily="18" charset="0"/>
              </a:rPr>
              <a:t>Мадфис</a:t>
            </a:r>
            <a:r>
              <a:rPr lang="ru-RU" b="1" dirty="0" smtClean="0">
                <a:latin typeface="Bookman Old Style" panose="02050604050505020204" pitchFamily="18" charset="0"/>
              </a:rPr>
              <a:t>)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0850" y="2143570"/>
            <a:ext cx="8839200" cy="5045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Bookman Old Style" panose="02050604050505020204" pitchFamily="18" charset="0"/>
              </a:rPr>
              <a:t>Хроническая </a:t>
            </a:r>
            <a:r>
              <a:rPr lang="ru-RU" sz="3200" dirty="0">
                <a:latin typeface="Bookman Old Style" panose="02050604050505020204" pitchFamily="18" charset="0"/>
              </a:rPr>
              <a:t>деформация </a:t>
            </a:r>
            <a:r>
              <a:rPr lang="ru-RU" sz="3200" dirty="0" smtClean="0">
                <a:latin typeface="Bookman Old Style" panose="02050604050505020204" pitchFamily="18" charset="0"/>
              </a:rPr>
              <a:t>глубокими жизненными разочарованиями </a:t>
            </a:r>
          </a:p>
          <a:p>
            <a:pPr marL="0" indent="0">
              <a:buNone/>
            </a:pPr>
            <a:endParaRPr lang="ru-RU" sz="1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Bookman Old Style" panose="02050604050505020204" pitchFamily="18" charset="0"/>
              </a:rPr>
              <a:t>Неконтролируемая деформация </a:t>
            </a:r>
          </a:p>
          <a:p>
            <a:pPr marL="0" indent="0">
              <a:buNone/>
            </a:pPr>
            <a:endParaRPr lang="ru-RU" sz="1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Bookman Old Style" panose="02050604050505020204" pitchFamily="18" charset="0"/>
              </a:rPr>
              <a:t>Острое напряжение </a:t>
            </a:r>
          </a:p>
          <a:p>
            <a:pPr marL="0" indent="0">
              <a:buNone/>
            </a:pPr>
            <a:endParaRPr lang="ru-RU" sz="11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Bookman Old Style" panose="02050604050505020204" pitchFamily="18" charset="0"/>
              </a:rPr>
              <a:t>Стадия планирования</a:t>
            </a:r>
          </a:p>
          <a:p>
            <a:pPr marL="0" indent="0">
              <a:buNone/>
            </a:pPr>
            <a:endParaRPr lang="ru-RU" sz="105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Bookman Old Style" panose="02050604050505020204" pitchFamily="18" charset="0"/>
              </a:rPr>
              <a:t>Стадия осуществления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02619" y="1990131"/>
            <a:ext cx="838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02619" y="2924844"/>
            <a:ext cx="83820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02619" y="3859558"/>
            <a:ext cx="838200" cy="838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02619" y="4794272"/>
            <a:ext cx="838200" cy="838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2619" y="5728985"/>
            <a:ext cx="8382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51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885</Words>
  <Application>Microsoft Office PowerPoint</Application>
  <PresentationFormat>Широкоэкранный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Причины скулшутинга: почему подростки устраивают стрельбу в школах?</vt:lpstr>
      <vt:lpstr>Презентация PowerPoint</vt:lpstr>
      <vt:lpstr>Возникновение и тиражирование</vt:lpstr>
      <vt:lpstr>Мотивы и идеология нападающего</vt:lpstr>
      <vt:lpstr>Причины скулшутинга</vt:lpstr>
      <vt:lpstr>Внешние</vt:lpstr>
      <vt:lpstr>Внутренние</vt:lpstr>
      <vt:lpstr>Факторы, влияющие на появление скулшутинга (Н.К. Ньюман, 2004)</vt:lpstr>
      <vt:lpstr>Стадии скулшутинга  (Дж. Левин, Э. Мадфис)</vt:lpstr>
      <vt:lpstr>Категории школьных стрелков</vt:lpstr>
      <vt:lpstr>Признаки, имеющие значение для предупреждения школьных расстрелов</vt:lpstr>
      <vt:lpstr>Признаки, имеющие значение для предупреждения школьных расстрелов</vt:lpstr>
      <vt:lpstr>Признаки, имеющие значение для предупреждения школьных расстрелов</vt:lpstr>
      <vt:lpstr>Как распознать стрелка на территории школы?</vt:lpstr>
      <vt:lpstr>Как распознать стрелка на территории школы?</vt:lpstr>
      <vt:lpstr>Как говорить  с учениками о нападении</vt:lpstr>
      <vt:lpstr>Профилактика</vt:lpstr>
      <vt:lpstr>Профилактика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Евстифеев</dc:creator>
  <cp:lastModifiedBy>User</cp:lastModifiedBy>
  <cp:revision>43</cp:revision>
  <dcterms:created xsi:type="dcterms:W3CDTF">2022-10-24T16:16:48Z</dcterms:created>
  <dcterms:modified xsi:type="dcterms:W3CDTF">2023-07-05T05:49:24Z</dcterms:modified>
</cp:coreProperties>
</file>