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98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8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697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8298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385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389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440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11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590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8CF836-2C21-450A-8AB2-AD56F4E2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E95F61-66A8-47BD-8836-E0A9640F8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405F88-85D1-4E15-BF82-381F7669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4BFE2D-8E90-44E6-8D40-FA3D89E3D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6E1F58-5AAF-4D23-BA39-18CAC4A6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8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84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24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37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87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28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24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6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0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08C7A5F-B634-40B0-A241-CB90B2A80BC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08F9811-B985-4D1B-8827-0225CEB79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4701A-E3B8-417F-861F-6DD0B9A68A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</a:t>
            </a:r>
            <a:r>
              <a:rPr lang="ru-RU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индивидуальных программ реабилитации </a:t>
            </a:r>
            <a:r>
              <a:rPr lang="ru-RU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несовершеннолетних группы социального риска, как инструмент профилактики деструктивного поведения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67ADD3-DB67-4692-B69B-17200AECC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1193" y="4597846"/>
            <a:ext cx="9144000" cy="959369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err="1">
                <a:solidFill>
                  <a:srgbClr val="002060"/>
                </a:solidFill>
              </a:rPr>
              <a:t>Бобрович</a:t>
            </a:r>
            <a:r>
              <a:rPr lang="ru-RU" dirty="0">
                <a:solidFill>
                  <a:srgbClr val="002060"/>
                </a:solidFill>
              </a:rPr>
              <a:t> Екатерина Викторовна</a:t>
            </a:r>
          </a:p>
          <a:p>
            <a:pPr algn="l"/>
            <a:r>
              <a:rPr lang="ru-RU" dirty="0">
                <a:solidFill>
                  <a:srgbClr val="002060"/>
                </a:solidFill>
              </a:rPr>
              <a:t>педагог-психолог МАОУ «СОШ №155 г.Челябинска»</a:t>
            </a:r>
          </a:p>
        </p:txBody>
      </p:sp>
    </p:spTree>
    <p:extLst>
      <p:ext uri="{BB962C8B-B14F-4D97-AF65-F5344CB8AC3E}">
        <p14:creationId xmlns:p14="http://schemas.microsoft.com/office/powerpoint/2010/main" val="253626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9464"/>
            <a:ext cx="10515600" cy="65306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Социально-психологическое направление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C81336AB-43E1-46E2-80A8-9D9187F4B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187633"/>
              </p:ext>
            </p:extLst>
          </p:nvPr>
        </p:nvGraphicFramePr>
        <p:xfrm>
          <a:off x="415637" y="783772"/>
          <a:ext cx="11281558" cy="6039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466">
                  <a:extLst>
                    <a:ext uri="{9D8B030D-6E8A-4147-A177-3AD203B41FA5}">
                      <a16:colId xmlns:a16="http://schemas.microsoft.com/office/drawing/2014/main" val="3227778852"/>
                    </a:ext>
                  </a:extLst>
                </a:gridCol>
                <a:gridCol w="1215202">
                  <a:extLst>
                    <a:ext uri="{9D8B030D-6E8A-4147-A177-3AD203B41FA5}">
                      <a16:colId xmlns:a16="http://schemas.microsoft.com/office/drawing/2014/main" val="3687714143"/>
                    </a:ext>
                  </a:extLst>
                </a:gridCol>
                <a:gridCol w="3102644">
                  <a:extLst>
                    <a:ext uri="{9D8B030D-6E8A-4147-A177-3AD203B41FA5}">
                      <a16:colId xmlns:a16="http://schemas.microsoft.com/office/drawing/2014/main" val="2371863721"/>
                    </a:ext>
                  </a:extLst>
                </a:gridCol>
                <a:gridCol w="5438246">
                  <a:extLst>
                    <a:ext uri="{9D8B030D-6E8A-4147-A177-3AD203B41FA5}">
                      <a16:colId xmlns:a16="http://schemas.microsoft.com/office/drawing/2014/main" val="3841395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Объект реабилитации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проблемы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выполнение которых способствует решению проблем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мероприятий, направленных на решение проблем несовершеннолетнего и его семьи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301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целеполагания.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Прояснение жизненных целей несовершеннолетнего.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Отработка умений постановки целей, перехода от намерений к действиям.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способности планирования своего жизненного пути.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диагностики, направленной на изучение осмысленности жизни, основных целей в жизни (опросник ценностей Ш. Шварцем,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Смысложизненные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ориентации (Д.А. Леонтьев), адаптированная версия теста «Цель в жизни» Джеймса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Крамбо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Леонарда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Махолика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др. Психокоррекционные технологии с использованием когнитивных и поведенческих техник, направленных на развитие навыков постановки и достижения целей.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377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Проявления агрессии.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адекватного уровня самооценки.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качества коммуникативных навыков.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навыкам контроля и управления собственной агрессией (навыкам саморегуляции), приемлемым способам выражения агрессии.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личностной тревожности.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диагностики (Опросник уровня агрессивности Басса – Перри, Опросник провокации агрессии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О'Коннера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Методика диагностики реакции гнева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Новако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Шкала враждебности Кука – Медли, проективная методика «Кактус» (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 –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М.А.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Панфилова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 уровня самооценки и уровня личностной тревожности.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Групповые коррекционные занятия с несовершеннолетними, направленные на снижение уровня проявления агрессии.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489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569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C81336AB-43E1-46E2-80A8-9D9187F4B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238654"/>
              </p:ext>
            </p:extLst>
          </p:nvPr>
        </p:nvGraphicFramePr>
        <p:xfrm>
          <a:off x="249383" y="154380"/>
          <a:ext cx="11281558" cy="647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466">
                  <a:extLst>
                    <a:ext uri="{9D8B030D-6E8A-4147-A177-3AD203B41FA5}">
                      <a16:colId xmlns:a16="http://schemas.microsoft.com/office/drawing/2014/main" val="3227778852"/>
                    </a:ext>
                  </a:extLst>
                </a:gridCol>
                <a:gridCol w="1215202">
                  <a:extLst>
                    <a:ext uri="{9D8B030D-6E8A-4147-A177-3AD203B41FA5}">
                      <a16:colId xmlns:a16="http://schemas.microsoft.com/office/drawing/2014/main" val="3687714143"/>
                    </a:ext>
                  </a:extLst>
                </a:gridCol>
                <a:gridCol w="3102644">
                  <a:extLst>
                    <a:ext uri="{9D8B030D-6E8A-4147-A177-3AD203B41FA5}">
                      <a16:colId xmlns:a16="http://schemas.microsoft.com/office/drawing/2014/main" val="2371863721"/>
                    </a:ext>
                  </a:extLst>
                </a:gridCol>
                <a:gridCol w="5438246">
                  <a:extLst>
                    <a:ext uri="{9D8B030D-6E8A-4147-A177-3AD203B41FA5}">
                      <a16:colId xmlns:a16="http://schemas.microsoft.com/office/drawing/2014/main" val="3841395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Объект реабилитации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проблемы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выполнение которых способствует решению проблем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мероприятий, направленных на решение проблем несовершеннолетнего и его семьи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301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Вредные привычки (наркомания, токсикомания, алкоголизм, табакокурение).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индивидуального навыка уверенного поведения в сложных ситуациях.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мировоззрения и иерархической системы ценностей, как системы определяющей жизненные позиции, реализующиеся в поведении.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эмоциональной, когнитивной и поведенческой установки по непринятию употребления ПАВ.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коммуникативных навыков.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самосознания, индивидуальных особенностей.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Осознание причинно-следственных связей, лежащих в основе взаимодействия людей и общества.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Комплексная программа «Сталкер» направленная на профилактику наркозависимости, алкоголизма и табакокурения, для работы с детьми среднего и старшего школьного возраста включающая в себя: Диагностику, позволяющую определить информированность подростков, их отношение к психоактивным веществам, предпочитаемые стратегии поведения; тренинговые занятия, направленные на выработку навыков уверенного поведения в проблемных ситуациях, создание условий для личностного роста подростков; психофизиологический тренинг, осуществляемый при помощи программы «Комфорт» и направленный на повышение стрессоустойчивости при возрастных и кризисных стрессовых нагрузках. Для обеспечения адекватного поведения при стрессах, активного противодействия им, снижение физиологических затрат и расширения спектра эффективных поведенческих стратегий.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377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Несовершеннолетний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489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210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C81336AB-43E1-46E2-80A8-9D9187F4B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576528"/>
              </p:ext>
            </p:extLst>
          </p:nvPr>
        </p:nvGraphicFramePr>
        <p:xfrm>
          <a:off x="225631" y="296883"/>
          <a:ext cx="11697194" cy="637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037">
                  <a:extLst>
                    <a:ext uri="{9D8B030D-6E8A-4147-A177-3AD203B41FA5}">
                      <a16:colId xmlns:a16="http://schemas.microsoft.com/office/drawing/2014/main" val="3227778852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3687714143"/>
                    </a:ext>
                  </a:extLst>
                </a:gridCol>
                <a:gridCol w="2814452">
                  <a:extLst>
                    <a:ext uri="{9D8B030D-6E8A-4147-A177-3AD203B41FA5}">
                      <a16:colId xmlns:a16="http://schemas.microsoft.com/office/drawing/2014/main" val="2371863721"/>
                    </a:ext>
                  </a:extLst>
                </a:gridCol>
                <a:gridCol w="6305796">
                  <a:extLst>
                    <a:ext uri="{9D8B030D-6E8A-4147-A177-3AD203B41FA5}">
                      <a16:colId xmlns:a16="http://schemas.microsoft.com/office/drawing/2014/main" val="3841395107"/>
                    </a:ext>
                  </a:extLst>
                </a:gridCol>
              </a:tblGrid>
              <a:tr h="841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Объект реабилитации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проблемы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выполнение которых способствует решению проблем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мероприятий, направленных на решение проблем несовершеннолетнего и его семьи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301794"/>
                  </a:ext>
                </a:extLst>
              </a:tr>
              <a:tr h="1543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Виктимное поведение несовершеннолетних.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Предупреждение преступлений в отношении несовершеннолетних.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безопасного поведения детей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Памятки, правовые уроки  «Если ты попал в трудную ситуацию», «11 «НЕ» для твоей безопасности», «Осторожно: вымогательство», «Виды насилия и как они проявляются», «Как избежать негативного давления сверстников», «Скажи: нет насилию»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377634"/>
                  </a:ext>
                </a:extLst>
              </a:tr>
              <a:tr h="3992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Склонность к суицидальному поведению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пределение степени выраженности суицидальных намерений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Изучение психологического своеобразия подростков, особенностей их жизни и воспитания, отношения к учению, профессиональной направленности, особенностей эмоционального развития.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проблем семейного воспитания.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Психологическая диагностика на определение степени выраженности суицидальных намерений, необходимости комплексного сопровождения, стратегий психологической помощи.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основных и дополнительных профилактических программ, разработанных с учетом возраста несовершеннолетних: «Здоровье», «Твой выбор», «Не допустить беды», «Все цвета, кроме черного», «Полезные привычки. Полезные навыки. Полезный выбор», «Все, что тебя касается» и др.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(групповые) психологические консультации по проблемам психоэмоционального и социального развития подростков.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проблем семейного воспитания, психологическое консультирование с целью помочь ребенку разобраться в проблемах.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индивидуальной и групповой психологической коррекции.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о детском телефоне доверия.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489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524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C81336AB-43E1-46E2-80A8-9D9187F4B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142250"/>
              </p:ext>
            </p:extLst>
          </p:nvPr>
        </p:nvGraphicFramePr>
        <p:xfrm>
          <a:off x="455221" y="1009403"/>
          <a:ext cx="11281558" cy="2543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466">
                  <a:extLst>
                    <a:ext uri="{9D8B030D-6E8A-4147-A177-3AD203B41FA5}">
                      <a16:colId xmlns:a16="http://schemas.microsoft.com/office/drawing/2014/main" val="3227778852"/>
                    </a:ext>
                  </a:extLst>
                </a:gridCol>
                <a:gridCol w="1629412">
                  <a:extLst>
                    <a:ext uri="{9D8B030D-6E8A-4147-A177-3AD203B41FA5}">
                      <a16:colId xmlns:a16="http://schemas.microsoft.com/office/drawing/2014/main" val="3687714143"/>
                    </a:ext>
                  </a:extLst>
                </a:gridCol>
                <a:gridCol w="3253839">
                  <a:extLst>
                    <a:ext uri="{9D8B030D-6E8A-4147-A177-3AD203B41FA5}">
                      <a16:colId xmlns:a16="http://schemas.microsoft.com/office/drawing/2014/main" val="2371863721"/>
                    </a:ext>
                  </a:extLst>
                </a:gridCol>
                <a:gridCol w="4872841">
                  <a:extLst>
                    <a:ext uri="{9D8B030D-6E8A-4147-A177-3AD203B41FA5}">
                      <a16:colId xmlns:a16="http://schemas.microsoft.com/office/drawing/2014/main" val="3841395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Объект реабилитации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проблемы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выполнение которых способствует решению проблем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мероприятий, направленных на решение проблем несовершеннолетнего и его семьи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301794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Напряженные (конфликтные) отношения в семье.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родительской компетентности в вопросах преодоления проблемного поведения ребенка.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у родителей уверенности в собственных воспитательных возможностях.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«Диагностика детско-родительских отношений» Индивидуальные и групповые занятия с элементами тренинга.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377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400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9464"/>
            <a:ext cx="10515600" cy="65306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Социально-педагогическое направление</a:t>
            </a:r>
            <a:endParaRPr lang="ru-RU" sz="2400" b="1" dirty="0"/>
          </a:p>
        </p:txBody>
      </p:sp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C81336AB-43E1-46E2-80A8-9D9187F4B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650722"/>
              </p:ext>
            </p:extLst>
          </p:nvPr>
        </p:nvGraphicFramePr>
        <p:xfrm>
          <a:off x="415637" y="783771"/>
          <a:ext cx="11281558" cy="5949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659">
                  <a:extLst>
                    <a:ext uri="{9D8B030D-6E8A-4147-A177-3AD203B41FA5}">
                      <a16:colId xmlns:a16="http://schemas.microsoft.com/office/drawing/2014/main" val="3227778852"/>
                    </a:ext>
                  </a:extLst>
                </a:gridCol>
                <a:gridCol w="1470009">
                  <a:extLst>
                    <a:ext uri="{9D8B030D-6E8A-4147-A177-3AD203B41FA5}">
                      <a16:colId xmlns:a16="http://schemas.microsoft.com/office/drawing/2014/main" val="3687714143"/>
                    </a:ext>
                  </a:extLst>
                </a:gridCol>
                <a:gridCol w="2401347">
                  <a:extLst>
                    <a:ext uri="{9D8B030D-6E8A-4147-A177-3AD203B41FA5}">
                      <a16:colId xmlns:a16="http://schemas.microsoft.com/office/drawing/2014/main" val="2371863721"/>
                    </a:ext>
                  </a:extLst>
                </a:gridCol>
                <a:gridCol w="6139543">
                  <a:extLst>
                    <a:ext uri="{9D8B030D-6E8A-4147-A177-3AD203B41FA5}">
                      <a16:colId xmlns:a16="http://schemas.microsoft.com/office/drawing/2014/main" val="3841395107"/>
                    </a:ext>
                  </a:extLst>
                </a:gridCol>
              </a:tblGrid>
              <a:tr h="859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Объект реабилитации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проблемы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выполнение которых способствует решению проблем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мероприятий, направленных на решение проблем несовершеннолетнего и его семьи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301794"/>
                  </a:ext>
                </a:extLst>
              </a:tr>
              <a:tr h="2032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Несовершеннолетний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Отчуждение от школы (пропуски, низкая успеваемость и познавательная мотивация).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утраченных связей с образовательным учреждением.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учебной мотивации.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социально-педагогической диагностики.</a:t>
                      </a:r>
                      <a: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в освоении школьной программы, развитие познавательной активности.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родителей в образовательный процесс ребенка.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несовершеннолетнего в систему дополнительного образования (секции, кружки и др.).Проведение бесед, презентаций по ознакомлению с ФЗ от 29.12.2012  «Об образовании».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интересов и склонностей несовершеннолетнего.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Социально-педагогический патронаж.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377634"/>
                  </a:ext>
                </a:extLst>
              </a:tr>
              <a:tr h="30572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Несформированность духовно-нравственных норм и ценностей, отсутствие культурных потребностей, социальных инициатив.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Содействие в формировании нравственных норм и ценностей.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смыслосодержащего досуга (посещение секций, кружков, в том числе в направлении этнопедагогики).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Цикл классных часов (часов общения) нравственной тематики.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Включение подростков с нарушениями норм поведения в совместную деятельность с волонтерами, активистами, представителями школьного самоуправления, предоставляя возможность проявить себя с положительной стороны, увидеть альтернативные способы самовыражения.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содействия учреждениями культуры посещения несовершеннолетними и их семьями мероприятий, проводимых учреждениями культуры, привлечение несовершеннолетних к занятиям в клубных формированиях  учреждений культуры, привлечение к участию в социально-значимых акциях учреждений культуры.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489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705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C81336AB-43E1-46E2-80A8-9D9187F4B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385955"/>
              </p:ext>
            </p:extLst>
          </p:nvPr>
        </p:nvGraphicFramePr>
        <p:xfrm>
          <a:off x="415637" y="522515"/>
          <a:ext cx="11281558" cy="5832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659">
                  <a:extLst>
                    <a:ext uri="{9D8B030D-6E8A-4147-A177-3AD203B41FA5}">
                      <a16:colId xmlns:a16="http://schemas.microsoft.com/office/drawing/2014/main" val="3227778852"/>
                    </a:ext>
                  </a:extLst>
                </a:gridCol>
                <a:gridCol w="1470009">
                  <a:extLst>
                    <a:ext uri="{9D8B030D-6E8A-4147-A177-3AD203B41FA5}">
                      <a16:colId xmlns:a16="http://schemas.microsoft.com/office/drawing/2014/main" val="3687714143"/>
                    </a:ext>
                  </a:extLst>
                </a:gridCol>
                <a:gridCol w="2401347">
                  <a:extLst>
                    <a:ext uri="{9D8B030D-6E8A-4147-A177-3AD203B41FA5}">
                      <a16:colId xmlns:a16="http://schemas.microsoft.com/office/drawing/2014/main" val="2371863721"/>
                    </a:ext>
                  </a:extLst>
                </a:gridCol>
                <a:gridCol w="6139543">
                  <a:extLst>
                    <a:ext uri="{9D8B030D-6E8A-4147-A177-3AD203B41FA5}">
                      <a16:colId xmlns:a16="http://schemas.microsoft.com/office/drawing/2014/main" val="3841395107"/>
                    </a:ext>
                  </a:extLst>
                </a:gridCol>
              </a:tblGrid>
              <a:tr h="8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Объект реабилитации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проблемы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выполнение которых способствует решению проблем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мероприятий, направленных на решение проблем несовершеннолетнего и его семьи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301794"/>
                  </a:ext>
                </a:extLst>
              </a:tr>
              <a:tr h="1984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Несовершеннолетний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ведущих интересов, неразвитость ведущей деятельности.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активной деятельности самого несовершеннолетнего.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познавательных навыков несовершеннолетних.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Диагностика одаренности несовершеннолетних, талантов и интересов детей.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социального проектирования.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позитивного смыслосодержащего досуга, в том числе вовлечение в систему дополнительного образования.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беседы, консультации.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377634"/>
                  </a:ext>
                </a:extLst>
              </a:tr>
              <a:tr h="295581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Бродяжничество, нарушение временного режима пребывания на улице и в общественных местах.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Правовое просвещение несовершеннолетних.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временной занятости.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Социально-педагогическая диагностика причин бродяжничества.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позитивного смыслосодержащего досуга, в том числе с вовлечением в систему дополнительного образования.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беседы с несовершеннолетним, его ближайшим окружением об ответственности за совершение противоправных деяний.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489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67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C81336AB-43E1-46E2-80A8-9D9187F4B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878407"/>
              </p:ext>
            </p:extLst>
          </p:nvPr>
        </p:nvGraphicFramePr>
        <p:xfrm>
          <a:off x="415637" y="522515"/>
          <a:ext cx="11281558" cy="5771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659">
                  <a:extLst>
                    <a:ext uri="{9D8B030D-6E8A-4147-A177-3AD203B41FA5}">
                      <a16:colId xmlns:a16="http://schemas.microsoft.com/office/drawing/2014/main" val="3227778852"/>
                    </a:ext>
                  </a:extLst>
                </a:gridCol>
                <a:gridCol w="1470009">
                  <a:extLst>
                    <a:ext uri="{9D8B030D-6E8A-4147-A177-3AD203B41FA5}">
                      <a16:colId xmlns:a16="http://schemas.microsoft.com/office/drawing/2014/main" val="3687714143"/>
                    </a:ext>
                  </a:extLst>
                </a:gridCol>
                <a:gridCol w="2401347">
                  <a:extLst>
                    <a:ext uri="{9D8B030D-6E8A-4147-A177-3AD203B41FA5}">
                      <a16:colId xmlns:a16="http://schemas.microsoft.com/office/drawing/2014/main" val="2371863721"/>
                    </a:ext>
                  </a:extLst>
                </a:gridCol>
                <a:gridCol w="6139543">
                  <a:extLst>
                    <a:ext uri="{9D8B030D-6E8A-4147-A177-3AD203B41FA5}">
                      <a16:colId xmlns:a16="http://schemas.microsoft.com/office/drawing/2014/main" val="3841395107"/>
                    </a:ext>
                  </a:extLst>
                </a:gridCol>
              </a:tblGrid>
              <a:tr h="8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Объект реабилитации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проблемы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выполнение которых способствует решению проблем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мероприятий, направленных на решение проблем несовершеннолетнего и его семьи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301794"/>
                  </a:ext>
                </a:extLst>
              </a:tr>
              <a:tr h="19845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Несовершеннолетний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взаимоотношений в семье.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Гармонизация детско-родительских отношений.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Социально-педагогическая диагностика детско-родительских отношений.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Социально-педагогическое консультирование.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Отслеживание динамики семейных отношений (социально-педагогический патронаж). 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детско-родительских клубах.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элементов восстановительной медиации.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377634"/>
                  </a:ext>
                </a:extLst>
              </a:tr>
              <a:tr h="29558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взаимоотношений в коллективе (классе), отсутствие позитивной референтной группы.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несовершеннолетнего в процесс социального проектирования.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Социально-педагогическая диагностика взаимоотношений в коллективе.</a:t>
                      </a: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позитивного смыслосодержащего досуга, в том числе с вовлечением в систему дополнительного образования.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коммуникативных навыков.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навыков конструктивного взаимодействия со сверстниками.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489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211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C81336AB-43E1-46E2-80A8-9D9187F4B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692019"/>
              </p:ext>
            </p:extLst>
          </p:nvPr>
        </p:nvGraphicFramePr>
        <p:xfrm>
          <a:off x="455221" y="315144"/>
          <a:ext cx="11281558" cy="6262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659">
                  <a:extLst>
                    <a:ext uri="{9D8B030D-6E8A-4147-A177-3AD203B41FA5}">
                      <a16:colId xmlns:a16="http://schemas.microsoft.com/office/drawing/2014/main" val="3227778852"/>
                    </a:ext>
                  </a:extLst>
                </a:gridCol>
                <a:gridCol w="2054431">
                  <a:extLst>
                    <a:ext uri="{9D8B030D-6E8A-4147-A177-3AD203B41FA5}">
                      <a16:colId xmlns:a16="http://schemas.microsoft.com/office/drawing/2014/main" val="3687714143"/>
                    </a:ext>
                  </a:extLst>
                </a:gridCol>
                <a:gridCol w="2268187">
                  <a:extLst>
                    <a:ext uri="{9D8B030D-6E8A-4147-A177-3AD203B41FA5}">
                      <a16:colId xmlns:a16="http://schemas.microsoft.com/office/drawing/2014/main" val="2371863721"/>
                    </a:ext>
                  </a:extLst>
                </a:gridCol>
                <a:gridCol w="5688281">
                  <a:extLst>
                    <a:ext uri="{9D8B030D-6E8A-4147-A177-3AD203B41FA5}">
                      <a16:colId xmlns:a16="http://schemas.microsoft.com/office/drawing/2014/main" val="3841395107"/>
                    </a:ext>
                  </a:extLst>
                </a:gridCol>
              </a:tblGrid>
              <a:tr h="669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Объект реабилитации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Возможные проблемы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Задачи, выполнение которых способствует решению проблем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мероприятий, направленных на решение проблем несовершеннолетнего и его семьи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5301794"/>
                  </a:ext>
                </a:extLst>
              </a:tr>
              <a:tr h="850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Семья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психолого-педагогической культуры.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уровня психолого-педагогической культуры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Социально-педагогическая диагностика.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массовых мероприятий.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детско-родительских клубов.</a:t>
                      </a: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консультации.</a:t>
                      </a:r>
                      <a:r>
                        <a:rPr lang="ru-RU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Педагогическое просвещение, направленное на повышение уровня психолого-педагогической грамотности.</a:t>
                      </a:r>
                      <a:r>
                        <a:rPr lang="ru-RU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Социально-педагогический патронаж.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9377634"/>
                  </a:ext>
                </a:extLst>
              </a:tr>
              <a:tr h="15985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Отчуждение от школы несовершеннолетнего (пропуски, низкая успеваемость и познавательная мотивация). 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Психолого-педагогические консультации для родителей по вопросам обучения ребенка.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родителей в образовательный процесс ребенка.</a:t>
                      </a:r>
                      <a:r>
                        <a:rPr lang="ru-RU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Психолого-педагогическое консультирование.</a:t>
                      </a:r>
                      <a:r>
                        <a:rPr lang="ru-RU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Карта самонаблюдения и самоконтроля.</a:t>
                      </a:r>
                      <a:r>
                        <a:rPr lang="ru-RU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Психологические гостиные.</a:t>
                      </a:r>
                      <a:r>
                        <a:rPr lang="ru-RU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Социально-педагогический патронаж.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724773"/>
                  </a:ext>
                </a:extLst>
              </a:tr>
              <a:tr h="23808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Бродяжничество нарушение временного режима пребывания несовершеннолетних на улице и в общественных местах.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родителей о требованиях закона.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позитивного восприятия родителями требований закона.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беседы «Бродяжничество, его причины и последствия», «Как организовать каникулы ребёнка», «Родительский контроль: за и против».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за занятостью детей во время каникул.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489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96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0014C1-B2B6-4307-9FE2-697D5A963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10283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и теоретические основы организации  индивидуальной профилактической работы с несовершеннолетними, находящимися в социально опасном положении, и их семьями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6C5272-C887-414A-93E8-E3FA249A3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2383037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Федеральном законе от 24.06.1999 № 120-ФЗ (ред. от 28.12.2013) «Об основах системы профилактики безнадзорности и правонарушений несовершеннолетних» </a:t>
            </a: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Челябинской  области от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28.11.2002 N 125-ЗО (ред. от 04.10.2018)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 системе профилактики безнадзорности и правонарушений несовершеннолетних в Челябинской области"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5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2B4860-BA11-44C4-8AB7-B9B5D30E7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1839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несовершеннолетние, </a:t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находящихся в социально опасном положении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571DAA-378D-457B-8C15-AF49AE201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483" y="1561210"/>
            <a:ext cx="10364452" cy="499634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114290" algn="l"/>
              </a:tabLs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злостно уклоняющиеся от учебы;</a:t>
            </a:r>
            <a:endParaRPr lang="ru-RU" sz="5600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114290" algn="l"/>
              </a:tabLs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употребляющие наркотические, </a:t>
            </a:r>
            <a:r>
              <a:rPr lang="ru-RU" sz="5600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психотропные, одурманивающие вещества </a:t>
            </a: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без назначения врача;</a:t>
            </a:r>
            <a:endParaRPr lang="ru-RU" sz="56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114290" algn="l"/>
              </a:tabLs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употребляющие алкогольную и спиртосодержащую продукцию;</a:t>
            </a:r>
            <a:endParaRPr lang="ru-RU" sz="56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114290" algn="l"/>
              </a:tabLs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занимающиеся бродяжничеством и попрошайничеством;</a:t>
            </a:r>
            <a:endParaRPr lang="ru-RU" sz="56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114290" algn="l"/>
              </a:tabLs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совершившие неоднократно правонарушения, повлекшие применение административных взысканий;</a:t>
            </a:r>
            <a:endParaRPr lang="ru-RU" sz="56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71500" algn="l"/>
              </a:tabLst>
            </a:pPr>
            <a:r>
              <a:rPr lang="ru-RU" sz="5600" spc="-1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вернувшиеся из специальных учебно-воспитательных и  других учрежде</a:t>
            </a: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ний для несовершеннолетних;</a:t>
            </a:r>
            <a:endParaRPr lang="ru-RU" sz="56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71500" algn="l"/>
              </a:tabLs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совершившие общественно опасное деяние и не привлеченные к уголовной ответственности в связи с не достижением возраста, с которого наступает уголовная ответственность;</a:t>
            </a:r>
            <a:endParaRPr lang="ru-RU" sz="56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71500" algn="l"/>
              </a:tabLs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осужденные за совершение преступления небольшой или средней тяжести и освобожденные судом от наказания с применением принудительных мер воспитательного воздействия;</a:t>
            </a:r>
            <a:endParaRPr lang="ru-RU" sz="56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71500" algn="l"/>
              </a:tabLst>
            </a:pPr>
            <a:r>
              <a:rPr lang="ru-RU" sz="5600" dirty="0">
                <a:solidFill>
                  <a:srgbClr val="000000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осужденные условно с испытательным сроком к обязательным работам, исправительным работам или иным мерам наказания, не связанным с лишением свободы.</a:t>
            </a:r>
            <a:endParaRPr lang="ru-RU" sz="56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62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1DED12-F204-40F9-80AA-1707EC66E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8866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Семьи, </a:t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Находящиеся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 социально опасном положении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D1CAB1-5E0A-49D5-AD05-A3184B4FF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861" y="2010042"/>
            <a:ext cx="10364452" cy="307180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  <a:tabLst>
                <a:tab pos="5715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родители или законные представители несовершеннолетних: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715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исполняют своих обязанностей по их воспитанию, обучению и (или) содержанию и (или) отрицательно влияют на их поведение либо жестоко обращаются с ними;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715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систематически употребляют спиртные напитки или наркотические вещества;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  <a:tabLst>
                <a:tab pos="5715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вовлекают своих несовершеннолетних детей в совершение правонарушений, преступлений, употребляя спиртные напитки, наркотические вещества.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1786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00" y="6413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реабилитации </a:t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несовершеннолетних и их семей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31225" y="2090123"/>
            <a:ext cx="5292634" cy="3127375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социально-бытовая;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социально-медицинская;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социально-психологическая;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социально-педагогическая;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социально-трудовая;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социально-правовая.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371475"/>
            <a:ext cx="10515600" cy="58054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Социально-психологическая реабилитация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проведение диагностики несовершеннолетнего и его семьи;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выявление и анализ причин и источников деформации в развитии несовершеннолетних, психического напряжения, кризисных ситуаций и негативных влияний на условия жизни, поиск средств и способов их устранения;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оказание своевременной, квалифицированной, комплексной помощи несовершеннолетним и их семьям, направленной на восстановление, коррекцию психических функций и состояний.</a:t>
            </a:r>
          </a:p>
          <a:p>
            <a:pPr algn="ctr">
              <a:buNone/>
            </a:pP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Социально-педагогическая реабилитация </a:t>
            </a:r>
            <a:r>
              <a:rPr lang="ru-RU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личностных качеств, значимых для жизнедеятельности ребенка, формирование активной жизненной позиции ребенка, способствующих интеграции его в общество;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овладение положительными социальными ролями, правилами поведения в обществе;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получение необходимого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00" y="641350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причины и факторы формирования</a:t>
            </a:r>
            <a:r>
              <a:rPr lang="ru-RU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отклоняющегося поведения подростков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159001"/>
            <a:ext cx="10515600" cy="2127992"/>
          </a:xfrm>
        </p:spPr>
        <p:txBody>
          <a:bodyPr>
            <a:norm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биологические факторы (генетические, физиологические и анатомические особенности организма ребенка);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психологические факторы (индивидуальные особенности);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социально-педагогические факторы (семейное, школьное, общественное воспитание).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961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32B25B-6367-4FF7-99E6-3CA7670CC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2715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Типология отклоняющегося поведения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(по </a:t>
            </a:r>
            <a:r>
              <a:rPr lang="ru-RU" sz="20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А. </a:t>
            </a:r>
            <a:r>
              <a:rPr lang="ru-RU" sz="200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Кочетову</a:t>
            </a:r>
            <a:r>
              <a:rPr lang="ru-RU" sz="20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C88CC5-6680-4DB1-A589-AD11411C3E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745674"/>
            <a:ext cx="10363826" cy="4223656"/>
          </a:xfrm>
        </p:spPr>
        <p:txBody>
          <a:bodyPr>
            <a:norm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группа: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устойчивый комплекс примитивных потребностей, стремление к потребительскому времяпрепровождению, деформация ценностей и отношений. 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Вторая группа: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лица с деформированными потребностями. 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Третья группа: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конфликт между деформированными и позитивными потребностями, ценностями, отношениями, взглядами. 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четвертая группа: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потребности слабо деформированы, но в тоже время отсутствуют определенные интересы, ограниченный круг общения.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432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6342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Индивидуальная программа реабилитации: </a:t>
            </a:r>
            <a:b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содержание и основные компоненты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681905"/>
            <a:ext cx="10515600" cy="212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ИПР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Это разработанный комплекс оптимальных реабилитационных мероприятий, основанных на комплексной диагностике, направленных на восстановление, компенсацию нарушенных или утраченных социальных связей и восстановление, компенсацию способностей к выполнению определенных видов деятельности.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2">
            <a:extLst>
              <a:ext uri="{FF2B5EF4-FFF2-40B4-BE49-F238E27FC236}">
                <a16:creationId xmlns:a16="http://schemas.microsoft.com/office/drawing/2014/main" id="{25C8245E-B0CC-4364-9FB5-EB386AD5FA1C}"/>
              </a:ext>
            </a:extLst>
          </p:cNvPr>
          <p:cNvSpPr txBox="1">
            <a:spLocks/>
          </p:cNvSpPr>
          <p:nvPr/>
        </p:nvSpPr>
        <p:spPr>
          <a:xfrm>
            <a:off x="622466" y="3607285"/>
            <a:ext cx="5473534" cy="2127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Принципы ИПР: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Принцип индивидуализированного подхода;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Принцип комплексности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Принцип системности.</a:t>
            </a:r>
            <a:endParaRPr lang="ru-RU" dirty="0"/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0AE864A7-455E-4DC3-B081-4BC2BA795C69}"/>
              </a:ext>
            </a:extLst>
          </p:cNvPr>
          <p:cNvSpPr txBox="1">
            <a:spLocks/>
          </p:cNvSpPr>
          <p:nvPr/>
        </p:nvSpPr>
        <p:spPr>
          <a:xfrm>
            <a:off x="6311734" y="3607284"/>
            <a:ext cx="5473534" cy="2674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Содержание ИПР: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Цель - отображает проблему;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Задачи-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конкретные шаги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Содержательный компонент- направления, по которым будет осуществляться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рп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r>
              <a:rPr lang="ru-RU" dirty="0"/>
              <a:t>Результативный компонент.</a:t>
            </a:r>
          </a:p>
        </p:txBody>
      </p:sp>
    </p:spTree>
    <p:extLst>
      <p:ext uri="{BB962C8B-B14F-4D97-AF65-F5344CB8AC3E}">
        <p14:creationId xmlns:p14="http://schemas.microsoft.com/office/powerpoint/2010/main" val="283776420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1287</Words>
  <Application>Microsoft Office PowerPoint</Application>
  <PresentationFormat>Широкоэкранный</PresentationFormat>
  <Paragraphs>176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Tw Cen MT</vt:lpstr>
      <vt:lpstr>Капля</vt:lpstr>
      <vt:lpstr>Разработка и реализация индивидуальных программ реабилитации  несовершеннолетних группы социального риска, как инструмент профилактики деструктивного поведения</vt:lpstr>
      <vt:lpstr>Нормативно-правовые и теоретические основы организации  индивидуальной профилактической работы с несовершеннолетними, находящимися в социально опасном положении, и их семьями.</vt:lpstr>
      <vt:lpstr>несовершеннолетние,  находящихся в социально опасном положении</vt:lpstr>
      <vt:lpstr>Семьи,  Находящиеся в социально опасном положении</vt:lpstr>
      <vt:lpstr>Виды реабилитации  несовершеннолетних и их семей</vt:lpstr>
      <vt:lpstr>Презентация PowerPoint</vt:lpstr>
      <vt:lpstr>Основные причины и факторы формирования отклоняющегося поведения подростков</vt:lpstr>
      <vt:lpstr>Типология отклоняющегося поведения (по А. Кочетову)</vt:lpstr>
      <vt:lpstr>Индивидуальная программа реабилитации:  содержание и основные компоненты</vt:lpstr>
      <vt:lpstr>Социально-психологическое направление</vt:lpstr>
      <vt:lpstr>Презентация PowerPoint</vt:lpstr>
      <vt:lpstr>Презентация PowerPoint</vt:lpstr>
      <vt:lpstr>Презентация PowerPoint</vt:lpstr>
      <vt:lpstr>Социально-педагогическое направление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User</cp:lastModifiedBy>
  <cp:revision>37</cp:revision>
  <dcterms:created xsi:type="dcterms:W3CDTF">2024-10-22T05:50:00Z</dcterms:created>
  <dcterms:modified xsi:type="dcterms:W3CDTF">2024-10-31T06:53:20Z</dcterms:modified>
</cp:coreProperties>
</file>