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7" r:id="rId6"/>
    <p:sldId id="268" r:id="rId7"/>
    <p:sldId id="269" r:id="rId8"/>
    <p:sldId id="270" r:id="rId9"/>
    <p:sldId id="265" r:id="rId10"/>
    <p:sldId id="271" r:id="rId11"/>
    <p:sldId id="273" r:id="rId12"/>
    <p:sldId id="272" r:id="rId13"/>
  </p:sldIdLst>
  <p:sldSz cx="18288000" cy="10287000"/>
  <p:notesSz cx="6858000" cy="9144000"/>
  <p:embeddedFontLst>
    <p:embeddedFont>
      <p:font typeface="Montserrat Semi-Bold Italics" panose="020B0604020202020204" charset="-52"/>
      <p:regular r:id="rId14"/>
    </p:embeddedFont>
    <p:embeddedFont>
      <p:font typeface="Montserrat Semi-Bold Bold" panose="020B0604020202020204" charset="-52"/>
      <p:regular r:id="rId15"/>
    </p:embeddedFont>
    <p:embeddedFont>
      <p:font typeface="Playfair Display Bold" panose="020B0604020202020204" charset="-52"/>
      <p:regular r:id="rId16"/>
    </p:embeddedFont>
    <p:embeddedFont>
      <p:font typeface="Playfair Display" panose="020B0604020202020204" charset="-52"/>
      <p:regular r:id="rId17"/>
    </p:embeddedFont>
    <p:embeddedFont>
      <p:font typeface="Playfair Display Bold Italics" panose="020B0604020202020204" charset="-5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mo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87959" y="-809500"/>
            <a:ext cx="11300041" cy="1355327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301050" y="0"/>
            <a:ext cx="20651" cy="10780116"/>
          </a:xfrm>
          <a:prstGeom prst="rect">
            <a:avLst/>
          </a:prstGeom>
          <a:solidFill>
            <a:srgbClr val="59C4E6"/>
          </a:solidFill>
        </p:spPr>
      </p:sp>
      <p:sp>
        <p:nvSpPr>
          <p:cNvPr id="4" name="TextBox 4"/>
          <p:cNvSpPr txBox="1"/>
          <p:nvPr/>
        </p:nvSpPr>
        <p:spPr>
          <a:xfrm>
            <a:off x="2514600" y="7987166"/>
            <a:ext cx="1130004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75"/>
              </a:lnSpc>
            </a:pPr>
            <a:r>
              <a:rPr lang="ru-RU" sz="3701" spc="407" dirty="0" smtClean="0">
                <a:solidFill>
                  <a:srgbClr val="59C4E6"/>
                </a:solidFill>
                <a:latin typeface="Montserrat Semi-Bold Bold"/>
              </a:rPr>
              <a:t>Кулакова Елена Владимировна</a:t>
            </a:r>
            <a:endParaRPr lang="ru-RU" sz="3701" spc="407" dirty="0">
              <a:solidFill>
                <a:srgbClr val="59C4E6"/>
              </a:solidFill>
              <a:latin typeface="Montserrat Semi-Bold Bold"/>
            </a:endParaRPr>
          </a:p>
          <a:p>
            <a:pPr>
              <a:lnSpc>
                <a:spcPts val="3400"/>
              </a:lnSpc>
            </a:pPr>
            <a:r>
              <a:rPr lang="ru-RU" sz="2400" spc="407" dirty="0" smtClean="0">
                <a:solidFill>
                  <a:srgbClr val="59C4E6"/>
                </a:solidFill>
                <a:latin typeface="Montserrat Semi-Bold Bold"/>
              </a:rPr>
              <a:t>Методист </a:t>
            </a:r>
            <a:r>
              <a:rPr lang="ru-RU" sz="2400" spc="407" dirty="0">
                <a:solidFill>
                  <a:srgbClr val="59C4E6"/>
                </a:solidFill>
                <a:latin typeface="Montserrat Semi-Bold Bold"/>
              </a:rPr>
              <a:t>МБУ «ЦППМСП</a:t>
            </a:r>
          </a:p>
          <a:p>
            <a:pPr>
              <a:lnSpc>
                <a:spcPts val="3400"/>
              </a:lnSpc>
            </a:pPr>
            <a:r>
              <a:rPr lang="ru-RU" sz="2400" spc="407" dirty="0">
                <a:solidFill>
                  <a:srgbClr val="59C4E6"/>
                </a:solidFill>
                <a:latin typeface="Montserrat Semi-Bold Bold"/>
              </a:rPr>
              <a:t>Калининского района </a:t>
            </a:r>
            <a:r>
              <a:rPr lang="ru-RU" sz="2400" spc="407" dirty="0" err="1" smtClean="0">
                <a:solidFill>
                  <a:srgbClr val="59C4E6"/>
                </a:solidFill>
                <a:latin typeface="Montserrat Semi-Bold Bold"/>
              </a:rPr>
              <a:t>г.Челябинска</a:t>
            </a:r>
            <a:r>
              <a:rPr lang="ru-RU" sz="2400" spc="407" dirty="0">
                <a:solidFill>
                  <a:srgbClr val="59C4E6"/>
                </a:solidFill>
                <a:latin typeface="Montserrat Semi-Bold Bold"/>
              </a:rPr>
              <a:t>»</a:t>
            </a:r>
            <a:endParaRPr lang="en-US" sz="2400" spc="139" dirty="0">
              <a:solidFill>
                <a:srgbClr val="59C4E6"/>
              </a:solidFill>
              <a:latin typeface="Arim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92407" y="2065339"/>
            <a:ext cx="15995593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spc="117" dirty="0">
                <a:solidFill>
                  <a:srgbClr val="59C4E6"/>
                </a:solidFill>
                <a:latin typeface="Playfair Display"/>
              </a:rPr>
              <a:t>Оказание психологической помощи и поддержки детям в трудной жизненной ситуации</a:t>
            </a:r>
            <a:endParaRPr lang="en-US" sz="6600" spc="117" dirty="0">
              <a:solidFill>
                <a:srgbClr val="59C4E6"/>
              </a:solidFill>
              <a:latin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35195">
            <a:off x="11612594" y="-2858021"/>
            <a:ext cx="12084837" cy="14494557"/>
          </a:xfrm>
          <a:prstGeom prst="rect">
            <a:avLst/>
          </a:prstGeom>
        </p:spPr>
      </p:pic>
      <p:pic>
        <p:nvPicPr>
          <p:cNvPr id="6146" name="Picture 2" descr="D:\Лена\Ты не оди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"/>
            <a:ext cx="6781800" cy="959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3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35195">
            <a:off x="11612594" y="-2858021"/>
            <a:ext cx="12084837" cy="14494557"/>
          </a:xfrm>
          <a:prstGeom prst="rect">
            <a:avLst/>
          </a:prstGeom>
        </p:spPr>
      </p:pic>
      <p:pic>
        <p:nvPicPr>
          <p:cNvPr id="7171" name="Picture 3" descr="C:\Users\Argonaut\Desktop\обратная связ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491108"/>
            <a:ext cx="16993716" cy="7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7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9362" y="4425764"/>
            <a:ext cx="11713791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19"/>
              </a:lnSpc>
            </a:pPr>
            <a:r>
              <a:rPr lang="en-US" sz="6000" spc="384">
                <a:solidFill>
                  <a:srgbClr val="59C4E6"/>
                </a:solidFill>
                <a:latin typeface="Playfair Display"/>
              </a:rPr>
              <a:t>СПАСИБО ЗА ВНИМАНИЕ!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35195">
            <a:off x="11612594" y="-2858021"/>
            <a:ext cx="12084837" cy="1449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4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872031">
            <a:off x="15603037" y="-4443419"/>
            <a:ext cx="11300041" cy="13553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337735">
            <a:off x="-8333739" y="1695307"/>
            <a:ext cx="11300041" cy="135532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98641" y="2160493"/>
            <a:ext cx="17402318" cy="7100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12"/>
              </a:lnSpc>
            </a:pPr>
            <a:r>
              <a:rPr lang="en-US" sz="3600" spc="230">
                <a:solidFill>
                  <a:srgbClr val="59C4E6"/>
                </a:solidFill>
                <a:latin typeface="Playfair Display"/>
              </a:rPr>
              <a:t>СОЗДАНИЕ ЦЕЛОСТНОЙ СИСТЕМЫ РАННЕГО ВЫЯВЛЕНИЯ И ПРОФИЛАКТИКИ ДЕТСКОГО НЕБЛАГОПОЛУЧИЯ, НАРУШЕНИЯ ПРАВ ДЕТЕЙ И ЖЕСТОКОГО ОБРАЩЕНИЯ С НИМИ, ОКАЗАНИЕ СПЕЦИАЛЬНОЙ СОЦИАЛЬНО-ПСИХОЛОГО-ПЕДАГОГИЧЕСКОЙ ПОДДЕРЖКИ ВСЕМ СУБЪЕКТАМ ОБРАЗОВАТЕЛЬНЫХ ОТНОШЕНИЙ (СНИЖЕНИЯ ПСИХОЛОГИЧЕСКОГО ДИСКОМФОРТА, АГРЕССИИ, ВКЛЮЧАЯ АУТОАГРЕССИЮ И СУИЦИД), ФОРМИРОВАНИЯ ПСИХОЛОГИЧЕСКОЙ КУЛЬТУРЫ, УКРЕПЛЕНИЕ ПСИХИЧЕСКОГО ЗДОРОВЬЯ И АТМОСФЕРЫ ПСИХОЛОГИЧЕСКОЙ ЗАЩИЩЕННОСТИ НЕСОВЕРШЕННОЛЕТНИХ, ВОССТАНОВЛЕНИЕ И УКРЕПЛЕНИЕ ДЕТСКО-РОДИТЕЛЬСКИХ ОТНОШЕНИЙ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8641" y="-97821"/>
            <a:ext cx="404098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59C4E6"/>
                </a:solidFill>
                <a:latin typeface="Playfair Display Bold"/>
              </a:rPr>
              <a:t>Цель: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14533">
            <a:off x="-2679134" y="-7587939"/>
            <a:ext cx="11300041" cy="1355327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969862" y="3600450"/>
            <a:ext cx="4282923" cy="2915138"/>
            <a:chOff x="0" y="0"/>
            <a:chExt cx="2900639" cy="19742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00639" cy="1974297"/>
            </a:xfrm>
            <a:custGeom>
              <a:avLst/>
              <a:gdLst/>
              <a:ahLst/>
              <a:cxnLst/>
              <a:rect l="l" t="t" r="r" b="b"/>
              <a:pathLst>
                <a:path w="2900639" h="1974297">
                  <a:moveTo>
                    <a:pt x="0" y="0"/>
                  </a:moveTo>
                  <a:lnTo>
                    <a:pt x="2900639" y="0"/>
                  </a:lnTo>
                  <a:lnTo>
                    <a:pt x="2900639" y="1974297"/>
                  </a:lnTo>
                  <a:lnTo>
                    <a:pt x="0" y="1974297"/>
                  </a:lnTo>
                  <a:close/>
                </a:path>
              </a:pathLst>
            </a:custGeom>
            <a:solidFill>
              <a:srgbClr val="59C4E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55201" y="3685557"/>
            <a:ext cx="4112245" cy="274492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97351" y="3600450"/>
            <a:ext cx="4108152" cy="2915138"/>
            <a:chOff x="0" y="0"/>
            <a:chExt cx="2782275" cy="19742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2275" cy="1974297"/>
            </a:xfrm>
            <a:custGeom>
              <a:avLst/>
              <a:gdLst/>
              <a:ahLst/>
              <a:cxnLst/>
              <a:rect l="l" t="t" r="r" b="b"/>
              <a:pathLst>
                <a:path w="2782275" h="1974297">
                  <a:moveTo>
                    <a:pt x="0" y="0"/>
                  </a:moveTo>
                  <a:lnTo>
                    <a:pt x="2782275" y="0"/>
                  </a:lnTo>
                  <a:lnTo>
                    <a:pt x="2782275" y="1974297"/>
                  </a:lnTo>
                  <a:lnTo>
                    <a:pt x="0" y="1974297"/>
                  </a:lnTo>
                  <a:close/>
                </a:path>
              </a:pathLst>
            </a:custGeom>
            <a:solidFill>
              <a:srgbClr val="59C4E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76238" y="3685557"/>
            <a:ext cx="3942440" cy="274492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2967947" y="3600450"/>
            <a:ext cx="4291353" cy="2915138"/>
            <a:chOff x="0" y="0"/>
            <a:chExt cx="2659364" cy="18065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59364" cy="1806519"/>
            </a:xfrm>
            <a:custGeom>
              <a:avLst/>
              <a:gdLst/>
              <a:ahLst/>
              <a:cxnLst/>
              <a:rect l="l" t="t" r="r" b="b"/>
              <a:pathLst>
                <a:path w="2659364" h="1806519">
                  <a:moveTo>
                    <a:pt x="0" y="0"/>
                  </a:moveTo>
                  <a:lnTo>
                    <a:pt x="2659364" y="0"/>
                  </a:lnTo>
                  <a:lnTo>
                    <a:pt x="2659364" y="1806519"/>
                  </a:lnTo>
                  <a:lnTo>
                    <a:pt x="0" y="1806519"/>
                  </a:lnTo>
                  <a:close/>
                </a:path>
              </a:pathLst>
            </a:custGeom>
            <a:solidFill>
              <a:srgbClr val="59C4E6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059038" y="3685557"/>
            <a:ext cx="4127705" cy="274492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292414" y="1256125"/>
            <a:ext cx="10455364" cy="89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48"/>
              </a:lnSpc>
            </a:pPr>
            <a:r>
              <a:rPr lang="en-US" sz="5175" spc="331">
                <a:solidFill>
                  <a:srgbClr val="59C4E6"/>
                </a:solidFill>
                <a:latin typeface="Playfair Display Bold Italics"/>
              </a:rPr>
              <a:t>КРУГЛОСУТОЧНАЯ СЛУЖБА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055201" y="7068098"/>
            <a:ext cx="4489834" cy="1184362"/>
            <a:chOff x="0" y="0"/>
            <a:chExt cx="5986445" cy="157915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5986445" cy="686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5"/>
                </a:lnSpc>
              </a:pPr>
              <a:r>
                <a:rPr lang="en-US" sz="3075" spc="369">
                  <a:solidFill>
                    <a:srgbClr val="59C4E6"/>
                  </a:solidFill>
                  <a:latin typeface="Montserrat Semi-Bold Italics"/>
                </a:rPr>
                <a:t>ONLINE ЧАТ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29875"/>
              <a:ext cx="5986445" cy="574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84329" y="7068098"/>
            <a:ext cx="5530429" cy="1609177"/>
            <a:chOff x="0" y="0"/>
            <a:chExt cx="7373906" cy="214557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7373906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396">
                  <a:solidFill>
                    <a:srgbClr val="59C4E6"/>
                  </a:solidFill>
                  <a:latin typeface="Montserrat Semi-Bold Italics"/>
                </a:rPr>
                <a:t>ТЕЛЕФОН ДОВЕРИЯ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73995"/>
              <a:ext cx="7373906" cy="1196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sz="2499" spc="24">
                  <a:solidFill>
                    <a:srgbClr val="59C4E6"/>
                  </a:solidFill>
                  <a:latin typeface="Montserrat Semi-Bold Bold"/>
                </a:rPr>
                <a:t>8-800-302-33-39</a:t>
              </a:r>
            </a:p>
            <a:p>
              <a:pPr algn="ctr">
                <a:lnSpc>
                  <a:spcPts val="3750"/>
                </a:lnSpc>
              </a:pPr>
              <a:r>
                <a:rPr lang="en-US" sz="2500" spc="24">
                  <a:solidFill>
                    <a:srgbClr val="59C4E6"/>
                  </a:solidFill>
                  <a:latin typeface="Montserrat Semi-Bold Bold"/>
                </a:rPr>
                <a:t>729-99-49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634734" y="7047143"/>
            <a:ext cx="4489834" cy="1142452"/>
            <a:chOff x="0" y="0"/>
            <a:chExt cx="5986445" cy="152327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66675"/>
              <a:ext cx="5986445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396">
                  <a:solidFill>
                    <a:srgbClr val="59C4E6"/>
                  </a:solidFill>
                  <a:latin typeface="Montserrat Semi-Bold Italics"/>
                </a:rPr>
                <a:t>САЙТ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73995"/>
              <a:ext cx="5986445" cy="574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500" spc="24">
                  <a:solidFill>
                    <a:srgbClr val="59C4E6"/>
                  </a:solidFill>
                  <a:latin typeface="Montserrat Semi-Bold Bold"/>
                </a:rPr>
                <a:t>psyhelp174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35195">
            <a:off x="11612594" y="-2858021"/>
            <a:ext cx="12084837" cy="144945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81675"/>
            <a:ext cx="16726989" cy="527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03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35195">
            <a:off x="11612594" y="-2858021"/>
            <a:ext cx="12084837" cy="144945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86100"/>
            <a:ext cx="1454064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03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35195">
            <a:off x="11612594" y="-2858021"/>
            <a:ext cx="12084837" cy="14494557"/>
          </a:xfrm>
          <a:prstGeom prst="rect">
            <a:avLst/>
          </a:prstGeom>
        </p:spPr>
      </p:pic>
      <p:pic>
        <p:nvPicPr>
          <p:cNvPr id="8194" name="Picture 2" descr="C:\Users\Argonaut\Desktop\Кристи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1" y="1714500"/>
            <a:ext cx="178940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3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35195">
            <a:off x="11612594" y="-2858021"/>
            <a:ext cx="12084837" cy="14494557"/>
          </a:xfrm>
          <a:prstGeom prst="rect">
            <a:avLst/>
          </a:prstGeom>
        </p:spPr>
      </p:pic>
      <p:pic>
        <p:nvPicPr>
          <p:cNvPr id="3075" name="Picture 3" descr="C:\Users\Argonaut\Desktop\никто не слыши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73895"/>
            <a:ext cx="14811932" cy="69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3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35195">
            <a:off x="11612594" y="-2858021"/>
            <a:ext cx="12084837" cy="1449455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"/>
            <a:ext cx="13897952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03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35195">
            <a:off x="11612594" y="-2858021"/>
            <a:ext cx="12084837" cy="1449455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"/>
            <a:ext cx="15812602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38" y="4533900"/>
            <a:ext cx="1462822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94</Words>
  <Application>Microsoft Office PowerPoint</Application>
  <PresentationFormat>Произвольный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Montserrat Semi-Bold Italics</vt:lpstr>
      <vt:lpstr>Montserrat Semi-Bold Bold</vt:lpstr>
      <vt:lpstr>Playfair Display Bold</vt:lpstr>
      <vt:lpstr>Playfair Display</vt:lpstr>
      <vt:lpstr>Playfair Display Bold Italics</vt:lpstr>
      <vt:lpstr>Calibri</vt:lpstr>
      <vt:lpstr>Arimo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"Ты не один", копия</dc:title>
  <dc:creator>User</dc:creator>
  <cp:lastModifiedBy>User</cp:lastModifiedBy>
  <cp:revision>12</cp:revision>
  <dcterms:created xsi:type="dcterms:W3CDTF">2006-08-16T00:00:00Z</dcterms:created>
  <dcterms:modified xsi:type="dcterms:W3CDTF">2022-05-16T05:45:30Z</dcterms:modified>
  <dc:identifier>DAE3qlzVW7Q</dc:identifier>
</cp:coreProperties>
</file>