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76" r:id="rId3"/>
    <p:sldId id="269" r:id="rId4"/>
    <p:sldId id="270" r:id="rId5"/>
    <p:sldId id="277" r:id="rId6"/>
    <p:sldId id="278" r:id="rId7"/>
    <p:sldId id="271" r:id="rId8"/>
    <p:sldId id="280" r:id="rId9"/>
    <p:sldId id="273" r:id="rId10"/>
    <p:sldId id="274" r:id="rId11"/>
    <p:sldId id="275" r:id="rId12"/>
    <p:sldId id="284" r:id="rId13"/>
    <p:sldId id="282" r:id="rId14"/>
    <p:sldId id="281" r:id="rId15"/>
    <p:sldId id="285" r:id="rId16"/>
    <p:sldId id="272" r:id="rId17"/>
    <p:sldId id="262" r:id="rId18"/>
    <p:sldId id="266" r:id="rId19"/>
    <p:sldId id="28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2AA"/>
    <a:srgbClr val="DDB5C9"/>
    <a:srgbClr val="F6F6F6"/>
    <a:srgbClr val="FFFFFF"/>
    <a:srgbClr val="B9B8BE"/>
    <a:srgbClr val="5E6066"/>
    <a:srgbClr val="CF9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77503-A865-4821-94CC-BB5214AE88F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0C12F0-228D-4F01-BF95-C7CCBD050D05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 dirty="0">
              <a:solidFill>
                <a:schemeClr val="tx2">
                  <a:lumMod val="75000"/>
                </a:schemeClr>
              </a:solidFill>
            </a:rPr>
            <a:t>Эмоциональное истощение </a:t>
          </a:r>
          <a:r>
            <a:rPr lang="ru-RU" dirty="0"/>
            <a:t>— основная составляющая профессионального выгорания. Проявляется в переживаниях сниженного эмоционального тонуса, утрате интереса к окружающему, равнодушии или эмоциональном перенасыщении, в проявлении агрессивных реакций, симптомов депрессии.</a:t>
          </a:r>
        </a:p>
      </dgm:t>
    </dgm:pt>
    <dgm:pt modelId="{FD059675-F7AF-4DC4-89D7-D2B7B8C38D6C}" type="parTrans" cxnId="{1538AB50-3BC4-4E46-B833-A5B5428812D1}">
      <dgm:prSet/>
      <dgm:spPr/>
      <dgm:t>
        <a:bodyPr/>
        <a:lstStyle/>
        <a:p>
          <a:endParaRPr lang="ru-RU"/>
        </a:p>
      </dgm:t>
    </dgm:pt>
    <dgm:pt modelId="{EF88335C-04E4-410C-949B-AF2F43D50B71}" type="sibTrans" cxnId="{1538AB50-3BC4-4E46-B833-A5B5428812D1}">
      <dgm:prSet/>
      <dgm:spPr/>
      <dgm:t>
        <a:bodyPr/>
        <a:lstStyle/>
        <a:p>
          <a:endParaRPr lang="ru-RU"/>
        </a:p>
      </dgm:t>
    </dgm:pt>
    <dgm:pt modelId="{D4521A44-8050-4363-A96B-EA54E5C976BB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 dirty="0">
              <a:solidFill>
                <a:schemeClr val="tx2">
                  <a:lumMod val="75000"/>
                </a:schemeClr>
              </a:solidFill>
            </a:rPr>
            <a:t>Деперсонализация — дегуманизация</a:t>
          </a:r>
          <a:r>
            <a:rPr lang="ru-RU" dirty="0"/>
            <a:t> (обесценивание) межличностных отношений, негативизм, циничность по отношению к чувствам и переживаниям других людей. Характерна утрата эмоционального компонента: потеря чувств к близким, снижение эмпатии — отзывчивости, соучастия.</a:t>
          </a:r>
        </a:p>
      </dgm:t>
    </dgm:pt>
    <dgm:pt modelId="{8E0D6495-3A68-40CA-BF5F-2D0F8C1F37AE}" type="parTrans" cxnId="{CC7506D4-083C-4F68-9CC9-9E95EA582960}">
      <dgm:prSet/>
      <dgm:spPr/>
      <dgm:t>
        <a:bodyPr/>
        <a:lstStyle/>
        <a:p>
          <a:endParaRPr lang="ru-RU"/>
        </a:p>
      </dgm:t>
    </dgm:pt>
    <dgm:pt modelId="{0B781D74-2434-4B18-97B8-C023DBEADBCE}" type="sibTrans" cxnId="{CC7506D4-083C-4F68-9CC9-9E95EA582960}">
      <dgm:prSet/>
      <dgm:spPr/>
      <dgm:t>
        <a:bodyPr/>
        <a:lstStyle/>
        <a:p>
          <a:endParaRPr lang="ru-RU"/>
        </a:p>
      </dgm:t>
    </dgm:pt>
    <dgm:pt modelId="{91B0CF08-DF69-4718-BD53-F5ACE07A8815}">
      <dgm:prSet/>
      <dgm:spPr>
        <a:solidFill>
          <a:srgbClr val="DEC2AA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b="1" dirty="0">
              <a:solidFill>
                <a:schemeClr val="tx2">
                  <a:lumMod val="75000"/>
                </a:schemeClr>
              </a:solidFill>
            </a:rPr>
            <a:t>Редукция личных достижений </a:t>
          </a:r>
          <a:r>
            <a:rPr lang="ru-RU" dirty="0"/>
            <a:t>— уменьшение или упрощение действий, связанных с трудовой деятельностью, снижение значимости достигнутых результатов собственного труда</a:t>
          </a:r>
        </a:p>
      </dgm:t>
    </dgm:pt>
    <dgm:pt modelId="{890896BE-1877-457C-AA9B-4065A50E4181}" type="parTrans" cxnId="{2F152712-B21B-4E38-9720-0E60CD96A714}">
      <dgm:prSet/>
      <dgm:spPr/>
      <dgm:t>
        <a:bodyPr/>
        <a:lstStyle/>
        <a:p>
          <a:endParaRPr lang="ru-RU"/>
        </a:p>
      </dgm:t>
    </dgm:pt>
    <dgm:pt modelId="{3D8B439E-67A8-455D-9C4C-D661FF093441}" type="sibTrans" cxnId="{2F152712-B21B-4E38-9720-0E60CD96A714}">
      <dgm:prSet/>
      <dgm:spPr/>
      <dgm:t>
        <a:bodyPr/>
        <a:lstStyle/>
        <a:p>
          <a:endParaRPr lang="ru-RU"/>
        </a:p>
      </dgm:t>
    </dgm:pt>
    <dgm:pt modelId="{682F2BE5-29FF-4369-A7F8-E7D69A3216E3}" type="pres">
      <dgm:prSet presAssocID="{27F77503-A865-4821-94CC-BB5214AE88F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C95698-A82F-43D8-A440-D76DC298AAE8}" type="pres">
      <dgm:prSet presAssocID="{B40C12F0-228D-4F01-BF95-C7CCBD050D05}" presName="compNode" presStyleCnt="0"/>
      <dgm:spPr/>
    </dgm:pt>
    <dgm:pt modelId="{64F9715A-A6F5-450A-B89D-8FA13E660FDF}" type="pres">
      <dgm:prSet presAssocID="{B40C12F0-228D-4F01-BF95-C7CCBD050D05}" presName="bgRect" presStyleLbl="bgShp" presStyleIdx="0" presStyleCnt="3"/>
      <dgm:spPr>
        <a:solidFill>
          <a:srgbClr val="DDB5C9"/>
        </a:solidFill>
      </dgm:spPr>
    </dgm:pt>
    <dgm:pt modelId="{BAC4E7A9-83FA-4886-83C4-E625441B68BE}" type="pres">
      <dgm:prSet presAssocID="{B40C12F0-228D-4F01-BF95-C7CCBD050D0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мущенное лицо (со сплошной заливкой) со сплошной заливкой"/>
        </a:ext>
      </dgm:extLst>
    </dgm:pt>
    <dgm:pt modelId="{4D4A13A8-6E37-4888-B9D4-08F86AF85F21}" type="pres">
      <dgm:prSet presAssocID="{B40C12F0-228D-4F01-BF95-C7CCBD050D05}" presName="spaceRect" presStyleCnt="0"/>
      <dgm:spPr/>
    </dgm:pt>
    <dgm:pt modelId="{3E6CDFA8-EFC0-44D8-B84E-F9EF3479C88E}" type="pres">
      <dgm:prSet presAssocID="{B40C12F0-228D-4F01-BF95-C7CCBD050D05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6EDC197-9CDE-4B46-AE63-1CF4E78F3998}" type="pres">
      <dgm:prSet presAssocID="{EF88335C-04E4-410C-949B-AF2F43D50B71}" presName="sibTrans" presStyleCnt="0"/>
      <dgm:spPr/>
    </dgm:pt>
    <dgm:pt modelId="{B136B2DF-AA6B-4EB9-98A1-021C60238966}" type="pres">
      <dgm:prSet presAssocID="{D4521A44-8050-4363-A96B-EA54E5C976BB}" presName="compNode" presStyleCnt="0"/>
      <dgm:spPr/>
    </dgm:pt>
    <dgm:pt modelId="{7F537CD1-6590-47EE-8E74-19F104861CC5}" type="pres">
      <dgm:prSet presAssocID="{D4521A44-8050-4363-A96B-EA54E5C976BB}" presName="bgRect" presStyleLbl="bgShp" presStyleIdx="1" presStyleCnt="3"/>
      <dgm:spPr/>
    </dgm:pt>
    <dgm:pt modelId="{83AFD701-C871-46BF-8937-A15FA5F7F47B}" type="pres">
      <dgm:prSet presAssocID="{D4521A44-8050-4363-A96B-EA54E5C976B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оциальные дистанЦинг со сплошной заливкой"/>
        </a:ext>
      </dgm:extLst>
    </dgm:pt>
    <dgm:pt modelId="{A6F05433-8516-4639-AD32-30214E1588E3}" type="pres">
      <dgm:prSet presAssocID="{D4521A44-8050-4363-A96B-EA54E5C976BB}" presName="spaceRect" presStyleCnt="0"/>
      <dgm:spPr/>
    </dgm:pt>
    <dgm:pt modelId="{26AE7B6D-C4B2-4426-BCD7-BDDB70CC12C6}" type="pres">
      <dgm:prSet presAssocID="{D4521A44-8050-4363-A96B-EA54E5C976BB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6198C42-3EA5-45AF-895D-87CD2BCE6EC0}" type="pres">
      <dgm:prSet presAssocID="{0B781D74-2434-4B18-97B8-C023DBEADBCE}" presName="sibTrans" presStyleCnt="0"/>
      <dgm:spPr/>
    </dgm:pt>
    <dgm:pt modelId="{5A88AC3B-2048-4B41-92C6-B2DC77ED8705}" type="pres">
      <dgm:prSet presAssocID="{91B0CF08-DF69-4718-BD53-F5ACE07A8815}" presName="compNode" presStyleCnt="0"/>
      <dgm:spPr/>
    </dgm:pt>
    <dgm:pt modelId="{5B1724D8-112B-4313-B520-027C2EDDA294}" type="pres">
      <dgm:prSet presAssocID="{91B0CF08-DF69-4718-BD53-F5ACE07A8815}" presName="bgRect" presStyleLbl="bgShp" presStyleIdx="2" presStyleCnt="3"/>
      <dgm:spPr>
        <a:solidFill>
          <a:srgbClr val="DEC2AA"/>
        </a:solidFill>
      </dgm:spPr>
    </dgm:pt>
    <dgm:pt modelId="{D8B48FF6-9D2D-4773-9A82-57A8D0A4E3AD}" type="pres">
      <dgm:prSet presAssocID="{91B0CF08-DF69-4718-BD53-F5ACE07A881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троительное ограждение со сплошной заливкой"/>
        </a:ext>
      </dgm:extLst>
    </dgm:pt>
    <dgm:pt modelId="{97D6DCF1-1172-4179-A651-A91A570B7AAD}" type="pres">
      <dgm:prSet presAssocID="{91B0CF08-DF69-4718-BD53-F5ACE07A8815}" presName="spaceRect" presStyleCnt="0"/>
      <dgm:spPr/>
    </dgm:pt>
    <dgm:pt modelId="{14018767-7FC6-4E31-97F3-E5D6FC5CDFF7}" type="pres">
      <dgm:prSet presAssocID="{91B0CF08-DF69-4718-BD53-F5ACE07A8815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CA6BEC6-F2EF-440C-A603-5399BC7B1F3C}" type="presOf" srcId="{B40C12F0-228D-4F01-BF95-C7CCBD050D05}" destId="{3E6CDFA8-EFC0-44D8-B84E-F9EF3479C88E}" srcOrd="0" destOrd="0" presId="urn:microsoft.com/office/officeart/2018/2/layout/IconVerticalSolidList"/>
    <dgm:cxn modelId="{1538AB50-3BC4-4E46-B833-A5B5428812D1}" srcId="{27F77503-A865-4821-94CC-BB5214AE88FC}" destId="{B40C12F0-228D-4F01-BF95-C7CCBD050D05}" srcOrd="0" destOrd="0" parTransId="{FD059675-F7AF-4DC4-89D7-D2B7B8C38D6C}" sibTransId="{EF88335C-04E4-410C-949B-AF2F43D50B71}"/>
    <dgm:cxn modelId="{3C92CEF0-99B4-408D-B6E4-2171C64059FA}" type="presOf" srcId="{D4521A44-8050-4363-A96B-EA54E5C976BB}" destId="{26AE7B6D-C4B2-4426-BCD7-BDDB70CC12C6}" srcOrd="0" destOrd="0" presId="urn:microsoft.com/office/officeart/2018/2/layout/IconVerticalSolidList"/>
    <dgm:cxn modelId="{86584EA4-22E5-46AD-BF7B-E8731C136146}" type="presOf" srcId="{27F77503-A865-4821-94CC-BB5214AE88FC}" destId="{682F2BE5-29FF-4369-A7F8-E7D69A3216E3}" srcOrd="0" destOrd="0" presId="urn:microsoft.com/office/officeart/2018/2/layout/IconVerticalSolidList"/>
    <dgm:cxn modelId="{CC7506D4-083C-4F68-9CC9-9E95EA582960}" srcId="{27F77503-A865-4821-94CC-BB5214AE88FC}" destId="{D4521A44-8050-4363-A96B-EA54E5C976BB}" srcOrd="1" destOrd="0" parTransId="{8E0D6495-3A68-40CA-BF5F-2D0F8C1F37AE}" sibTransId="{0B781D74-2434-4B18-97B8-C023DBEADBCE}"/>
    <dgm:cxn modelId="{E49717B4-2B3C-47AD-8EBF-0064246E4169}" type="presOf" srcId="{91B0CF08-DF69-4718-BD53-F5ACE07A8815}" destId="{14018767-7FC6-4E31-97F3-E5D6FC5CDFF7}" srcOrd="0" destOrd="0" presId="urn:microsoft.com/office/officeart/2018/2/layout/IconVerticalSolidList"/>
    <dgm:cxn modelId="{2F152712-B21B-4E38-9720-0E60CD96A714}" srcId="{27F77503-A865-4821-94CC-BB5214AE88FC}" destId="{91B0CF08-DF69-4718-BD53-F5ACE07A8815}" srcOrd="2" destOrd="0" parTransId="{890896BE-1877-457C-AA9B-4065A50E4181}" sibTransId="{3D8B439E-67A8-455D-9C4C-D661FF093441}"/>
    <dgm:cxn modelId="{F8926DB9-7D8E-4E52-A889-81BF6B13145A}" type="presParOf" srcId="{682F2BE5-29FF-4369-A7F8-E7D69A3216E3}" destId="{87C95698-A82F-43D8-A440-D76DC298AAE8}" srcOrd="0" destOrd="0" presId="urn:microsoft.com/office/officeart/2018/2/layout/IconVerticalSolidList"/>
    <dgm:cxn modelId="{1431E40C-4272-4202-91DF-E716D318EA0C}" type="presParOf" srcId="{87C95698-A82F-43D8-A440-D76DC298AAE8}" destId="{64F9715A-A6F5-450A-B89D-8FA13E660FDF}" srcOrd="0" destOrd="0" presId="urn:microsoft.com/office/officeart/2018/2/layout/IconVerticalSolidList"/>
    <dgm:cxn modelId="{04CC9D74-6995-43A9-945A-ECE82F618E58}" type="presParOf" srcId="{87C95698-A82F-43D8-A440-D76DC298AAE8}" destId="{BAC4E7A9-83FA-4886-83C4-E625441B68BE}" srcOrd="1" destOrd="0" presId="urn:microsoft.com/office/officeart/2018/2/layout/IconVerticalSolidList"/>
    <dgm:cxn modelId="{69766F8D-B675-4E74-BF1F-8CDC58E31103}" type="presParOf" srcId="{87C95698-A82F-43D8-A440-D76DC298AAE8}" destId="{4D4A13A8-6E37-4888-B9D4-08F86AF85F21}" srcOrd="2" destOrd="0" presId="urn:microsoft.com/office/officeart/2018/2/layout/IconVerticalSolidList"/>
    <dgm:cxn modelId="{F3AEE980-8CC8-4C9E-9A9E-2DBF61432796}" type="presParOf" srcId="{87C95698-A82F-43D8-A440-D76DC298AAE8}" destId="{3E6CDFA8-EFC0-44D8-B84E-F9EF3479C88E}" srcOrd="3" destOrd="0" presId="urn:microsoft.com/office/officeart/2018/2/layout/IconVerticalSolidList"/>
    <dgm:cxn modelId="{50F7A905-0069-4E51-BFBD-3B776AD3E911}" type="presParOf" srcId="{682F2BE5-29FF-4369-A7F8-E7D69A3216E3}" destId="{76EDC197-9CDE-4B46-AE63-1CF4E78F3998}" srcOrd="1" destOrd="0" presId="urn:microsoft.com/office/officeart/2018/2/layout/IconVerticalSolidList"/>
    <dgm:cxn modelId="{1C3C387C-9B10-4CEA-97D0-15184820FAEB}" type="presParOf" srcId="{682F2BE5-29FF-4369-A7F8-E7D69A3216E3}" destId="{B136B2DF-AA6B-4EB9-98A1-021C60238966}" srcOrd="2" destOrd="0" presId="urn:microsoft.com/office/officeart/2018/2/layout/IconVerticalSolidList"/>
    <dgm:cxn modelId="{9FAE5A83-65AA-4FEA-8A20-22DDEA9CF6E3}" type="presParOf" srcId="{B136B2DF-AA6B-4EB9-98A1-021C60238966}" destId="{7F537CD1-6590-47EE-8E74-19F104861CC5}" srcOrd="0" destOrd="0" presId="urn:microsoft.com/office/officeart/2018/2/layout/IconVerticalSolidList"/>
    <dgm:cxn modelId="{63583D3A-E669-4F1C-9EED-03CCC4C525E5}" type="presParOf" srcId="{B136B2DF-AA6B-4EB9-98A1-021C60238966}" destId="{83AFD701-C871-46BF-8937-A15FA5F7F47B}" srcOrd="1" destOrd="0" presId="urn:microsoft.com/office/officeart/2018/2/layout/IconVerticalSolidList"/>
    <dgm:cxn modelId="{EFDFA4FB-1CA1-4777-ADBF-714F3770CFA5}" type="presParOf" srcId="{B136B2DF-AA6B-4EB9-98A1-021C60238966}" destId="{A6F05433-8516-4639-AD32-30214E1588E3}" srcOrd="2" destOrd="0" presId="urn:microsoft.com/office/officeart/2018/2/layout/IconVerticalSolidList"/>
    <dgm:cxn modelId="{674A8A2D-7138-45C0-A5AC-0AFC2E160403}" type="presParOf" srcId="{B136B2DF-AA6B-4EB9-98A1-021C60238966}" destId="{26AE7B6D-C4B2-4426-BCD7-BDDB70CC12C6}" srcOrd="3" destOrd="0" presId="urn:microsoft.com/office/officeart/2018/2/layout/IconVerticalSolidList"/>
    <dgm:cxn modelId="{5964E630-581C-4F38-A297-949E12E37D99}" type="presParOf" srcId="{682F2BE5-29FF-4369-A7F8-E7D69A3216E3}" destId="{46198C42-3EA5-45AF-895D-87CD2BCE6EC0}" srcOrd="3" destOrd="0" presId="urn:microsoft.com/office/officeart/2018/2/layout/IconVerticalSolidList"/>
    <dgm:cxn modelId="{6EB7DA44-7CD7-4A21-80A2-BBFA6081A034}" type="presParOf" srcId="{682F2BE5-29FF-4369-A7F8-E7D69A3216E3}" destId="{5A88AC3B-2048-4B41-92C6-B2DC77ED8705}" srcOrd="4" destOrd="0" presId="urn:microsoft.com/office/officeart/2018/2/layout/IconVerticalSolidList"/>
    <dgm:cxn modelId="{6624FCFB-868C-49DA-8AD1-FEBA227F86BD}" type="presParOf" srcId="{5A88AC3B-2048-4B41-92C6-B2DC77ED8705}" destId="{5B1724D8-112B-4313-B520-027C2EDDA294}" srcOrd="0" destOrd="0" presId="urn:microsoft.com/office/officeart/2018/2/layout/IconVerticalSolidList"/>
    <dgm:cxn modelId="{818131DB-F076-43BA-9BA0-D5F09691DF04}" type="presParOf" srcId="{5A88AC3B-2048-4B41-92C6-B2DC77ED8705}" destId="{D8B48FF6-9D2D-4773-9A82-57A8D0A4E3AD}" srcOrd="1" destOrd="0" presId="urn:microsoft.com/office/officeart/2018/2/layout/IconVerticalSolidList"/>
    <dgm:cxn modelId="{1A015757-A85E-4D9C-A802-26EBEA635B9F}" type="presParOf" srcId="{5A88AC3B-2048-4B41-92C6-B2DC77ED8705}" destId="{97D6DCF1-1172-4179-A651-A91A570B7AAD}" srcOrd="2" destOrd="0" presId="urn:microsoft.com/office/officeart/2018/2/layout/IconVerticalSolidList"/>
    <dgm:cxn modelId="{C9374A6C-F002-4FF6-A668-B27A4876F64E}" type="presParOf" srcId="{5A88AC3B-2048-4B41-92C6-B2DC77ED8705}" destId="{14018767-7FC6-4E31-97F3-E5D6FC5CDF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9715A-A6F5-450A-B89D-8FA13E660FDF}">
      <dsp:nvSpPr>
        <dsp:cNvPr id="0" name=""/>
        <dsp:cNvSpPr/>
      </dsp:nvSpPr>
      <dsp:spPr>
        <a:xfrm>
          <a:off x="0" y="723"/>
          <a:ext cx="10515600" cy="1692170"/>
        </a:xfrm>
        <a:prstGeom prst="roundRect">
          <a:avLst>
            <a:gd name="adj" fmla="val 10000"/>
          </a:avLst>
        </a:prstGeom>
        <a:solidFill>
          <a:srgbClr val="DDB5C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4E7A9-83FA-4886-83C4-E625441B68BE}">
      <dsp:nvSpPr>
        <dsp:cNvPr id="0" name=""/>
        <dsp:cNvSpPr/>
      </dsp:nvSpPr>
      <dsp:spPr>
        <a:xfrm>
          <a:off x="511881" y="381461"/>
          <a:ext cx="930693" cy="9306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CDFA8-EFC0-44D8-B84E-F9EF3479C88E}">
      <dsp:nvSpPr>
        <dsp:cNvPr id="0" name=""/>
        <dsp:cNvSpPr/>
      </dsp:nvSpPr>
      <dsp:spPr>
        <a:xfrm>
          <a:off x="1954457" y="723"/>
          <a:ext cx="8561142" cy="1692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88" tIns="179088" rIns="179088" bIns="179088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Эмоциональное истощение </a:t>
          </a:r>
          <a:r>
            <a:rPr lang="ru-RU" sz="1800" kern="1200" dirty="0"/>
            <a:t>— основная составляющая профессионального выгорания. Проявляется в переживаниях сниженного эмоционального тонуса, утрате интереса к окружающему, равнодушии или эмоциональном перенасыщении, в проявлении агрессивных реакций, симптомов депрессии.</a:t>
          </a:r>
        </a:p>
      </dsp:txBody>
      <dsp:txXfrm>
        <a:off x="1954457" y="723"/>
        <a:ext cx="8561142" cy="1692170"/>
      </dsp:txXfrm>
    </dsp:sp>
    <dsp:sp modelId="{7F537CD1-6590-47EE-8E74-19F104861CC5}">
      <dsp:nvSpPr>
        <dsp:cNvPr id="0" name=""/>
        <dsp:cNvSpPr/>
      </dsp:nvSpPr>
      <dsp:spPr>
        <a:xfrm>
          <a:off x="0" y="2115936"/>
          <a:ext cx="10515600" cy="16921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FD701-C871-46BF-8937-A15FA5F7F47B}">
      <dsp:nvSpPr>
        <dsp:cNvPr id="0" name=""/>
        <dsp:cNvSpPr/>
      </dsp:nvSpPr>
      <dsp:spPr>
        <a:xfrm>
          <a:off x="511881" y="2496675"/>
          <a:ext cx="930693" cy="9306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E7B6D-C4B2-4426-BCD7-BDDB70CC12C6}">
      <dsp:nvSpPr>
        <dsp:cNvPr id="0" name=""/>
        <dsp:cNvSpPr/>
      </dsp:nvSpPr>
      <dsp:spPr>
        <a:xfrm>
          <a:off x="1954457" y="2115936"/>
          <a:ext cx="8561142" cy="1692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88" tIns="179088" rIns="179088" bIns="179088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Деперсонализация — дегуманизация</a:t>
          </a:r>
          <a:r>
            <a:rPr lang="ru-RU" sz="1800" kern="1200" dirty="0"/>
            <a:t> (обесценивание) межличностных отношений, негативизм, циничность по отношению к чувствам и переживаниям других людей. Характерна утрата эмоционального компонента: потеря чувств к близким, снижение эмпатии — отзывчивости, соучастия.</a:t>
          </a:r>
        </a:p>
      </dsp:txBody>
      <dsp:txXfrm>
        <a:off x="1954457" y="2115936"/>
        <a:ext cx="8561142" cy="1692170"/>
      </dsp:txXfrm>
    </dsp:sp>
    <dsp:sp modelId="{5B1724D8-112B-4313-B520-027C2EDDA294}">
      <dsp:nvSpPr>
        <dsp:cNvPr id="0" name=""/>
        <dsp:cNvSpPr/>
      </dsp:nvSpPr>
      <dsp:spPr>
        <a:xfrm>
          <a:off x="0" y="4231150"/>
          <a:ext cx="10515600" cy="1692170"/>
        </a:xfrm>
        <a:prstGeom prst="roundRect">
          <a:avLst>
            <a:gd name="adj" fmla="val 10000"/>
          </a:avLst>
        </a:prstGeom>
        <a:solidFill>
          <a:srgbClr val="DEC2A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48FF6-9D2D-4773-9A82-57A8D0A4E3AD}">
      <dsp:nvSpPr>
        <dsp:cNvPr id="0" name=""/>
        <dsp:cNvSpPr/>
      </dsp:nvSpPr>
      <dsp:spPr>
        <a:xfrm>
          <a:off x="511881" y="4611888"/>
          <a:ext cx="930693" cy="9306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18767-7FC6-4E31-97F3-E5D6FC5CDFF7}">
      <dsp:nvSpPr>
        <dsp:cNvPr id="0" name=""/>
        <dsp:cNvSpPr/>
      </dsp:nvSpPr>
      <dsp:spPr>
        <a:xfrm>
          <a:off x="1954457" y="4231150"/>
          <a:ext cx="8561142" cy="1692170"/>
        </a:xfrm>
        <a:prstGeom prst="rect">
          <a:avLst/>
        </a:prstGeom>
        <a:solidFill>
          <a:srgbClr val="DEC2AA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88" tIns="179088" rIns="179088" bIns="179088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</a:rPr>
            <a:t>Редукция личных достижений </a:t>
          </a:r>
          <a:r>
            <a:rPr lang="ru-RU" sz="1800" kern="1200" dirty="0"/>
            <a:t>— уменьшение или упрощение действий, связанных с трудовой деятельностью, снижение значимости достигнутых результатов собственного труда</a:t>
          </a:r>
        </a:p>
      </dsp:txBody>
      <dsp:txXfrm>
        <a:off x="1954457" y="4231150"/>
        <a:ext cx="8561142" cy="1692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C4ECC-223A-4188-86CE-00AD93C1DB2B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CDB69-FEF9-40E1-A7F2-855C4D67B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CDB69-FEF9-40E1-A7F2-855C4D67B1A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8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E0D76-2166-1148-1F35-E8594C8AE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AC4731-85C9-B5FB-EEB6-7A495B558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B83CD-DCD4-3F52-03C0-2D69B1D7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8735-CA79-4A22-9847-40682DFA2025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2150E5-3C0C-018E-6BAB-E2C4D30A8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AD82BC-D0E7-50FE-1D23-29681475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4073-0BD2-4C0D-817F-046F01A3E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1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5D7C5-720D-2C3D-FF51-EC8E1E76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F1B1C9-8733-61DF-545F-761747FD2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E5B2BC-5470-5178-8AF4-2C498782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8735-CA79-4A22-9847-40682DFA2025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C04463-BE14-A707-825D-6D31BC09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EB6C7-E783-F4CE-FFD9-70FA2207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4073-0BD2-4C0D-817F-046F01A3E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9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470C80-BE51-AD5B-CE51-270103A98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6FA7D3-5034-C7EB-FE9E-A01D36961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757A4F-C934-5108-1199-F15BBD75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8735-CA79-4A22-9847-40682DFA2025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F9C9E-CC49-08F8-7A2E-F78B0B78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664B6D-321D-A739-BCD5-3E9B8468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4073-0BD2-4C0D-817F-046F01A3E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4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CD628-DB23-0AFD-FD54-FE3F7369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F58154-3DEF-A68B-BCF2-39F214E99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076A93-56A6-3A09-07A6-6BBCF07A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8735-CA79-4A22-9847-40682DFA2025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8391B-9186-911D-8CDA-69B581C3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ACD68-B11E-9AF5-1ADD-583234FD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4073-0BD2-4C0D-817F-046F01A3E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0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50958-135E-63E3-7A84-781196AA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84151-8CDD-17D4-4C1A-45B462D48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A5B2-F964-333C-8379-032BE8A1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8735-CA79-4A22-9847-40682DFA2025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B614CF-ADED-A3C8-70C8-2CF7C9BD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949F8-A432-30CB-E82C-B1CBA6E1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4073-0BD2-4C0D-817F-046F01A3E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6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489A6-7FE8-106C-3F76-4196FDE3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206BD4-B748-0746-9B19-9ADAD1BCA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DFA8A8-DC4E-D98A-815E-254DE8CAE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A30EE9-60D6-C376-19CE-5E62AED6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8735-CA79-4A22-9847-40682DFA2025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ADB74D-33B8-2371-D894-F2D5AE81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4EC9A2-75E2-55D5-E4C0-A680F3EB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4073-0BD2-4C0D-817F-046F01A3E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1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E603F-6617-49FF-F0A5-404B08F2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90CF5B-18B6-C1B7-5C35-E547D7EFD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5E3777-DCCB-3FFC-F798-2AD659276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1701D2-A636-1725-C346-F145FEC73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620E97-9DA1-2D6C-0F85-D0B46E3E0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3576F29-D320-F525-4180-D95B35DD4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8735-CA79-4A22-9847-40682DFA2025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B78EC2-5AE7-3F66-FD19-08C0FAF6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B99FA4-D4FB-CF85-4EC2-3ACC2C09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4073-0BD2-4C0D-817F-046F01A3E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0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9EED8-CF3F-89F1-9C3C-BA890AD1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1ED542-6741-E57B-61D5-1B716C4A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8735-CA79-4A22-9847-40682DFA2025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EFA047-2876-2FEE-8324-19008185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8BB7F9-6509-66CD-2117-8381D57C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4073-0BD2-4C0D-817F-046F01A3E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3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7B08B7-A977-FB41-545A-3311F5A3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8735-CA79-4A22-9847-40682DFA2025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459D31-46AD-5AA8-4B19-D58C75F7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3AEE36-B103-5585-D3CE-BCB06B70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4073-0BD2-4C0D-817F-046F01A3E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3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44438-B5F5-5BF7-E170-1E1E68BA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E8387D-CC97-D00F-2C4C-D9F33F7FA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6B9E3E-A176-85BF-E6B1-54684A0A0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D40C5-DE64-0FC3-6610-115180A1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8735-CA79-4A22-9847-40682DFA2025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5C7784-FB36-BA3D-AAD1-E202F397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A711A4-C4F4-9927-B6F3-45E1FE41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4073-0BD2-4C0D-817F-046F01A3E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C3590-B0B4-51F3-94FC-9BCAA985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D7657C-1CED-186A-C6CE-A4E9ACFEB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0500B-233D-7440-E1E4-5FCA05403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6808B6-4469-F8AF-7554-D871E17E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8735-CA79-4A22-9847-40682DFA2025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0929E8-EB0C-F8A1-103A-C23B0C73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E096A3-0027-D98D-C25E-6DB2419C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4073-0BD2-4C0D-817F-046F01A3E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6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577AF-EF9B-08B7-98BE-A8F7F427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B24B50-1499-3D99-5BE2-3B0E03807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69C678-351C-46CE-09EC-E84E59A9D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8735-CA79-4A22-9847-40682DFA2025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12F10-9240-BD5C-1CD7-38E42EF15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EC576-4BA1-9D6D-8FDE-238968A8B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04073-0BD2-4C0D-817F-046F01A3E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Социальный педагог\Desktop\Точка опоры\лотосы.jpg"/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Точка опоры.</a:t>
            </a:r>
            <a:br>
              <a:rPr lang="ru-RU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Профилактика эмоционального выгорания на примере различных психологических концепций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6178" y="5316995"/>
            <a:ext cx="9144000" cy="1098395"/>
          </a:xfrm>
        </p:spPr>
        <p:txBody>
          <a:bodyPr>
            <a:noAutofit/>
          </a:bodyPr>
          <a:lstStyle/>
          <a:p>
            <a:r>
              <a:rPr lang="ru-RU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Орлова Дарья Владимировна, </a:t>
            </a:r>
          </a:p>
          <a:p>
            <a:r>
              <a:rPr lang="ru-RU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психолог, преподаватель кафедры общей и </a:t>
            </a:r>
          </a:p>
          <a:p>
            <a:r>
              <a:rPr lang="ru-RU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профессиональной педагогики</a:t>
            </a:r>
            <a:endParaRPr lang="ru-RU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57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C:\Users\Социальный педагог\Desktop\Точка опоры\4de265a1643c79aab0a98dde838161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5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7" r="13452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Rectangle 51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1610" y="365125"/>
            <a:ext cx="4314950" cy="1899912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Метафорические карты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1690" y="2434201"/>
            <a:ext cx="3822189" cy="3742762"/>
          </a:xfrm>
        </p:spPr>
        <p:txBody>
          <a:bodyPr>
            <a:normAutofit/>
          </a:bodyPr>
          <a:lstStyle/>
          <a:p>
            <a:r>
              <a:rPr lang="ru-RU" sz="2000" dirty="0"/>
              <a:t>Позволяют обойти внутреннее сопротивление</a:t>
            </a:r>
          </a:p>
          <a:p>
            <a:r>
              <a:rPr lang="ru-RU" sz="2000" dirty="0"/>
              <a:t>Позволяют снять напряжение</a:t>
            </a:r>
          </a:p>
          <a:p>
            <a:r>
              <a:rPr lang="ru-RU" sz="2000" dirty="0"/>
              <a:t>Создают атмосферу безопасности и доверия</a:t>
            </a:r>
          </a:p>
        </p:txBody>
      </p:sp>
    </p:spTree>
    <p:extLst>
      <p:ext uri="{BB962C8B-B14F-4D97-AF65-F5344CB8AC3E}">
        <p14:creationId xmlns:p14="http://schemas.microsoft.com/office/powerpoint/2010/main" val="387694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A92303-06C6-C05E-F380-0E6B8CE281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-147320" y="0"/>
            <a:ext cx="12486640" cy="6810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5704" y="4005064"/>
            <a:ext cx="5496840" cy="6618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«Карта-ресурс»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856" y="1265292"/>
            <a:ext cx="4787104" cy="2304256"/>
          </a:xfrm>
        </p:spPr>
        <p:txBody>
          <a:bodyPr>
            <a:normAutofit/>
          </a:bodyPr>
          <a:lstStyle/>
          <a:p>
            <a:r>
              <a:rPr lang="ru-RU" sz="2400" dirty="0"/>
              <a:t>Карта-ресурс</a:t>
            </a:r>
          </a:p>
          <a:p>
            <a:r>
              <a:rPr lang="ru-RU" sz="2400" dirty="0"/>
              <a:t>Карта-препятствие</a:t>
            </a:r>
          </a:p>
          <a:p>
            <a:r>
              <a:rPr lang="ru-RU" sz="2400" dirty="0"/>
              <a:t>Прошлое-настоящее-будущее</a:t>
            </a:r>
          </a:p>
          <a:p>
            <a:r>
              <a:rPr lang="ru-RU" sz="2400" dirty="0"/>
              <a:t>Дорисовать картину</a:t>
            </a:r>
          </a:p>
          <a:p>
            <a:r>
              <a:rPr lang="ru-RU" sz="2400" dirty="0"/>
              <a:t>Дорисовать историю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55912" y="341040"/>
            <a:ext cx="86409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Способы работы с метафорическими картами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95704" y="4834840"/>
            <a:ext cx="4523304" cy="1866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Выбрать понравившуюся карту</a:t>
            </a:r>
          </a:p>
          <a:p>
            <a:endParaRPr lang="ru-RU" sz="2400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312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A92303-06C6-C05E-F380-0E6B8CE281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-147320" y="0"/>
            <a:ext cx="12486640" cy="6810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622" y="1155853"/>
            <a:ext cx="5496840" cy="6618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«Карта-ресурс»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856" y="2909347"/>
            <a:ext cx="9381016" cy="315208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/>
              <a:t>Выбрать карту (рубашкой вверх или рубашкой вниз)</a:t>
            </a:r>
          </a:p>
          <a:p>
            <a:pPr marL="457200" indent="-457200">
              <a:buAutoNum type="arabicPeriod"/>
            </a:pPr>
            <a:r>
              <a:rPr lang="ru-RU" sz="2400" dirty="0"/>
              <a:t>Какой объект </a:t>
            </a:r>
            <a:r>
              <a:rPr lang="ru-RU" sz="2400" dirty="0" err="1"/>
              <a:t>привликает</a:t>
            </a:r>
            <a:r>
              <a:rPr lang="ru-RU" sz="2400" dirty="0"/>
              <a:t> внимание на карте больше всего?</a:t>
            </a:r>
          </a:p>
          <a:p>
            <a:pPr marL="457200" indent="-457200">
              <a:buAutoNum type="arabicPeriod"/>
            </a:pPr>
            <a:r>
              <a:rPr lang="ru-RU" sz="2400" dirty="0"/>
              <a:t>Как вам кажется, какой он? Что он делает, чувствует?</a:t>
            </a:r>
          </a:p>
          <a:p>
            <a:pPr marL="457200" indent="-457200">
              <a:buAutoNum type="arabicPeriod"/>
            </a:pPr>
            <a:r>
              <a:rPr lang="ru-RU" sz="2400" dirty="0"/>
              <a:t>Как это про вас и вашу жизнь?</a:t>
            </a:r>
          </a:p>
          <a:p>
            <a:pPr marL="457200" indent="-457200">
              <a:buAutoNum type="arabicPeriod"/>
            </a:pPr>
            <a:r>
              <a:rPr lang="ru-RU" sz="2400" dirty="0"/>
              <a:t>Что вы можете сделать, чтобы так чувствовать себя в реальной жизни?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55912" y="341040"/>
            <a:ext cx="86409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Способы работы с метафорическими картами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15856" y="1704211"/>
            <a:ext cx="7396548" cy="501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Выбрать понравившуюся карту</a:t>
            </a:r>
          </a:p>
        </p:txBody>
      </p:sp>
    </p:spTree>
    <p:extLst>
      <p:ext uri="{BB962C8B-B14F-4D97-AF65-F5344CB8AC3E}">
        <p14:creationId xmlns:p14="http://schemas.microsoft.com/office/powerpoint/2010/main" val="1354145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CC881-EFE5-63F0-9C75-01E834F2F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93"/>
          <a:stretch/>
        </p:blipFill>
        <p:spPr>
          <a:xfrm>
            <a:off x="0" y="1078554"/>
            <a:ext cx="12192000" cy="470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2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36B7FE-3658-A9E8-2279-CA9EDB90C2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6564" b="6564"/>
          <a:stretch/>
        </p:blipFill>
        <p:spPr>
          <a:xfrm>
            <a:off x="-363888" y="-157317"/>
            <a:ext cx="14073924" cy="791658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5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3497-C671-5DA6-9D9D-4E73557F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485" y="436880"/>
            <a:ext cx="6902047" cy="6299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dirty="0"/>
              <a:t>Компонентом развития позитивного мышления является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работа с собственными ложными иррациональными убеждениями: 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«это мое призвание»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«кто же это сделает, кроме меня?»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«только я могу с этим справиться»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«я должна это сделать, так как любой бы сделал это на моем месте»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«это единственный способ заслужить признание и любовь»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«я окажусь нищим, если уйду с этой работы»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«если я уйду от этого мужчины, я точно останусь одна»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«я должен это выдержать, чтобы заслужить доверие и уважение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98A4732-BDCA-94B8-9C1D-8B00056472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14"/>
              </p:ext>
            </p:extLst>
          </p:nvPr>
        </p:nvGraphicFramePr>
        <p:xfrm>
          <a:off x="659090" y="3066766"/>
          <a:ext cx="11114985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343">
                  <a:extLst>
                    <a:ext uri="{9D8B030D-6E8A-4147-A177-3AD203B41FA5}">
                      <a16:colId xmlns:a16="http://schemas.microsoft.com/office/drawing/2014/main" val="3620817022"/>
                    </a:ext>
                  </a:extLst>
                </a:gridCol>
                <a:gridCol w="2714920">
                  <a:extLst>
                    <a:ext uri="{9D8B030D-6E8A-4147-A177-3AD203B41FA5}">
                      <a16:colId xmlns:a16="http://schemas.microsoft.com/office/drawing/2014/main" val="1285645623"/>
                    </a:ext>
                  </a:extLst>
                </a:gridCol>
                <a:gridCol w="2130457">
                  <a:extLst>
                    <a:ext uri="{9D8B030D-6E8A-4147-A177-3AD203B41FA5}">
                      <a16:colId xmlns:a16="http://schemas.microsoft.com/office/drawing/2014/main" val="1684854782"/>
                    </a:ext>
                  </a:extLst>
                </a:gridCol>
                <a:gridCol w="2215299">
                  <a:extLst>
                    <a:ext uri="{9D8B030D-6E8A-4147-A177-3AD203B41FA5}">
                      <a16:colId xmlns:a16="http://schemas.microsoft.com/office/drawing/2014/main" val="1270942941"/>
                    </a:ext>
                  </a:extLst>
                </a:gridCol>
                <a:gridCol w="2450966">
                  <a:extLst>
                    <a:ext uri="{9D8B030D-6E8A-4147-A177-3AD203B41FA5}">
                      <a16:colId xmlns:a16="http://schemas.microsoft.com/office/drawing/2014/main" val="21446489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СИТУАЦИЯ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ИРРАЦИОНАЛЬНЫЕ УБЕЖДЕНИЯ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ПОСЛЕДСТВИЯ, ЧУВСТВА, ПОВЕДЕНИЕ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ЧЕМ ИХ МОЖНО ЗАМЕНИТЬ? КАК ПЕРЕФОРМУЛИ-РОВАТЬ?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ПОСЛЕДСТВИЯ, ЧУВСТВА, ПОВЕДЕНИЕ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5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27629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914FC4-E836-81C9-0C1B-28FDF8084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93"/>
          <a:stretch/>
        </p:blipFill>
        <p:spPr>
          <a:xfrm>
            <a:off x="2368685" y="0"/>
            <a:ext cx="7454630" cy="28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2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Социальный педагог\Desktop\Точка опоры\depositphotos_176483586-stock-photo-cozy-winter-morning-home-hot.jpg"/>
          <p:cNvPicPr>
            <a:picLocks noChangeAspect="1" noChangeArrowheads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120" y="-21075"/>
            <a:ext cx="12517120" cy="83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1584" y="274638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Упражнение «Чувствую себя хорошо»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960" y="1204433"/>
            <a:ext cx="5022525" cy="2664296"/>
          </a:xfrm>
          <a:solidFill>
            <a:schemeClr val="bg1">
              <a:alpha val="51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/>
              <a:t>Назовите пять ситуаций, вызывающих ощущение: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«чувствую себя хорошо».</a:t>
            </a:r>
            <a:r>
              <a:rPr lang="ru-RU" sz="2400" dirty="0"/>
              <a:t> Воспроизведите их в своем воображении, запомните чувства, которые при этом возникнут.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658284" y="4272777"/>
            <a:ext cx="4792035" cy="2057475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Теперь представьте, что вы кладете эти чувства в надежное место и можете достать их оттуда, когда пожелаете.</a:t>
            </a:r>
          </a:p>
        </p:txBody>
      </p:sp>
    </p:spTree>
    <p:extLst>
      <p:ext uri="{BB962C8B-B14F-4D97-AF65-F5344CB8AC3E}">
        <p14:creationId xmlns:p14="http://schemas.microsoft.com/office/powerpoint/2010/main" val="1934701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819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2" name="Rectangle 820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 descr="C:\Users\Социальный педагог\Desktop\Точка опоры\949630_760x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-2" b="-2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3226" y="1297135"/>
            <a:ext cx="4744718" cy="42637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Раньше существовала легенда, что где-то далеко живет маленький тихий человек, который собирает все печальные слезы и делает из них звезды и вешает на небо.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 когда исчезает причина печали, звезда падает, чтобы кто-то там, на земле, мог загадать счастливое желание</a:t>
            </a:r>
          </a:p>
        </p:txBody>
      </p:sp>
    </p:spTree>
    <p:extLst>
      <p:ext uri="{BB962C8B-B14F-4D97-AF65-F5344CB8AC3E}">
        <p14:creationId xmlns:p14="http://schemas.microsoft.com/office/powerpoint/2010/main" val="1900954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80" y="3007359"/>
            <a:ext cx="6002110" cy="3126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Спасибо Вам за работу!</a:t>
            </a:r>
          </a:p>
        </p:txBody>
      </p:sp>
      <p:pic>
        <p:nvPicPr>
          <p:cNvPr id="8194" name="Picture 2" descr="C:\Users\Социальный педагог\Desktop\Точка опоры\0f2be231512cfa5481ae2b45a410c1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78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Социальный педагог\Desktop\Точка опоры\лотосы.jpg"/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Точка опоры.</a:t>
            </a:r>
            <a:br>
              <a:rPr lang="ru-RU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Профилактика эмоционального выгорания на примере различных психологических концепций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6178" y="5316995"/>
            <a:ext cx="9144000" cy="1098395"/>
          </a:xfrm>
        </p:spPr>
        <p:txBody>
          <a:bodyPr>
            <a:noAutofit/>
          </a:bodyPr>
          <a:lstStyle/>
          <a:p>
            <a:r>
              <a:rPr lang="ru-RU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Орлова Дарья Владимировна, </a:t>
            </a:r>
          </a:p>
          <a:p>
            <a:r>
              <a:rPr lang="ru-RU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психолог, преподаватель кафедры общей и </a:t>
            </a:r>
          </a:p>
          <a:p>
            <a:r>
              <a:rPr lang="ru-RU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профессиональной педагогики</a:t>
            </a:r>
            <a:endParaRPr lang="ru-RU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57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61E20C-E5B8-3F3C-06F0-68612A9B6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52" y="1263192"/>
            <a:ext cx="4242060" cy="512578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Синдром выгорания </a:t>
            </a:r>
            <a:r>
              <a:rPr lang="ru-RU" sz="1800" dirty="0"/>
              <a:t>относится к числу феноменов личностной деформации и представляет собой многомерный конструкт, набор негативных психологических переживаний, связанных с продолжительными и интенсивными межличностными взаимодействиями, отличающимися высокой эмоциональной насыщенностью или когнитивной сложностью (Н.Е. Водопьянова)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/>
              <a:t>Это ответная реакция на продолжительные стрессы межличностных коммуникаций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C3B88B-8BDC-06A0-499F-F25781E9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007443"/>
            <a:ext cx="6019331" cy="48398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3133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lowchart: Document 307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C6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7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Воспитать здорового ребенка</a:t>
            </a:r>
            <a:br>
              <a:rPr lang="en-US" sz="27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может только здоровый взрослый</a:t>
            </a:r>
          </a:p>
        </p:txBody>
      </p:sp>
      <p:pic>
        <p:nvPicPr>
          <p:cNvPr id="3074" name="Picture 2" descr="C:\Users\Социальный педагог\Desktop\Точка опоры\Наиболее выгораем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9263" y="231337"/>
            <a:ext cx="6778800" cy="63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8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A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Три признака эмоционального выгорания </a:t>
            </a:r>
            <a:endParaRPr lang="en-US" sz="25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Социальный педагог\Desktop\Точка опоры\Проф выгор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/>
        </p:blipFill>
        <p:spPr bwMode="auto">
          <a:xfrm>
            <a:off x="4086225" y="1155253"/>
            <a:ext cx="7825240" cy="49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6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AAED85C-599F-C13E-4926-272898730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475247"/>
              </p:ext>
            </p:extLst>
          </p:nvPr>
        </p:nvGraphicFramePr>
        <p:xfrm>
          <a:off x="838200" y="252919"/>
          <a:ext cx="10515600" cy="5924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03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lowchart: Document 103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A4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51311-A594-1F1C-9CE1-F280DA57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Знакомство</a:t>
            </a: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Встреча людей. тренинг по психотерапии, бизнес-лекция или конференция. люди  сидят в кругу и разговаривают. векторный концепт группы поддержки  мультфильм мужчина женщина | Премиум векторы">
            <a:extLst>
              <a:ext uri="{FF2B5EF4-FFF2-40B4-BE49-F238E27FC236}">
                <a16:creationId xmlns:a16="http://schemas.microsoft.com/office/drawing/2014/main" id="{0596E2F5-E348-808A-ABF9-78EBBD6608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867034"/>
            <a:ext cx="7347537" cy="512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95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8755" y="1"/>
            <a:ext cx="6730738" cy="3429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Обратитесь по имени к участнику справа от Вас и скажите, почему вы рады, что он пришел сегодня</a:t>
            </a:r>
          </a:p>
        </p:txBody>
      </p:sp>
      <p:sp>
        <p:nvSpPr>
          <p:cNvPr id="2" name="Блок-схема: перфолента 1">
            <a:extLst>
              <a:ext uri="{FF2B5EF4-FFF2-40B4-BE49-F238E27FC236}">
                <a16:creationId xmlns:a16="http://schemas.microsoft.com/office/drawing/2014/main" id="{0540D17F-C8E7-A621-13B8-792AAC45BAA3}"/>
              </a:ext>
            </a:extLst>
          </p:cNvPr>
          <p:cNvSpPr/>
          <p:nvPr/>
        </p:nvSpPr>
        <p:spPr>
          <a:xfrm>
            <a:off x="546755" y="-737647"/>
            <a:ext cx="3562198" cy="3386579"/>
          </a:xfrm>
          <a:prstGeom prst="flowChartPunchedTape">
            <a:avLst/>
          </a:prstGeom>
          <a:solidFill>
            <a:srgbClr val="CF95B2"/>
          </a:solidFill>
          <a:ln>
            <a:solidFill>
              <a:srgbClr val="CF9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Упражнение 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«Хорошо, что ты 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пришел!»</a:t>
            </a:r>
          </a:p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26F1C7-D82F-B0A0-C783-75112DE3A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21" y="3604728"/>
            <a:ext cx="4059563" cy="28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2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76" y="4370450"/>
            <a:ext cx="9144000" cy="8897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Упражнение 1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Физическая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релаксация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81" name="Picture 3080" descr="Различные размеры штанги">
            <a:extLst>
              <a:ext uri="{FF2B5EF4-FFF2-40B4-BE49-F238E27FC236}">
                <a16:creationId xmlns:a16="http://schemas.microsoft.com/office/drawing/2014/main" id="{820F8E2A-D8EE-D881-045B-B6AD82F8B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07" b="17832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8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4808"/>
            <a:ext cx="5251316" cy="8603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Медитативные техники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7142"/>
            <a:ext cx="4619621" cy="46498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простых техники медитации для расслабления 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Найдите приятное тихое место, где вас никто не побеспокоит 10-15 минут. Сядьте в удобную позу, обязательно держа спину прямо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Выключите все источники света (если это вечер) или занавесьте окна шторами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Сядьте или лягте в удобную для вас позицию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7170" name="Picture 2" descr="C:\Users\Социальный педагог\Desktop\Точка опоры\021cbb615faefe49b9a0b3fe8698092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" r="2" b="5925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74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529</Words>
  <Application>Microsoft Office PowerPoint</Application>
  <PresentationFormat>Широкоэкранный</PresentationFormat>
  <Paragraphs>76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Точка опоры. Профилактика эмоционального выгорания на примере различных психологических концепций</vt:lpstr>
      <vt:lpstr>Презентация PowerPoint</vt:lpstr>
      <vt:lpstr>Воспитать здорового ребенка  может только здоровый взрослый</vt:lpstr>
      <vt:lpstr>Три признака эмоционального выгорания </vt:lpstr>
      <vt:lpstr>Презентация PowerPoint</vt:lpstr>
      <vt:lpstr>Знакомство</vt:lpstr>
      <vt:lpstr>Презентация PowerPoint</vt:lpstr>
      <vt:lpstr>Упражнение 1 Физическая релаксация</vt:lpstr>
      <vt:lpstr>Медитативные техники</vt:lpstr>
      <vt:lpstr>Метафорические карты</vt:lpstr>
      <vt:lpstr>Задание «Карта-ресурс»</vt:lpstr>
      <vt:lpstr>Задание «Карта-ресурс»</vt:lpstr>
      <vt:lpstr>Презентация PowerPoint</vt:lpstr>
      <vt:lpstr>Презентация PowerPoint</vt:lpstr>
      <vt:lpstr>Презентация PowerPoint</vt:lpstr>
      <vt:lpstr>Упражнение «Чувствую себя хорошо»</vt:lpstr>
      <vt:lpstr>Презентация PowerPoint</vt:lpstr>
      <vt:lpstr>Презентация PowerPoint</vt:lpstr>
      <vt:lpstr>Точка опоры. Профилактика эмоционального выгорания на примере различных психологических концепций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 Orlova</dc:creator>
  <cp:lastModifiedBy>User</cp:lastModifiedBy>
  <cp:revision>9</cp:revision>
  <dcterms:created xsi:type="dcterms:W3CDTF">2022-11-25T14:01:10Z</dcterms:created>
  <dcterms:modified xsi:type="dcterms:W3CDTF">2023-04-11T03:45:24Z</dcterms:modified>
</cp:coreProperties>
</file>