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5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4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9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6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248E-1A57-4A73-BAE2-7BF8E7DE22A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F815-B240-4BB1-B807-D3E0A4F0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091" y="1521415"/>
            <a:ext cx="9753601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Развитие </a:t>
            </a:r>
            <a:r>
              <a:rPr lang="ru-RU" sz="4400" b="1" dirty="0" err="1"/>
              <a:t>конфликтологической</a:t>
            </a:r>
            <a:r>
              <a:rPr lang="ru-RU" sz="4400" b="1" dirty="0"/>
              <a:t> культуры в аспекте функционирования школьных служб примирения в образовательных организациях г. Челябинска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64185"/>
            <a:ext cx="7206343" cy="1655762"/>
          </a:xfrm>
        </p:spPr>
        <p:txBody>
          <a:bodyPr/>
          <a:lstStyle/>
          <a:p>
            <a:pPr algn="r"/>
            <a:r>
              <a:rPr lang="ru-RU" dirty="0"/>
              <a:t>Кадырова </a:t>
            </a:r>
            <a:r>
              <a:rPr lang="ru-RU" dirty="0" err="1"/>
              <a:t>Альфина</a:t>
            </a:r>
            <a:r>
              <a:rPr lang="ru-RU" dirty="0"/>
              <a:t> </a:t>
            </a:r>
            <a:r>
              <a:rPr lang="ru-RU" dirty="0" err="1"/>
              <a:t>Жаватовна</a:t>
            </a:r>
            <a:r>
              <a:rPr lang="ru-RU" dirty="0"/>
              <a:t>, педагог-психолог МБУ </a:t>
            </a:r>
            <a:r>
              <a:rPr lang="ru-RU" dirty="0" smtClean="0"/>
              <a:t>ЦППМСП </a:t>
            </a:r>
            <a:r>
              <a:rPr lang="ru-RU" dirty="0"/>
              <a:t>Калининского района г. </a:t>
            </a:r>
            <a:r>
              <a:rPr lang="ru-RU" dirty="0" smtClean="0"/>
              <a:t>Челябинска, медиатор Ресурсного Центра Медиации г. Челябинска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38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03" y="198240"/>
            <a:ext cx="7650479" cy="3947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163" y="4619777"/>
            <a:ext cx="1199627" cy="840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МАОУ ОЦ №2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6934" y="4619777"/>
            <a:ext cx="1174029" cy="840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МБОУ ОЦ №3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9424" y="4619777"/>
            <a:ext cx="1065985" cy="1031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МАОУ МЛ №148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4218" y="4619777"/>
            <a:ext cx="1144647" cy="840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МАОУ СОШ №5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4043" y="4649585"/>
            <a:ext cx="1210246" cy="8106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МАОУ СОШ №56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2780" y="4649585"/>
            <a:ext cx="1210775" cy="1002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МБОУ СОШ №42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92046" y="4682637"/>
            <a:ext cx="1258388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МБОУ СОШ №32</a:t>
            </a:r>
          </a:p>
        </p:txBody>
      </p:sp>
    </p:spTree>
    <p:extLst>
      <p:ext uri="{BB962C8B-B14F-4D97-AF65-F5344CB8AC3E}">
        <p14:creationId xmlns:p14="http://schemas.microsoft.com/office/powerpoint/2010/main" val="70428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5" y="266596"/>
            <a:ext cx="11625943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младших школьников (будущих медиаторов-сверстников).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подростков и юношей (медиаторов-ровесников).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родителей обучающихся.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педагогов.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обучающихся группы риска (обучающихся, склонных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авитальному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поведению).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обучающихся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поведением, обучающихся совершивших правонарушения.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при межнациональном и межэтническом взаимодействии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этномедиация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4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43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3965" y="979429"/>
            <a:ext cx="87869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Конфликтологическая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 интегративное качество личности, включающее культуру мышления, культуру чувств, коммуникативную и поведенческую культуру, основывающееся на ценностях ответственности, свободы, личностной автономии и самореализации и проявляющееся в оптимальных, соответствующих контексту стилях поведения в конфликте, обеспечивающих конструктивное решение проблем межличностного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5633" y="3627219"/>
            <a:ext cx="8586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компоненты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потребностно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-мотивационный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когнитивный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поведенческий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действенно-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позиционный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02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2856" y="936571"/>
            <a:ext cx="869986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единства сознания и деятельности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суть которого заключается в формировании, проявлении сущности личности в процессе практической деятельности;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-ориентированные принципы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заключающийся переносом теоретических знаний на жизненные ситуации;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системности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характеризующийся восприятием психические явления как систему, не сводимую к простой сумме ее частей.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учета групповых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общественных интересов, идея которого заключается в изучение психики человека и ее отдельных феноменов через учет единства групповых особенностей людей.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Диалектический принцип,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который признает единство внешней (материальной) и внутренней (психической) деятельности, социальную обусловленность развития психики и сознание как высший этап ее развития.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8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6405"/>
              </p:ext>
            </p:extLst>
          </p:nvPr>
        </p:nvGraphicFramePr>
        <p:xfrm>
          <a:off x="1867988" y="1149191"/>
          <a:ext cx="8948057" cy="58931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48057">
                  <a:extLst>
                    <a:ext uri="{9D8B030D-6E8A-4147-A177-3AD203B41FA5}">
                      <a16:colId xmlns:a16="http://schemas.microsoft.com/office/drawing/2014/main" val="3685217192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55352573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2589988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программы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95265778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Нормативно-правовое обеспечение программы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88988846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484631468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методы и технологии реализации программы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эффективности реализации Комплексной программы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о реализации программы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98687877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условия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93453382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оснащение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45606593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программы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157703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мероприятий по реализации программы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21345174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литературы</a:t>
                      </a: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7411194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17621585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50284" y="205264"/>
            <a:ext cx="4524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Структура Комплексной Программы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5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936" y="133952"/>
            <a:ext cx="11255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</a:rPr>
              <a:t>Комплексной </a:t>
            </a:r>
            <a:r>
              <a:rPr lang="ru-RU" b="1" dirty="0" smtClean="0">
                <a:latin typeface="Times New Roman" panose="02020603050405020304" pitchFamily="18" charset="0"/>
              </a:rPr>
              <a:t>программы</a:t>
            </a:r>
            <a:r>
              <a:rPr lang="ru-RU" dirty="0" smtClean="0">
                <a:latin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</a:rPr>
              <a:t>создание условий для развития </a:t>
            </a:r>
            <a:r>
              <a:rPr lang="ru-RU" dirty="0" err="1">
                <a:latin typeface="Times New Roman" panose="02020603050405020304" pitchFamily="18" charset="0"/>
              </a:rPr>
              <a:t>конфликтологической</a:t>
            </a:r>
            <a:r>
              <a:rPr lang="ru-RU" dirty="0">
                <a:latin typeface="Times New Roman" panose="02020603050405020304" pitchFamily="18" charset="0"/>
              </a:rPr>
              <a:t> культуры всех субъектов образовательных отношений.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23" y="1057282"/>
            <a:ext cx="118131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Комплексной программы</a:t>
            </a:r>
            <a:r>
              <a:rPr lang="ru-RU" dirty="0">
                <a:latin typeface="Times New Roman" panose="02020603050405020304" pitchFamily="18" charset="0"/>
              </a:rPr>
              <a:t>: </a:t>
            </a:r>
            <a:endParaRPr lang="ru-RU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</a:rPr>
              <a:t>. Овладение способам предупреждения и разрешения конфликтов в образовательной организации, через повышение информированности в ключевых вопросах современной </a:t>
            </a:r>
            <a:r>
              <a:rPr lang="ru-RU" sz="1600" dirty="0" err="1">
                <a:latin typeface="Times New Roman" panose="02020603050405020304" pitchFamily="18" charset="0"/>
              </a:rPr>
              <a:t>конфликтологии</a:t>
            </a:r>
            <a:r>
              <a:rPr lang="ru-RU" sz="1600" dirty="0">
                <a:latin typeface="Times New Roman" panose="02020603050405020304" pitchFamily="18" charset="0"/>
              </a:rPr>
              <a:t> всех субъектов образовательных отношений;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2. Развитие коммуникативных способностей и навыков эффективного взаимодействия с окружающими всех субъектов образовательных отношений;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3. Формирование и развитие у всех субъектов образовательных отношений навыков работы с конфликтами (выявление конфликтной ситуации, участников, причин);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4. Формирование и развитие у всех субъектов образовательных отношений навыков конструктивного разрешения конфликтов и способов социально приемлемого поведения в конфликтных ситуациях;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5. Развитие у всех субъектов образовательных отношений положительной Я-концепции, </a:t>
            </a:r>
            <a:r>
              <a:rPr lang="ru-RU" sz="1600" dirty="0" err="1">
                <a:latin typeface="Times New Roman" panose="02020603050405020304" pitchFamily="18" charset="0"/>
              </a:rPr>
              <a:t>рефлексивности</a:t>
            </a:r>
            <a:r>
              <a:rPr lang="ru-RU" sz="1600" dirty="0">
                <a:latin typeface="Times New Roman" panose="02020603050405020304" pitchFamily="18" charset="0"/>
              </a:rPr>
              <a:t>, устойчивой адекватной самооценки, </a:t>
            </a:r>
            <a:r>
              <a:rPr lang="ru-RU" sz="1600" dirty="0" err="1">
                <a:latin typeface="Times New Roman" panose="02020603050405020304" pitchFamily="18" charset="0"/>
              </a:rPr>
              <a:t>эмпатии</a:t>
            </a:r>
            <a:r>
              <a:rPr lang="ru-RU" sz="1600" dirty="0">
                <a:latin typeface="Times New Roman" panose="02020603050405020304" pitchFamily="18" charset="0"/>
              </a:rPr>
              <a:t>, навыков </a:t>
            </a:r>
            <a:r>
              <a:rPr lang="ru-RU" sz="1600" dirty="0" err="1">
                <a:latin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</a:rPr>
              <a:t>, организаторских способностей.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6. Развитие у всех субъектов образовательных отношений </a:t>
            </a:r>
            <a:r>
              <a:rPr lang="ru-RU" sz="1600" dirty="0" err="1">
                <a:latin typeface="Times New Roman" panose="02020603050405020304" pitchFamily="18" charset="0"/>
              </a:rPr>
              <a:t>потребностно</a:t>
            </a:r>
            <a:r>
              <a:rPr lang="ru-RU" sz="1600" dirty="0">
                <a:latin typeface="Times New Roman" panose="02020603050405020304" pitchFamily="18" charset="0"/>
              </a:rPr>
              <a:t>-мотивационного, когнитивного, поведенческого, действенно- практического, и позиционного компонентов </a:t>
            </a:r>
            <a:r>
              <a:rPr lang="ru-RU" sz="1600" dirty="0" err="1">
                <a:latin typeface="Times New Roman" panose="02020603050405020304" pitchFamily="18" charset="0"/>
              </a:rPr>
              <a:t>конфликтологической</a:t>
            </a:r>
            <a:r>
              <a:rPr lang="ru-RU" sz="1600" dirty="0">
                <a:latin typeface="Times New Roman" panose="02020603050405020304" pitchFamily="18" charset="0"/>
              </a:rPr>
              <a:t> культуры. </a:t>
            </a:r>
            <a:endParaRPr lang="ru-RU" sz="1600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7. Способствовать освоению методов и приемов эффективной самопомощи в стрессовых и конфликтных ситуациях.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249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0892" y="889843"/>
            <a:ext cx="106854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dirty="0" smtClean="0">
              <a:effectLst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конфликтологической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 всех субъектов образовательных отношений, которая проявляется в: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знаниях о сути конфликта и психологических механизмах его развития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знания),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преодолении однозначной негативной оценки конфликтов; установки личности на осознание задач управления конфликтами, стратегические модели решения конфликтов, оценку возможностей участников конфликта, готовность управлять конфликтами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готовность к бесконфликтному взаимодействию)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владении навыками разрешения конфликтов и эмоциональной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умения) 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применению сформированных знаний, умений и навыков в практике реального взаимодействия. 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343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121435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932" y="2766218"/>
            <a:ext cx="10515600" cy="1325563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707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610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Развитие конфликтологической культуры в аспекте функционирования школьных служб примирения в образовательных организациях г.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конфликтологической культуры в аспекте функционирования школьных служб примирения в образовательных организациях г. Челябинска</dc:title>
  <dc:creator>Robot 4</dc:creator>
  <cp:lastModifiedBy>User</cp:lastModifiedBy>
  <cp:revision>7</cp:revision>
  <dcterms:created xsi:type="dcterms:W3CDTF">2021-02-17T04:09:49Z</dcterms:created>
  <dcterms:modified xsi:type="dcterms:W3CDTF">2021-02-19T03:50:54Z</dcterms:modified>
</cp:coreProperties>
</file>