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68" r:id="rId5"/>
    <p:sldId id="272" r:id="rId6"/>
    <p:sldId id="276" r:id="rId7"/>
    <p:sldId id="269" r:id="rId8"/>
    <p:sldId id="265" r:id="rId9"/>
    <p:sldId id="277" r:id="rId10"/>
    <p:sldId id="274" r:id="rId11"/>
    <p:sldId id="275" r:id="rId12"/>
    <p:sldId id="273" r:id="rId13"/>
    <p:sldId id="278" r:id="rId14"/>
    <p:sldId id="27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CFDE32-D1ED-4775-BF17-49F9EB13B3A8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6E53C-882B-47B7-9E65-B83E1D1FEC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0897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66E53C-882B-47B7-9E65-B83E1D1FEC3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531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A9679E-F0AF-4E49-8059-54B2127C83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6A9541E-9BD2-4C32-AF5E-CF58F6E27B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90EA6D-A406-40CA-8F58-C63475151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4A33F-F670-4577-B29A-06952ED50DCF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2AA487-CD10-4C95-BCD9-76830ECD8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56B540-CDF4-436C-B44C-F09A63FA4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73F33-4AC0-44C2-888F-0FE8930390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6415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4F3167-FD02-44F7-A73C-6458B2747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3AF21BB-4924-4552-80BD-249EF6CE9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286E0E-F915-4FED-9E16-80C03CB9C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4A33F-F670-4577-B29A-06952ED50DCF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D4887F-D964-41AF-9B1A-C89BC7EF0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A63966-E1FC-4AA7-8E12-13DF3A627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73F33-4AC0-44C2-888F-0FE8930390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8717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19E4279-050F-4470-B99A-AACDE0EA81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E679D77-9AAA-499F-BE8E-2A9CF38A29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45A2AA-EDD2-4C50-AC8D-CA770950E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4A33F-F670-4577-B29A-06952ED50DCF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8149EF-F0EE-474F-919F-E5B61564B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B3133B-8EF0-4A96-A2E3-71EC8F8D6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73F33-4AC0-44C2-888F-0FE8930390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611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B90636-EE74-43C5-9F57-66FAC796A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C03CDE0-CFBB-4F2D-8B91-7B41CAC4C0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0A2F5B-E8A6-40CD-9823-8F898D6B9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4A33F-F670-4577-B29A-06952ED50DCF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5519C5-277D-46DE-A25B-16E3C02C0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E3EE95-AAF4-44E0-AC18-6E67D672A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73F33-4AC0-44C2-888F-0FE8930390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2303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4D1444-008A-4BD2-8D58-E2542A516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A130A23-C08E-4DC1-96A4-8C13DEBF2A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58AEC2-5DB5-46A5-A1B4-053A5DF43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4A33F-F670-4577-B29A-06952ED50DCF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B3A5CD-4ADE-4355-B9BF-0395C1605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D16F0C-0AB4-4A2B-A28C-DE74A1501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73F33-4AC0-44C2-888F-0FE8930390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8918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F89DE-ADBD-41E5-A924-EE6416701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87E0C0-9975-41BC-8522-C30F5571D7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13BCDCB-54C5-42B0-BCD3-6E7C7CF48E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D6851E0-DC34-422A-8EC2-EAC2D32CB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4A33F-F670-4577-B29A-06952ED50DCF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50985C3-E13E-465E-9D08-A38F96511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732E4CF-DDE6-48C6-BF5F-0E0AF36A8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73F33-4AC0-44C2-888F-0FE8930390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7848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C8F4B2-6A8F-4175-9CFB-05634F9A2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6A19AA8-89FA-4903-A709-D3F3647093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C367611-9146-490F-AC25-DF6672D435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AE69160-2D77-4D58-855F-A5E86ADBF0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AF6BB4D-994A-4EE1-9ACE-653442C05D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4DDB001-E442-4073-83D9-E14CE191D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4A33F-F670-4577-B29A-06952ED50DCF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38D366D-518D-4A71-8F03-974D4F542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D96BE9F-0D6E-4858-B2B6-89F78CEBC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73F33-4AC0-44C2-888F-0FE8930390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2268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61139A-A2A9-4370-B0B3-FCFE727E0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00F0411-5FB2-4213-ABC4-31D336367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4A33F-F670-4577-B29A-06952ED50DCF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33F542A-64BF-4A08-BB3C-1E7E325A2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527135F-9477-439F-805C-0E3B5FAD9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73F33-4AC0-44C2-888F-0FE8930390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1912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17184B3-7DBD-4516-868D-0921409C1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4A33F-F670-4577-B29A-06952ED50DCF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132C27A-0931-412A-8B87-9BB09E1C9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2CFD93C-4A95-4082-B7D3-46211BCFE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73F33-4AC0-44C2-888F-0FE8930390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7256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A08A3-1AD1-4EEA-82A3-38E82586B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8D8C5E0-1FCE-492B-8DF5-804708A8D1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B085491-BFB1-4B63-96E3-A818817C13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4FA24A-71E6-46C0-B83E-7D9C99AB0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4A33F-F670-4577-B29A-06952ED50DCF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ACCC925-28D5-4900-BC3A-6A4F167C7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30A5FC-6985-44D1-AA21-C7FAC7E0E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73F33-4AC0-44C2-888F-0FE8930390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592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521D5B-48AE-4769-936C-53D583094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467A60B-7F71-4DB1-AA8D-1D1F478A2B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D7D8910-D644-479F-8E28-2D58E92A0F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F637DB9-E2FA-46BB-8B25-8874625A0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4A33F-F670-4577-B29A-06952ED50DCF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399FB4-26FA-422D-95AC-A7EC0D1C7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D44ED80-BF11-4566-B028-9731C346C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73F33-4AC0-44C2-888F-0FE8930390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099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0000"/>
            <a:lum/>
          </a:blip>
          <a:srcRect/>
          <a:stretch>
            <a:fillRect l="-10000" t="-7000" r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5F1A68-729A-424C-AB57-A50F7273A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6BCE3AE-8CDE-43C0-ACB5-40B97B15CC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3CD073-7017-4CC6-BD03-0A13C678B1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4A33F-F670-4577-B29A-06952ED50DCF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27EBC0-B402-4BA7-A124-75DE97A45E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E6FB4B-2C80-47F2-AF14-8D57BE2DE3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73F33-4AC0-44C2-888F-0FE8930390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5134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0156E-26C4-4EB7-BE97-EB2B9B8DB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5820" y="337538"/>
            <a:ext cx="10500360" cy="2308324"/>
          </a:xfrm>
        </p:spPr>
        <p:txBody>
          <a:bodyPr>
            <a:noAutofit/>
          </a:bodyPr>
          <a:lstStyle/>
          <a:p>
            <a:r>
              <a:rPr lang="ru-RU" sz="25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 учреждение</a:t>
            </a:r>
            <a:br>
              <a:rPr lang="ru-RU" sz="25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психолого-педагогической, медицинской и социальной помощи</a:t>
            </a:r>
            <a:br>
              <a:rPr lang="ru-RU" sz="25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Калининского района г.Челябинска»</a:t>
            </a:r>
            <a:br>
              <a:rPr lang="ru-RU" sz="25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(МБУ « ЦППМСП Калининского р-на г.Челябинска»)</a:t>
            </a:r>
            <a:r>
              <a:rPr lang="ru-RU" sz="2800" b="1" dirty="0"/>
              <a:t/>
            </a:r>
            <a:br>
              <a:rPr lang="ru-RU" sz="2800" b="1" dirty="0"/>
            </a:br>
            <a:endParaRPr lang="ru-RU" sz="2800" b="1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D43A8EB-2A93-415D-BAD6-C1A2003033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68184" y="5333302"/>
            <a:ext cx="4742688" cy="1655762"/>
          </a:xfrm>
        </p:spPr>
        <p:txBody>
          <a:bodyPr/>
          <a:lstStyle/>
          <a:p>
            <a:pPr algn="l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Директор</a:t>
            </a:r>
          </a:p>
          <a:p>
            <a:pPr algn="l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Меркасимова Ольга Сергеевна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8525DE4-2982-4DD9-84E5-6AA0ED08C856}"/>
              </a:ext>
            </a:extLst>
          </p:cNvPr>
          <p:cNvSpPr/>
          <p:nvPr/>
        </p:nvSpPr>
        <p:spPr>
          <a:xfrm>
            <a:off x="1999032" y="2645862"/>
            <a:ext cx="87923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Ресурсный Центр Медиации г. Челябинска: медиативный подход в работе с несовершеннолетними и их семьями.</a:t>
            </a:r>
          </a:p>
        </p:txBody>
      </p:sp>
    </p:spTree>
    <p:extLst>
      <p:ext uri="{BB962C8B-B14F-4D97-AF65-F5344CB8AC3E}">
        <p14:creationId xmlns:p14="http://schemas.microsoft.com/office/powerpoint/2010/main" val="424609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97E8BE-02D1-4152-8AE7-881A0980B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F0FAB1B8-6E0A-4A38-8916-F69A77072E4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4528828"/>
              </p:ext>
            </p:extLst>
          </p:nvPr>
        </p:nvGraphicFramePr>
        <p:xfrm>
          <a:off x="0" y="0"/>
          <a:ext cx="12384505" cy="6858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203785">
                  <a:extLst>
                    <a:ext uri="{9D8B030D-6E8A-4147-A177-3AD203B41FA5}">
                      <a16:colId xmlns:a16="http://schemas.microsoft.com/office/drawing/2014/main" val="4153493779"/>
                    </a:ext>
                  </a:extLst>
                </a:gridCol>
                <a:gridCol w="3180720">
                  <a:extLst>
                    <a:ext uri="{9D8B030D-6E8A-4147-A177-3AD203B41FA5}">
                      <a16:colId xmlns:a16="http://schemas.microsoft.com/office/drawing/2014/main" val="3140387312"/>
                    </a:ext>
                  </a:extLst>
                </a:gridCol>
              </a:tblGrid>
              <a:tr h="907954">
                <a:tc>
                  <a:txBody>
                    <a:bodyPr/>
                    <a:lstStyle/>
                    <a:p>
                      <a:pPr marL="226695"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Ситуация</a:t>
                      </a:r>
                    </a:p>
                  </a:txBody>
                  <a:tcPr marL="25938" marR="25938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Восстановительная</a:t>
                      </a:r>
                    </a:p>
                    <a:p>
                      <a:pPr marL="226695"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</a:t>
                      </a:r>
                    </a:p>
                  </a:txBody>
                  <a:tcPr marL="25938" marR="25938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002485"/>
                  </a:ext>
                </a:extLst>
              </a:tr>
              <a:tr h="907954">
                <a:tc>
                  <a:txBody>
                    <a:bodyPr/>
                    <a:lstStyle/>
                    <a:p>
                      <a:pPr marL="226695">
                        <a:spcAft>
                          <a:spcPts val="0"/>
                        </a:spcAft>
                      </a:pPr>
                      <a:r>
                        <a:rPr lang="ru-RU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Школьный </a:t>
                      </a:r>
                      <a:r>
                        <a:rPr lang="ru-RU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буллинг</a:t>
                      </a:r>
                      <a:r>
                        <a:rPr lang="ru-RU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проблема «изгоев», иных ситуаций группового конфликта</a:t>
                      </a:r>
                    </a:p>
                  </a:txBody>
                  <a:tcPr marL="25938" marR="25938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Восстановительная</a:t>
                      </a:r>
                    </a:p>
                    <a:p>
                      <a:pPr marL="226695"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медиация.</a:t>
                      </a:r>
                    </a:p>
                  </a:txBody>
                  <a:tcPr marL="25938" marR="25938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0616323"/>
                  </a:ext>
                </a:extLst>
              </a:tr>
              <a:tr h="1635627">
                <a:tc>
                  <a:txBody>
                    <a:bodyPr/>
                    <a:lstStyle/>
                    <a:p>
                      <a:pPr marL="226695">
                        <a:spcAft>
                          <a:spcPts val="0"/>
                        </a:spcAft>
                      </a:pPr>
                      <a:r>
                        <a:rPr lang="ru-RU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Многосторонний конфликт с   участием большинства учеников   класса. Конфликт среди группы   родителей обучающихся класса. Класс  «поделился» на враждующие группировки или большая часть класса объединилась против одного (травля). *</a:t>
                      </a:r>
                    </a:p>
                  </a:txBody>
                  <a:tcPr marL="25938" marR="25938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Круг сообщества</a:t>
                      </a:r>
                    </a:p>
                  </a:txBody>
                  <a:tcPr marL="25938" marR="25938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8304281"/>
                  </a:ext>
                </a:extLst>
              </a:tr>
              <a:tr h="1361931">
                <a:tc>
                  <a:txBody>
                    <a:bodyPr/>
                    <a:lstStyle/>
                    <a:p>
                      <a:pPr marL="226695">
                        <a:spcAft>
                          <a:spcPts val="0"/>
                        </a:spcAft>
                      </a:pPr>
                      <a:r>
                        <a:rPr lang="ru-RU" sz="22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Отсутствие партнерства школы и родителей. Развитие класса как   команды. Профилактика возможных   конфликтов. Формирование нового класса, слияние классов и т.д. *</a:t>
                      </a:r>
                    </a:p>
                  </a:txBody>
                  <a:tcPr marL="25938" marR="25938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Профилактические</a:t>
                      </a:r>
                    </a:p>
                    <a:p>
                      <a:pPr marL="226695"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восстановительные</a:t>
                      </a:r>
                    </a:p>
                    <a:p>
                      <a:pPr marL="226695"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программы.</a:t>
                      </a:r>
                    </a:p>
                  </a:txBody>
                  <a:tcPr marL="25938" marR="25938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3823119"/>
                  </a:ext>
                </a:extLst>
              </a:tr>
              <a:tr h="2044534">
                <a:tc>
                  <a:txBody>
                    <a:bodyPr/>
                    <a:lstStyle/>
                    <a:p>
                      <a:pPr marL="22669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Конфликт между обучающимися, в том числе с участием их родителей (законных представителей). Пример: обучающиеся и их родители (законные представители) изначально не хотят мириться, настроены жаловаться, враждовать и так далее.</a:t>
                      </a:r>
                    </a:p>
                    <a:p>
                      <a:pPr marL="226695">
                        <a:spcAft>
                          <a:spcPts val="0"/>
                        </a:spcAft>
                      </a:pPr>
                      <a:endParaRPr lang="ru-RU" sz="2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38" marR="25938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Восстановительная</a:t>
                      </a:r>
                    </a:p>
                    <a:p>
                      <a:pPr marL="226695"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медиация.</a:t>
                      </a:r>
                    </a:p>
                  </a:txBody>
                  <a:tcPr marL="25938" marR="25938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75351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948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2E117F-CFE2-43F6-9982-2FB0C5F7A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8A0E4415-E048-407F-9771-DD860D2AF08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0748398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060721">
                  <a:extLst>
                    <a:ext uri="{9D8B030D-6E8A-4147-A177-3AD203B41FA5}">
                      <a16:colId xmlns:a16="http://schemas.microsoft.com/office/drawing/2014/main" val="3236822746"/>
                    </a:ext>
                  </a:extLst>
                </a:gridCol>
                <a:gridCol w="3131279">
                  <a:extLst>
                    <a:ext uri="{9D8B030D-6E8A-4147-A177-3AD203B41FA5}">
                      <a16:colId xmlns:a16="http://schemas.microsoft.com/office/drawing/2014/main" val="3154711415"/>
                    </a:ext>
                  </a:extLst>
                </a:gridCol>
              </a:tblGrid>
              <a:tr h="2627280">
                <a:tc>
                  <a:txBody>
                    <a:bodyPr/>
                    <a:lstStyle/>
                    <a:p>
                      <a:pPr marL="226695">
                        <a:spcAft>
                          <a:spcPts val="0"/>
                        </a:spcAft>
                      </a:pPr>
                      <a:r>
                        <a:rPr lang="ru-RU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Конфликт на стадии эскалации с большим числом участников. В конфликт включились группы родителей обучающихся, представители администрации образовательной организации, средств массовой информации, иногда уполномоченный по правам ребенка в субъекте Российской Федерации, правоохранительные органы. *</a:t>
                      </a:r>
                    </a:p>
                  </a:txBody>
                  <a:tcPr marL="25938" marR="25938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>
                        <a:spcAft>
                          <a:spcPts val="0"/>
                        </a:spcAft>
                      </a:pPr>
                      <a:r>
                        <a:rPr lang="ru-RU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Школьно-</a:t>
                      </a:r>
                    </a:p>
                    <a:p>
                      <a:pPr marL="226695">
                        <a:spcAft>
                          <a:spcPts val="0"/>
                        </a:spcAft>
                      </a:pPr>
                      <a:r>
                        <a:rPr lang="ru-RU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родительский совет</a:t>
                      </a:r>
                    </a:p>
                  </a:txBody>
                  <a:tcPr marL="25938" marR="2593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8999203"/>
                  </a:ext>
                </a:extLst>
              </a:tr>
              <a:tr h="1926671">
                <a:tc>
                  <a:txBody>
                    <a:bodyPr/>
                    <a:lstStyle/>
                    <a:p>
                      <a:pPr marL="226695">
                        <a:spcAft>
                          <a:spcPts val="0"/>
                        </a:spcAft>
                      </a:pPr>
                      <a:r>
                        <a:rPr lang="ru-RU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Отсутствие взаимопонимания между    родителями и ребенком, ребенок совершает правонарушения, систематически пропускает по  неуважительным  причинам занятия в   образовательной организации,   находится в социально опасном положении и т.д. *	</a:t>
                      </a:r>
                    </a:p>
                  </a:txBody>
                  <a:tcPr marL="25938" marR="25938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Семейный совет</a:t>
                      </a:r>
                    </a:p>
                    <a:p>
                      <a:pPr marL="226695"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(семейная</a:t>
                      </a:r>
                    </a:p>
                    <a:p>
                      <a:pPr marL="226695"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конференция).</a:t>
                      </a:r>
                    </a:p>
                  </a:txBody>
                  <a:tcPr marL="25938" marR="25938" marT="0" marB="0"/>
                </a:tc>
                <a:extLst>
                  <a:ext uri="{0D108BD9-81ED-4DB2-BD59-A6C34878D82A}">
                    <a16:rowId xmlns:a16="http://schemas.microsoft.com/office/drawing/2014/main" val="2630542244"/>
                  </a:ext>
                </a:extLst>
              </a:tr>
              <a:tr h="2304049">
                <a:tc>
                  <a:txBody>
                    <a:bodyPr/>
                    <a:lstStyle/>
                    <a:p>
                      <a:pPr marL="226695">
                        <a:spcAft>
                          <a:spcPts val="0"/>
                        </a:spcAft>
                      </a:pPr>
                      <a:r>
                        <a:rPr lang="ru-RU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Совершение несовершеннолетним  общественно опасного деяния, в том числе с возбуждением уголовного дела либо при отказе в его возбуждении, с    последующим рассмотрением  ситуации на заседании комиссии по делам несовершеннолетних защите их прав. Несовершеннолетний, находящийся в трудной жизненной ситуации, в конфликте с законом. *</a:t>
                      </a:r>
                    </a:p>
                  </a:txBody>
                  <a:tcPr marL="25938" marR="25938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Восстановительная медиация. Семейный совет (семейная конференция).</a:t>
                      </a:r>
                    </a:p>
                  </a:txBody>
                  <a:tcPr marL="25938" marR="25938" marT="0" marB="0"/>
                </a:tc>
                <a:extLst>
                  <a:ext uri="{0D108BD9-81ED-4DB2-BD59-A6C34878D82A}">
                    <a16:rowId xmlns:a16="http://schemas.microsoft.com/office/drawing/2014/main" val="30821741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892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5A72C7C-BBDB-4EF1-B393-1D90B73ECC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5558" y="1014663"/>
            <a:ext cx="9480884" cy="4828674"/>
          </a:xfrm>
        </p:spPr>
        <p:txBody>
          <a:bodyPr>
            <a:noAutofit/>
          </a:bodyPr>
          <a:lstStyle/>
          <a:p>
            <a:r>
              <a:rPr lang="ru-RU" sz="2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Восстановительная медиация – процесс, в котором медиатор создает оптимальные условия для восстановления способности оппонентов понимать, принимать друг друга, выстраивать конструктивный диалог, договариваться о социально-приемлемых в обществе вариантах разрешения проблем, при необходимости, о заглаживании причиненного вреда, возникшего в результате конфликтных (спорных) ситуаций.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02123FF-8A16-4B28-BCF9-4B652946BA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663" y="3502072"/>
            <a:ext cx="2654968" cy="265496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098A7E0-F3A8-4308-9F5D-79730BB490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5275" y="4129479"/>
            <a:ext cx="3728578" cy="202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36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97E8BE-02D1-4152-8AE7-881A0980B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F0FAB1B8-6E0A-4A38-8916-F69A77072E4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3909433"/>
              </p:ext>
            </p:extLst>
          </p:nvPr>
        </p:nvGraphicFramePr>
        <p:xfrm>
          <a:off x="0" y="0"/>
          <a:ext cx="12384505" cy="68579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203785">
                  <a:extLst>
                    <a:ext uri="{9D8B030D-6E8A-4147-A177-3AD203B41FA5}">
                      <a16:colId xmlns:a16="http://schemas.microsoft.com/office/drawing/2014/main" val="4153493779"/>
                    </a:ext>
                  </a:extLst>
                </a:gridCol>
                <a:gridCol w="3180720">
                  <a:extLst>
                    <a:ext uri="{9D8B030D-6E8A-4147-A177-3AD203B41FA5}">
                      <a16:colId xmlns:a16="http://schemas.microsoft.com/office/drawing/2014/main" val="3140387312"/>
                    </a:ext>
                  </a:extLst>
                </a:gridCol>
              </a:tblGrid>
              <a:tr h="907954">
                <a:tc>
                  <a:txBody>
                    <a:bodyPr/>
                    <a:lstStyle/>
                    <a:p>
                      <a:pPr marL="226695"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Ситуация</a:t>
                      </a:r>
                    </a:p>
                  </a:txBody>
                  <a:tcPr marL="25938" marR="25938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Восстановительная</a:t>
                      </a:r>
                    </a:p>
                    <a:p>
                      <a:pPr marL="226695"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</a:t>
                      </a:r>
                    </a:p>
                  </a:txBody>
                  <a:tcPr marL="25938" marR="25938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002485"/>
                  </a:ext>
                </a:extLst>
              </a:tr>
              <a:tr h="907954">
                <a:tc>
                  <a:txBody>
                    <a:bodyPr/>
                    <a:lstStyle/>
                    <a:p>
                      <a:pPr marL="226695">
                        <a:spcAft>
                          <a:spcPts val="0"/>
                        </a:spcAft>
                      </a:pPr>
                      <a:r>
                        <a:rPr lang="ru-RU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Школьный </a:t>
                      </a:r>
                      <a:r>
                        <a:rPr lang="ru-RU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буллинг</a:t>
                      </a:r>
                      <a:r>
                        <a:rPr lang="ru-RU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проблема «изгоев», иных ситуаций группового конфликта</a:t>
                      </a:r>
                    </a:p>
                  </a:txBody>
                  <a:tcPr marL="25938" marR="25938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Восстановительная</a:t>
                      </a:r>
                    </a:p>
                    <a:p>
                      <a:pPr marL="226695"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медиация.</a:t>
                      </a:r>
                    </a:p>
                  </a:txBody>
                  <a:tcPr marL="25938" marR="25938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0616323"/>
                  </a:ext>
                </a:extLst>
              </a:tr>
              <a:tr h="1635627">
                <a:tc>
                  <a:txBody>
                    <a:bodyPr/>
                    <a:lstStyle/>
                    <a:p>
                      <a:pPr marL="226695">
                        <a:spcAft>
                          <a:spcPts val="0"/>
                        </a:spcAft>
                      </a:pPr>
                      <a:r>
                        <a:rPr lang="ru-RU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Многосторонний конфликт с   участием большинства учеников   класса. Конфликт среди группы   родителей обучающихся класса. Класс  «поделился» на враждующие группировки или большая часть класса объединилась против одного (травля). *</a:t>
                      </a:r>
                    </a:p>
                  </a:txBody>
                  <a:tcPr marL="25938" marR="25938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Круг сообщества</a:t>
                      </a:r>
                    </a:p>
                  </a:txBody>
                  <a:tcPr marL="25938" marR="25938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8304281"/>
                  </a:ext>
                </a:extLst>
              </a:tr>
              <a:tr h="1361930">
                <a:tc>
                  <a:txBody>
                    <a:bodyPr/>
                    <a:lstStyle/>
                    <a:p>
                      <a:pPr marL="226695">
                        <a:spcAft>
                          <a:spcPts val="0"/>
                        </a:spcAft>
                      </a:pPr>
                      <a:r>
                        <a:rPr lang="ru-RU" sz="22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Отсутствие партнерства школы и родителей. Развитие класса как   команды. Профилактика возможных   конфликтов. Формирование нового класса, слияние классов и т.д. *</a:t>
                      </a:r>
                    </a:p>
                  </a:txBody>
                  <a:tcPr marL="25938" marR="25938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Профилактические</a:t>
                      </a:r>
                    </a:p>
                    <a:p>
                      <a:pPr marL="226695"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восстановительные</a:t>
                      </a:r>
                    </a:p>
                    <a:p>
                      <a:pPr marL="226695"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программы.</a:t>
                      </a:r>
                    </a:p>
                  </a:txBody>
                  <a:tcPr marL="25938" marR="25938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3823119"/>
                  </a:ext>
                </a:extLst>
              </a:tr>
              <a:tr h="2044534">
                <a:tc>
                  <a:txBody>
                    <a:bodyPr/>
                    <a:lstStyle/>
                    <a:p>
                      <a:pPr marL="22669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Конфликт между обучающимися, в том числе с участием их родителей (законных представителей). Пример: обучающиеся и их родители (законные представители) изначально не хотят мириться, настроены жаловаться, враждовать и так далее.</a:t>
                      </a:r>
                    </a:p>
                    <a:p>
                      <a:pPr marL="226695">
                        <a:spcAft>
                          <a:spcPts val="0"/>
                        </a:spcAft>
                      </a:pPr>
                      <a:endParaRPr lang="ru-RU" sz="2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38" marR="25938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Восстановительная</a:t>
                      </a:r>
                    </a:p>
                    <a:p>
                      <a:pPr marL="226695"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медиация.</a:t>
                      </a:r>
                    </a:p>
                  </a:txBody>
                  <a:tcPr marL="25938" marR="25938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75351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261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2E117F-CFE2-43F6-9982-2FB0C5F7A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8A0E4415-E048-407F-9771-DD860D2AF08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2126472"/>
              </p:ext>
            </p:extLst>
          </p:nvPr>
        </p:nvGraphicFramePr>
        <p:xfrm>
          <a:off x="0" y="0"/>
          <a:ext cx="12192000" cy="68579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060721">
                  <a:extLst>
                    <a:ext uri="{9D8B030D-6E8A-4147-A177-3AD203B41FA5}">
                      <a16:colId xmlns:a16="http://schemas.microsoft.com/office/drawing/2014/main" val="3236822746"/>
                    </a:ext>
                  </a:extLst>
                </a:gridCol>
                <a:gridCol w="3131279">
                  <a:extLst>
                    <a:ext uri="{9D8B030D-6E8A-4147-A177-3AD203B41FA5}">
                      <a16:colId xmlns:a16="http://schemas.microsoft.com/office/drawing/2014/main" val="3154711415"/>
                    </a:ext>
                  </a:extLst>
                </a:gridCol>
              </a:tblGrid>
              <a:tr h="2627279">
                <a:tc>
                  <a:txBody>
                    <a:bodyPr/>
                    <a:lstStyle/>
                    <a:p>
                      <a:pPr marL="226695">
                        <a:spcAft>
                          <a:spcPts val="0"/>
                        </a:spcAft>
                      </a:pPr>
                      <a:r>
                        <a:rPr lang="ru-RU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Конфликт на стадии эскалации с большим числом участников. В конфликт включились группы родителей обучающихся, представители администрации образовательной организации, средств массовой информации, иногда уполномоченный по правам ребенка в субъекте Российской Федерации, правоохранительные органы. *</a:t>
                      </a:r>
                    </a:p>
                  </a:txBody>
                  <a:tcPr marL="25938" marR="25938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>
                        <a:spcAft>
                          <a:spcPts val="0"/>
                        </a:spcAft>
                      </a:pPr>
                      <a:r>
                        <a:rPr lang="ru-RU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Школьно-</a:t>
                      </a:r>
                    </a:p>
                    <a:p>
                      <a:pPr marL="226695">
                        <a:spcAft>
                          <a:spcPts val="0"/>
                        </a:spcAft>
                      </a:pPr>
                      <a:r>
                        <a:rPr lang="ru-RU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родительский совет</a:t>
                      </a:r>
                    </a:p>
                  </a:txBody>
                  <a:tcPr marL="25938" marR="2593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8999203"/>
                  </a:ext>
                </a:extLst>
              </a:tr>
              <a:tr h="1926670">
                <a:tc>
                  <a:txBody>
                    <a:bodyPr/>
                    <a:lstStyle/>
                    <a:p>
                      <a:pPr marL="226695">
                        <a:spcAft>
                          <a:spcPts val="0"/>
                        </a:spcAft>
                      </a:pPr>
                      <a:r>
                        <a:rPr lang="ru-RU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Отсутствие взаимопонимания между    родителями и ребенком, ребенок совершает правонарушения, систематически пропускает по  неуважительным  причинам занятия в   образовательной организации,   находится в социально опасном положении и т.д. *	</a:t>
                      </a:r>
                    </a:p>
                  </a:txBody>
                  <a:tcPr marL="25938" marR="25938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Семейный совет</a:t>
                      </a:r>
                    </a:p>
                    <a:p>
                      <a:pPr marL="226695"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(семейная</a:t>
                      </a:r>
                    </a:p>
                    <a:p>
                      <a:pPr marL="226695"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конференция).</a:t>
                      </a:r>
                    </a:p>
                  </a:txBody>
                  <a:tcPr marL="25938" marR="25938" marT="0" marB="0"/>
                </a:tc>
                <a:extLst>
                  <a:ext uri="{0D108BD9-81ED-4DB2-BD59-A6C34878D82A}">
                    <a16:rowId xmlns:a16="http://schemas.microsoft.com/office/drawing/2014/main" val="2630542244"/>
                  </a:ext>
                </a:extLst>
              </a:tr>
              <a:tr h="2304048">
                <a:tc>
                  <a:txBody>
                    <a:bodyPr/>
                    <a:lstStyle/>
                    <a:p>
                      <a:pPr marL="226695">
                        <a:spcAft>
                          <a:spcPts val="0"/>
                        </a:spcAft>
                      </a:pPr>
                      <a:r>
                        <a:rPr lang="ru-RU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Совершение несовершеннолетним  общественно опасного деяния, в том числе с возбуждением уголовного дела либо при отказе в его возбуждении, с    последующим рассмотрением  ситуации на заседании комиссии по делам несовершеннолетних защите их прав. Несовершеннолетний, находящийся в трудной жизненной ситуации, в конфликте с законом. *</a:t>
                      </a:r>
                    </a:p>
                  </a:txBody>
                  <a:tcPr marL="25938" marR="25938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Восстановительная медиация. Семейный совет (семейная конференция).</a:t>
                      </a:r>
                    </a:p>
                  </a:txBody>
                  <a:tcPr marL="25938" marR="25938" marT="0" marB="0"/>
                </a:tc>
                <a:extLst>
                  <a:ext uri="{0D108BD9-81ED-4DB2-BD59-A6C34878D82A}">
                    <a16:rowId xmlns:a16="http://schemas.microsoft.com/office/drawing/2014/main" val="30821741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238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015FEB-80FD-474A-A5C2-481FD888F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2450E6-0BB1-4BF0-A6C8-C3EC18D66B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dirty="0"/>
              <a:t>Эмблема </a:t>
            </a:r>
            <a:r>
              <a:rPr lang="ru-RU" dirty="0" err="1"/>
              <a:t>ресурсника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FA5491-1CE3-41E4-9E33-EB657E7E04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5" y="0"/>
            <a:ext cx="121076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7">
            <a:extLst>
              <a:ext uri="{FF2B5EF4-FFF2-40B4-BE49-F238E27FC236}">
                <a16:creationId xmlns:a16="http://schemas.microsoft.com/office/drawing/2014/main" id="{66CB0A21-2542-44F5-AD19-9C49C1AD35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9832" y="112499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системного и комплексного содействия профилактике правонарушений, социальной реабилитации участников конфликтных и противоправных ситуаций с использованием восстановительных технологий, практик медиации при работе с детьми и подростками, членами родительской и педагогической общественности.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ED0D14C-76F1-4AFD-8D4F-5A882B186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5093" y="3429000"/>
            <a:ext cx="4881813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73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id="{D8479C5D-A2DB-4F66-8B9E-BEA3E9FF6C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70" y="481263"/>
            <a:ext cx="11312530" cy="5649695"/>
          </a:xfrm>
        </p:spPr>
      </p:pic>
    </p:spTree>
    <p:extLst>
      <p:ext uri="{BB962C8B-B14F-4D97-AF65-F5344CB8AC3E}">
        <p14:creationId xmlns:p14="http://schemas.microsoft.com/office/powerpoint/2010/main" val="171278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4C3725-8C43-43AE-B66B-70D61533C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6360" y="926782"/>
            <a:ext cx="10637520" cy="1325563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Опорными базовыми площадками для реализации программы "Школьные службы примирения" выступают: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B5C972-1595-40D2-933F-EB7802407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2429987"/>
            <a:ext cx="10515600" cy="4351338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ru-RU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МАОУ </a:t>
            </a:r>
            <a:r>
              <a:rPr lang="ru-RU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«СОШ№5 </a:t>
            </a:r>
            <a:r>
              <a:rPr lang="ru-RU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Челябинска»</a:t>
            </a:r>
            <a:endParaRPr lang="ru-RU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ru-RU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МАОУ </a:t>
            </a:r>
            <a:r>
              <a:rPr lang="ru-RU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«ОЦ </a:t>
            </a:r>
            <a:r>
              <a:rPr lang="ru-RU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2 г. </a:t>
            </a:r>
            <a:r>
              <a:rPr lang="ru-RU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Челябинска»</a:t>
            </a:r>
            <a:endParaRPr lang="ru-RU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ru-RU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</a:t>
            </a:r>
            <a:r>
              <a:rPr lang="ru-RU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«ОЦ </a:t>
            </a:r>
            <a:r>
              <a:rPr lang="ru-RU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3 г. </a:t>
            </a:r>
            <a:r>
              <a:rPr lang="ru-RU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Челябинска»</a:t>
            </a:r>
            <a:endParaRPr lang="ru-RU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ru-RU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"СОШ № 32 г. Челябинска"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ru-RU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"СОШ № 42 г. Челябинска"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ru-RU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МАОУ "МЛ № 148 г. Челябинска</a:t>
            </a:r>
            <a:br>
              <a:rPr lang="ru-RU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МАОУ "СОШ № 56 г. Челябинска"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584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B0FFCA41-689E-4652-8B68-BAD3102CC3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161" y="365125"/>
            <a:ext cx="4079070" cy="5859212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8C03588-729A-45EA-B106-88E5E44603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001" y="365125"/>
            <a:ext cx="3924300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65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869997-2C15-427D-A86A-270A87A27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652" y="333040"/>
            <a:ext cx="10515600" cy="1325563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ресурсы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23672F9A-B13D-439F-8086-01090D7D71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58452" y="1342619"/>
            <a:ext cx="5658683" cy="318300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FE8190B-DE41-49F9-A685-290411CA9C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9458" y="333040"/>
            <a:ext cx="2516471" cy="5311768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DCB3ACE-8EDB-41F0-844D-1D7A8C0E796F}"/>
              </a:ext>
            </a:extLst>
          </p:cNvPr>
          <p:cNvSpPr txBox="1">
            <a:spLocks/>
          </p:cNvSpPr>
          <p:nvPr/>
        </p:nvSpPr>
        <p:spPr>
          <a:xfrm>
            <a:off x="1351547" y="5064121"/>
            <a:ext cx="1011855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Контакты: Трубина Ксения Александровна 89525213972</a:t>
            </a:r>
          </a:p>
        </p:txBody>
      </p:sp>
    </p:spTree>
    <p:extLst>
      <p:ext uri="{BB962C8B-B14F-4D97-AF65-F5344CB8AC3E}">
        <p14:creationId xmlns:p14="http://schemas.microsoft.com/office/powerpoint/2010/main" val="282591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0C30ED52-143E-42D3-95AF-DD190FDEEA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83" y="369196"/>
            <a:ext cx="4640847" cy="3314891"/>
          </a:xfr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85E53FF-1210-4A77-9444-11E305F71F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0346" y="369196"/>
            <a:ext cx="5697065" cy="389985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313A9AC-CD69-42C1-912F-6BFCC154FA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663" y="3009709"/>
            <a:ext cx="5697064" cy="342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48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E08D697-E620-4B39-95FB-822F9410DE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9042" y="1253331"/>
            <a:ext cx="10118558" cy="4351338"/>
          </a:xfrm>
        </p:spPr>
        <p:txBody>
          <a:bodyPr/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Родительская гостиная -  развитие родительской компетентности родителей (законных представителей) в вопросах воспитания и образования детей дошкольного и школьного возраста путем внедрения инновационных форм сотрудничества образовательной организации с семьей.</a:t>
            </a:r>
          </a:p>
          <a:p>
            <a:endParaRPr lang="ru-RU" dirty="0"/>
          </a:p>
        </p:txBody>
      </p:sp>
      <p:pic>
        <p:nvPicPr>
          <p:cNvPr id="3074" name="Picture 2" descr="Картинки по запросу &quot;родительская гостиная&quot;">
            <a:extLst>
              <a:ext uri="{FF2B5EF4-FFF2-40B4-BE49-F238E27FC236}">
                <a16:creationId xmlns:a16="http://schemas.microsoft.com/office/drawing/2014/main" id="{C7886C8B-21EF-4B5A-BC6C-CAF702FD1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484" y="3429000"/>
            <a:ext cx="3370095" cy="2609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684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</TotalTime>
  <Words>734</Words>
  <Application>Microsoft Office PowerPoint</Application>
  <PresentationFormat>Широкоэкранный</PresentationFormat>
  <Paragraphs>67</Paragraphs>
  <Slides>14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Тема Office</vt:lpstr>
      <vt:lpstr>Муниципальное бюджетное  учреждение «Центр психолого-педагогической, медицинской и социальной помощи Калининского района г.Челябинска» (МБУ « ЦППМСП Калининского р-на г.Челябинска») </vt:lpstr>
      <vt:lpstr>Презентация PowerPoint</vt:lpstr>
      <vt:lpstr>Презентация PowerPoint</vt:lpstr>
      <vt:lpstr>Презентация PowerPoint</vt:lpstr>
      <vt:lpstr>Опорными базовыми площадками для реализации программы "Школьные службы примирения" выступают:</vt:lpstr>
      <vt:lpstr>Презентация PowerPoint</vt:lpstr>
      <vt:lpstr>Информационные ресурсы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 учреждение «Центр психолого-педагогической, медицинской и социальной помощи Калининского района г.Челябинска» (МБУ « ЦППМСП Калининского р-на г.Челябинска»)</dc:title>
  <dc:creator>Пользователь</dc:creator>
  <cp:lastModifiedBy>User</cp:lastModifiedBy>
  <cp:revision>35</cp:revision>
  <dcterms:created xsi:type="dcterms:W3CDTF">2021-01-14T09:04:59Z</dcterms:created>
  <dcterms:modified xsi:type="dcterms:W3CDTF">2021-02-18T08:08:22Z</dcterms:modified>
</cp:coreProperties>
</file>