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4" r:id="rId6"/>
    <p:sldId id="262" r:id="rId7"/>
    <p:sldId id="266" r:id="rId8"/>
    <p:sldId id="265" r:id="rId9"/>
    <p:sldId id="261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A2CF-26BE-4DDC-BCCD-A18AC4027CEE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F41C-A918-476B-B500-5C134425C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435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A2CF-26BE-4DDC-BCCD-A18AC4027CEE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F41C-A918-476B-B500-5C134425C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937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A2CF-26BE-4DDC-BCCD-A18AC4027CEE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F41C-A918-476B-B500-5C134425C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02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A2CF-26BE-4DDC-BCCD-A18AC4027CEE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F41C-A918-476B-B500-5C134425C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58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A2CF-26BE-4DDC-BCCD-A18AC4027CEE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F41C-A918-476B-B500-5C134425C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983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A2CF-26BE-4DDC-BCCD-A18AC4027CEE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F41C-A918-476B-B500-5C134425C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11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A2CF-26BE-4DDC-BCCD-A18AC4027CEE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F41C-A918-476B-B500-5C134425C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416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A2CF-26BE-4DDC-BCCD-A18AC4027CEE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F41C-A918-476B-B500-5C134425C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674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A2CF-26BE-4DDC-BCCD-A18AC4027CEE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F41C-A918-476B-B500-5C134425C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20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A2CF-26BE-4DDC-BCCD-A18AC4027CEE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F41C-A918-476B-B500-5C134425C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0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A2CF-26BE-4DDC-BCCD-A18AC4027CEE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F41C-A918-476B-B500-5C134425C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12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8A2CF-26BE-4DDC-BCCD-A18AC4027CEE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1F41C-A918-476B-B500-5C134425C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50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1080120"/>
          </a:xfrm>
        </p:spPr>
        <p:txBody>
          <a:bodyPr anchor="t">
            <a:no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семинар для учителей химии</a:t>
            </a:r>
            <a:b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«Современные педагогические технологии как средство повышения</a:t>
            </a:r>
            <a:b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в процессе обучения химии»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040" y="1772816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радиационной экологии на </a:t>
            </a:r>
            <a:r>
              <a:rPr lang="ru-RU" sz="3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уроках химии в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9 -</a:t>
            </a:r>
            <a:r>
              <a:rPr lang="ru-RU" sz="3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классах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408" y="5373216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Бибина Ольга Дмитриевна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химии первой категории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«СОШ № 47 г. Челябинска»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 В.П.Пустового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28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8884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6237312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zone_helga_tokio@mail.ru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70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1500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31.05.2021 № 287 «Об утверждении федерального государственного образовательного стандарта основного общего образования»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(Зарегистрировано в Минюсте России 05.07.2021 № 64101)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0"/>
            <a:ext cx="521237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937"/>
            <a:ext cx="6487430" cy="2343477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758931" y="1216675"/>
            <a:ext cx="5472608" cy="268109"/>
            <a:chOff x="755576" y="1216675"/>
            <a:chExt cx="5472608" cy="268109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5220072" y="1216675"/>
              <a:ext cx="1008112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755576" y="1484784"/>
              <a:ext cx="1008112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585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Группа 70"/>
          <p:cNvGrpSpPr/>
          <p:nvPr/>
        </p:nvGrpSpPr>
        <p:grpSpPr>
          <a:xfrm>
            <a:off x="204873" y="1292269"/>
            <a:ext cx="8475145" cy="4255988"/>
            <a:chOff x="-16129" y="282389"/>
            <a:chExt cx="9091962" cy="4952942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-16129" y="282389"/>
              <a:ext cx="9091962" cy="3680392"/>
              <a:chOff x="0" y="172671"/>
              <a:chExt cx="9091962" cy="3680392"/>
            </a:xfrm>
          </p:grpSpPr>
          <p:grpSp>
            <p:nvGrpSpPr>
              <p:cNvPr id="63" name="Группа 62"/>
              <p:cNvGrpSpPr/>
              <p:nvPr/>
            </p:nvGrpSpPr>
            <p:grpSpPr>
              <a:xfrm>
                <a:off x="0" y="172671"/>
                <a:ext cx="9091962" cy="3680392"/>
                <a:chOff x="0" y="172671"/>
                <a:chExt cx="9091962" cy="3680392"/>
              </a:xfrm>
            </p:grpSpPr>
            <p:grpSp>
              <p:nvGrpSpPr>
                <p:cNvPr id="7" name="Группа 6"/>
                <p:cNvGrpSpPr/>
                <p:nvPr/>
              </p:nvGrpSpPr>
              <p:grpSpPr>
                <a:xfrm>
                  <a:off x="5916487" y="606842"/>
                  <a:ext cx="3096344" cy="480102"/>
                  <a:chOff x="3229727" y="250015"/>
                  <a:chExt cx="3096344" cy="480102"/>
                </a:xfrm>
              </p:grpSpPr>
              <p:sp>
                <p:nvSpPr>
                  <p:cNvPr id="3" name="Прямоугольник 2"/>
                  <p:cNvSpPr/>
                  <p:nvPr/>
                </p:nvSpPr>
                <p:spPr>
                  <a:xfrm>
                    <a:off x="3437670" y="250015"/>
                    <a:ext cx="2680458" cy="48010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3229727" y="290011"/>
                    <a:ext cx="309634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Аналитическая</a:t>
                    </a:r>
                    <a:endParaRPr lang="ru-RU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1" name="Группа 10"/>
                <p:cNvGrpSpPr/>
                <p:nvPr/>
              </p:nvGrpSpPr>
              <p:grpSpPr>
                <a:xfrm>
                  <a:off x="0" y="1960447"/>
                  <a:ext cx="3096344" cy="480102"/>
                  <a:chOff x="3229727" y="220652"/>
                  <a:chExt cx="3096344" cy="480102"/>
                </a:xfrm>
              </p:grpSpPr>
              <p:sp>
                <p:nvSpPr>
                  <p:cNvPr id="12" name="Прямоугольник 11"/>
                  <p:cNvSpPr/>
                  <p:nvPr/>
                </p:nvSpPr>
                <p:spPr>
                  <a:xfrm>
                    <a:off x="3516801" y="220652"/>
                    <a:ext cx="2680458" cy="48010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3229727" y="260648"/>
                    <a:ext cx="309634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Фундаментальная</a:t>
                    </a:r>
                  </a:p>
                </p:txBody>
              </p:sp>
            </p:grpSp>
            <p:grpSp>
              <p:nvGrpSpPr>
                <p:cNvPr id="14" name="Группа 13"/>
                <p:cNvGrpSpPr/>
                <p:nvPr/>
              </p:nvGrpSpPr>
              <p:grpSpPr>
                <a:xfrm>
                  <a:off x="35409" y="2720215"/>
                  <a:ext cx="3096344" cy="480102"/>
                  <a:chOff x="3330990" y="270003"/>
                  <a:chExt cx="3096344" cy="480102"/>
                </a:xfrm>
              </p:grpSpPr>
              <p:sp>
                <p:nvSpPr>
                  <p:cNvPr id="15" name="Прямоугольник 14"/>
                  <p:cNvSpPr/>
                  <p:nvPr/>
                </p:nvSpPr>
                <p:spPr>
                  <a:xfrm>
                    <a:off x="3538933" y="270003"/>
                    <a:ext cx="2680458" cy="48010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3330990" y="302048"/>
                    <a:ext cx="309634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Экология человека</a:t>
                    </a:r>
                  </a:p>
                </p:txBody>
              </p:sp>
            </p:grpSp>
            <p:grpSp>
              <p:nvGrpSpPr>
                <p:cNvPr id="17" name="Группа 16"/>
                <p:cNvGrpSpPr/>
                <p:nvPr/>
              </p:nvGrpSpPr>
              <p:grpSpPr>
                <a:xfrm>
                  <a:off x="5916487" y="1395896"/>
                  <a:ext cx="3096344" cy="480102"/>
                  <a:chOff x="3229727" y="220652"/>
                  <a:chExt cx="3096344" cy="480102"/>
                </a:xfrm>
              </p:grpSpPr>
              <p:sp>
                <p:nvSpPr>
                  <p:cNvPr id="18" name="Прямоугольник 17"/>
                  <p:cNvSpPr/>
                  <p:nvPr/>
                </p:nvSpPr>
                <p:spPr>
                  <a:xfrm>
                    <a:off x="3516801" y="220652"/>
                    <a:ext cx="2680458" cy="48010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3229727" y="260648"/>
                    <a:ext cx="309634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Геоэкология</a:t>
                    </a:r>
                  </a:p>
                </p:txBody>
              </p:sp>
            </p:grpSp>
            <p:grpSp>
              <p:nvGrpSpPr>
                <p:cNvPr id="20" name="Группа 19"/>
                <p:cNvGrpSpPr/>
                <p:nvPr/>
              </p:nvGrpSpPr>
              <p:grpSpPr>
                <a:xfrm>
                  <a:off x="5995618" y="2240113"/>
                  <a:ext cx="3096344" cy="480102"/>
                  <a:chOff x="3308858" y="220652"/>
                  <a:chExt cx="3096344" cy="480102"/>
                </a:xfrm>
              </p:grpSpPr>
              <p:sp>
                <p:nvSpPr>
                  <p:cNvPr id="21" name="Прямоугольник 20"/>
                  <p:cNvSpPr/>
                  <p:nvPr/>
                </p:nvSpPr>
                <p:spPr>
                  <a:xfrm>
                    <a:off x="3516801" y="220652"/>
                    <a:ext cx="2680458" cy="48010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3308858" y="260648"/>
                    <a:ext cx="309634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Социальная экология</a:t>
                    </a:r>
                  </a:p>
                </p:txBody>
              </p:sp>
            </p:grpSp>
            <p:grpSp>
              <p:nvGrpSpPr>
                <p:cNvPr id="23" name="Группа 22"/>
                <p:cNvGrpSpPr/>
                <p:nvPr/>
              </p:nvGrpSpPr>
              <p:grpSpPr>
                <a:xfrm>
                  <a:off x="3995936" y="3372961"/>
                  <a:ext cx="3096344" cy="480102"/>
                  <a:chOff x="3229727" y="220652"/>
                  <a:chExt cx="3096344" cy="480102"/>
                </a:xfrm>
              </p:grpSpPr>
              <p:sp>
                <p:nvSpPr>
                  <p:cNvPr id="24" name="Прямоугольник 23"/>
                  <p:cNvSpPr/>
                  <p:nvPr/>
                </p:nvSpPr>
                <p:spPr>
                  <a:xfrm>
                    <a:off x="3516801" y="220652"/>
                    <a:ext cx="2680458" cy="48010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3229727" y="260648"/>
                    <a:ext cx="309634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Прикладная </a:t>
                    </a:r>
                  </a:p>
                </p:txBody>
              </p:sp>
            </p:grpSp>
            <p:grpSp>
              <p:nvGrpSpPr>
                <p:cNvPr id="26" name="Группа 25"/>
                <p:cNvGrpSpPr/>
                <p:nvPr/>
              </p:nvGrpSpPr>
              <p:grpSpPr>
                <a:xfrm>
                  <a:off x="903" y="1121307"/>
                  <a:ext cx="3096344" cy="480102"/>
                  <a:chOff x="3229727" y="250015"/>
                  <a:chExt cx="3096344" cy="480102"/>
                </a:xfrm>
              </p:grpSpPr>
              <p:sp>
                <p:nvSpPr>
                  <p:cNvPr id="27" name="Прямоугольник 26"/>
                  <p:cNvSpPr/>
                  <p:nvPr/>
                </p:nvSpPr>
                <p:spPr>
                  <a:xfrm>
                    <a:off x="3437670" y="250015"/>
                    <a:ext cx="2680458" cy="48010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3229727" y="290011"/>
                    <a:ext cx="309634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Динамическая</a:t>
                    </a:r>
                    <a:endParaRPr lang="ru-RU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30" name="Группа 29"/>
                <p:cNvGrpSpPr/>
                <p:nvPr/>
              </p:nvGrpSpPr>
              <p:grpSpPr>
                <a:xfrm>
                  <a:off x="2725325" y="172671"/>
                  <a:ext cx="3096344" cy="576064"/>
                  <a:chOff x="2725325" y="172671"/>
                  <a:chExt cx="3096344" cy="576064"/>
                </a:xfrm>
              </p:grpSpPr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2725325" y="260648"/>
                    <a:ext cx="309634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Экология</a:t>
                    </a:r>
                    <a:endParaRPr lang="ru-RU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" name="Овал 28"/>
                  <p:cNvSpPr/>
                  <p:nvPr/>
                </p:nvSpPr>
                <p:spPr>
                  <a:xfrm>
                    <a:off x="3409400" y="172671"/>
                    <a:ext cx="1728192" cy="576064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cxnSp>
              <p:nvCxnSpPr>
                <p:cNvPr id="49" name="Прямая со стрелкой 48"/>
                <p:cNvCxnSpPr/>
                <p:nvPr/>
              </p:nvCxnSpPr>
              <p:spPr>
                <a:xfrm flipH="1">
                  <a:off x="2889304" y="748735"/>
                  <a:ext cx="1106632" cy="41256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 стрелкой 49"/>
                <p:cNvCxnSpPr/>
                <p:nvPr/>
              </p:nvCxnSpPr>
              <p:spPr>
                <a:xfrm flipH="1">
                  <a:off x="2923810" y="714849"/>
                  <a:ext cx="1389618" cy="124559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 стрелкой 52"/>
                <p:cNvCxnSpPr/>
                <p:nvPr/>
              </p:nvCxnSpPr>
              <p:spPr>
                <a:xfrm flipH="1">
                  <a:off x="2893392" y="748735"/>
                  <a:ext cx="1534592" cy="198758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 стрелкой 55"/>
                <p:cNvCxnSpPr/>
                <p:nvPr/>
              </p:nvCxnSpPr>
              <p:spPr>
                <a:xfrm>
                  <a:off x="4499992" y="748735"/>
                  <a:ext cx="216024" cy="2624226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 стрелкой 57"/>
                <p:cNvCxnSpPr/>
                <p:nvPr/>
              </p:nvCxnSpPr>
              <p:spPr>
                <a:xfrm>
                  <a:off x="5004048" y="606842"/>
                  <a:ext cx="1120382" cy="24005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 стрелкой 59"/>
                <p:cNvCxnSpPr/>
                <p:nvPr/>
              </p:nvCxnSpPr>
              <p:spPr>
                <a:xfrm>
                  <a:off x="4788024" y="726867"/>
                  <a:ext cx="1415537" cy="101566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2" name="Прямая со стрелкой 61"/>
              <p:cNvCxnSpPr/>
              <p:nvPr/>
            </p:nvCxnSpPr>
            <p:spPr>
              <a:xfrm>
                <a:off x="4716016" y="726867"/>
                <a:ext cx="1408414" cy="1753297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Группа 68"/>
            <p:cNvGrpSpPr/>
            <p:nvPr/>
          </p:nvGrpSpPr>
          <p:grpSpPr>
            <a:xfrm>
              <a:off x="4483863" y="3962781"/>
              <a:ext cx="2376264" cy="1272550"/>
              <a:chOff x="4483863" y="3962781"/>
              <a:chExt cx="2376264" cy="1272550"/>
            </a:xfrm>
          </p:grpSpPr>
          <p:sp>
            <p:nvSpPr>
              <p:cNvPr id="66" name="Скругленный прямоугольник 65"/>
              <p:cNvSpPr/>
              <p:nvPr/>
            </p:nvSpPr>
            <p:spPr>
              <a:xfrm>
                <a:off x="4483863" y="4515251"/>
                <a:ext cx="2376264" cy="72008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8" name="Прямая со стрелкой 67"/>
              <p:cNvCxnSpPr/>
              <p:nvPr/>
            </p:nvCxnSpPr>
            <p:spPr>
              <a:xfrm>
                <a:off x="5292080" y="3962781"/>
                <a:ext cx="112014" cy="55247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/>
            <p:cNvSpPr txBox="1"/>
            <p:nvPr/>
          </p:nvSpPr>
          <p:spPr>
            <a:xfrm>
              <a:off x="4507428" y="4642475"/>
              <a:ext cx="2273521" cy="46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Радиоэкология</a:t>
              </a:r>
              <a:endPara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-108521" y="69326"/>
            <a:ext cx="8520941" cy="1470444"/>
            <a:chOff x="-108520" y="69326"/>
            <a:chExt cx="6444900" cy="1470444"/>
          </a:xfrm>
        </p:grpSpPr>
        <p:sp>
          <p:nvSpPr>
            <p:cNvPr id="72" name="Овал 71"/>
            <p:cNvSpPr/>
            <p:nvPr/>
          </p:nvSpPr>
          <p:spPr>
            <a:xfrm>
              <a:off x="-108520" y="691582"/>
              <a:ext cx="2001578" cy="8481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Биология</a:t>
              </a:r>
              <a:endPara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Овал 74"/>
            <p:cNvSpPr/>
            <p:nvPr/>
          </p:nvSpPr>
          <p:spPr>
            <a:xfrm>
              <a:off x="1893058" y="166609"/>
              <a:ext cx="2304257" cy="90070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География</a:t>
              </a:r>
              <a:endPara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Овал 75"/>
            <p:cNvSpPr/>
            <p:nvPr/>
          </p:nvSpPr>
          <p:spPr>
            <a:xfrm>
              <a:off x="4552635" y="69326"/>
              <a:ext cx="1783745" cy="7620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Химия</a:t>
              </a:r>
              <a:endPara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8" name="Прямая со стрелкой 77"/>
          <p:cNvCxnSpPr/>
          <p:nvPr/>
        </p:nvCxnSpPr>
        <p:spPr>
          <a:xfrm flipH="1">
            <a:off x="4869436" y="691582"/>
            <a:ext cx="1575100" cy="67628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332453" y="5934670"/>
            <a:ext cx="4649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: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«Межпредметная связь радиоэкологии на уроках естественнонаучного цикла»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1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016" y="188640"/>
            <a:ext cx="8856984" cy="78296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преподавания радиоэкологии в химии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366426"/>
              </p:ext>
            </p:extLst>
          </p:nvPr>
        </p:nvGraphicFramePr>
        <p:xfrm>
          <a:off x="971600" y="1196752"/>
          <a:ext cx="7992888" cy="3126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3192"/>
                <a:gridCol w="5449696"/>
              </a:tblGrid>
              <a:tr h="515573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Класс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темы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531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знания радиоэкологии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44175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радиоэкологии в </a:t>
                      </a: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Челябинской области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46663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  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загрязнения радионуклидами в Челябинской городской агломерации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302951" y="54452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«Системный переход от глобального изучения радиоэкологии в химии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локальному обучению»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716016" y="2060848"/>
            <a:ext cx="0" cy="28803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292080" y="2636912"/>
            <a:ext cx="0" cy="50405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29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9" y="116632"/>
            <a:ext cx="5292080" cy="34508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08104" y="206084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Мягкий, словно пластилин,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в воде горит со взрывом.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такой он не один,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Цезий торопливый.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Братья Натрий, Калий, Литий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ним похожи, посмотрите!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«Цезий» значит «серо-синий» –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цвет спектральных линий.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реакций «светло-синий»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сберечь и в керосине.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сплавах он согласен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активность забывать.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 он тих и безопасен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 будет нас взрывать!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18962" y="127114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химии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«Щелочные металлы» 9 класс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00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761" y="908720"/>
            <a:ext cx="6639189" cy="45365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5445224"/>
            <a:ext cx="87849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сколько лет количество </a:t>
            </a:r>
            <a:r>
              <a:rPr 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радиоактивного </a:t>
            </a:r>
            <a:r>
              <a:rPr 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цезий-137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(период </a:t>
            </a:r>
            <a:r>
              <a:rPr 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полураспада 30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лет),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выпавшего с радиоактивными осадками в результате ядерного взрыва, станет менее 1,5% от того количества, которое было обнаружено в момент после ядерного взрыва?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29563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органической химии 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«Химическое загрязнение окружающие среды и его последствия» 10 класс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69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23" y="585593"/>
            <a:ext cx="8784353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7059118" cy="42919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" y="1945852"/>
            <a:ext cx="7164288" cy="4925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5" y="0"/>
            <a:ext cx="8935505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06" y="620688"/>
            <a:ext cx="7956337" cy="51125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28625"/>
            <a:ext cx="6096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7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96" y="188640"/>
            <a:ext cx="9108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рабочей программы факультатива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«Радиационная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школьном курсе»</a:t>
            </a:r>
            <a:endParaRPr lang="ru-RU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523271"/>
              </p:ext>
            </p:extLst>
          </p:nvPr>
        </p:nvGraphicFramePr>
        <p:xfrm>
          <a:off x="395536" y="838281"/>
          <a:ext cx="864096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935"/>
                <a:gridCol w="6041025"/>
              </a:tblGrid>
              <a:tr h="24451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Предметная область: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Естествознание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451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Предмет: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Радиационная экология в школьном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курсе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451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Класс: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–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 класс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451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Учитель: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Бибина Ольга Дмитриевна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451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часов: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часов в год – 1 час в неделю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495435"/>
              </p:ext>
            </p:extLst>
          </p:nvPr>
        </p:nvGraphicFramePr>
        <p:xfrm>
          <a:off x="0" y="2420888"/>
          <a:ext cx="9073008" cy="3843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Документ" r:id="rId3" imgW="9917212" imgH="5407474" progId="Word.Document.12">
                  <p:embed/>
                </p:oleObj>
              </mc:Choice>
              <mc:Fallback>
                <p:oleObj name="Документ" r:id="rId3" imgW="9917212" imgH="5407474" progId="Word.Document.12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20888"/>
                        <a:ext cx="9073008" cy="3843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>
            <a:off x="9036496" y="2420888"/>
            <a:ext cx="0" cy="36724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32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355" y="-99392"/>
            <a:ext cx="8928992" cy="97024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метапредметных результатов</a:t>
            </a:r>
            <a:b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ООО 2010 и ФГОС ООО 2021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883870"/>
              </p:ext>
            </p:extLst>
          </p:nvPr>
        </p:nvGraphicFramePr>
        <p:xfrm>
          <a:off x="467544" y="764705"/>
          <a:ext cx="8496944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91066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Формируемые </a:t>
                      </a:r>
                    </a:p>
                    <a:p>
                      <a:pPr algn="ctr"/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метапредметные</a:t>
                      </a:r>
                      <a:endParaRPr lang="ru-RU" sz="1400" b="1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</a:p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ООО 2010 год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Формируемые </a:t>
                      </a:r>
                    </a:p>
                    <a:p>
                      <a:pPr algn="ctr"/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метапредметные</a:t>
                      </a:r>
                      <a:endParaRPr lang="ru-RU" sz="1400" b="1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</a:p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ООО 2021 год 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8842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Познавательные: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самостоятельно выделяют и формируют познавательную цель, используя общие приемы решения</a:t>
                      </a:r>
                      <a:r>
                        <a:rPr lang="ru-RU" sz="1400" b="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задач;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400" b="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ставят и формируют проблему урока, самостоятельно создают алгоритм деятельности при решения проблемы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Познавательные: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анализировать, сравнивать, классифицировать и обобщать факты и явления;</a:t>
                      </a:r>
                      <a:r>
                        <a:rPr lang="ru-RU" sz="1400" b="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выявлять причины и следствия простых явлений (подводящий диалог с учителем, выполнение продуктивных заданий).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строить логическое рассуждение, включающее установление причинно-следственных связей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2193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Коммуникативные: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400" b="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формируют собственное мнение и позицию, задают вопросы, строят понятные для партнера понятия;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отстаивают</a:t>
                      </a:r>
                      <a:r>
                        <a:rPr lang="ru-RU" sz="1400" b="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свою точку зрения, приводят аргументы, подтверждая их факторами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Коммуникативные: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самостоятельно организовывать учебное взаимодействие при работе в группе (паре);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слушать и понимать речь других людей.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3207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Регулятивные: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ставят учебные задачи на основе имеющих знаний;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планируют свои действия</a:t>
                      </a:r>
                      <a:r>
                        <a:rPr lang="ru-RU" sz="1400" b="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соответствии с поставленной задачей и условиями их реализации, работать по плану</a:t>
                      </a:r>
                      <a:endParaRPr lang="ru-RU" sz="1400" b="0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Регулятивные: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самостоятельно обнаруживать и формулировать учебную проблему, определять цель учебной деятельности (формулировка вопроса урока);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составлять (индивидуально или в группе) план решения проблемы.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ru-RU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223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483</Words>
  <Application>Microsoft Office PowerPoint</Application>
  <PresentationFormat>Экран (4:3)</PresentationFormat>
  <Paragraphs>93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Документ</vt:lpstr>
      <vt:lpstr>Городской семинар для учителей химии «Современные педагогические технологии как средство повышения эффективности в процессе обучения химии»</vt:lpstr>
      <vt:lpstr> Приказ Министерства просвещения Российской Федерации от 31.05.2021 № 287 «Об утверждении федерального государственного образовательного стандарта основного общего образования»  (Зарегистрировано в Минюсте России 05.07.2021 № 64101) </vt:lpstr>
      <vt:lpstr>Презентация PowerPoint</vt:lpstr>
      <vt:lpstr>Методика преподавания радиоэкологии в химии 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Сравнение метапредметных результатов ФГОС ООО 2010 и ФГОС ООО 2021 гг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семинар для учителей химии «Современные педагогические технологии как средство повышения эффективности в процессе обучения химии»</dc:title>
  <dc:creator>Павел Бибин</dc:creator>
  <cp:lastModifiedBy>Павел Бибин</cp:lastModifiedBy>
  <cp:revision>30</cp:revision>
  <dcterms:created xsi:type="dcterms:W3CDTF">2022-03-18T12:01:27Z</dcterms:created>
  <dcterms:modified xsi:type="dcterms:W3CDTF">2022-03-21T17:44:01Z</dcterms:modified>
</cp:coreProperties>
</file>