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9" r:id="rId4"/>
    <p:sldId id="257" r:id="rId5"/>
    <p:sldId id="279" r:id="rId6"/>
    <p:sldId id="280" r:id="rId7"/>
    <p:sldId id="262" r:id="rId8"/>
    <p:sldId id="261" r:id="rId9"/>
    <p:sldId id="281" r:id="rId10"/>
    <p:sldId id="270" r:id="rId11"/>
    <p:sldId id="269" r:id="rId12"/>
    <p:sldId id="282" r:id="rId13"/>
    <p:sldId id="283" r:id="rId14"/>
    <p:sldId id="274" r:id="rId15"/>
    <p:sldId id="275" r:id="rId16"/>
    <p:sldId id="29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3" r:id="rId25"/>
    <p:sldId id="29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3025E-ACE6-4182-873D-1FC748EC6BC7}" type="doc">
      <dgm:prSet loTypeId="urn:microsoft.com/office/officeart/2008/layout/HexagonCluster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CA5098-9CFD-477E-B83F-A3C66D56C34A}">
      <dgm:prSet phldrT="[Текст]" custT="1"/>
      <dgm:spPr/>
      <dgm:t>
        <a:bodyPr/>
        <a:lstStyle/>
        <a:p>
          <a:r>
            <a:rPr lang="ru-RU" sz="2800" b="0" i="0" dirty="0">
              <a:ln/>
              <a:solidFill>
                <a:srgbClr val="FF0000"/>
              </a:solidFill>
            </a:rPr>
            <a:t>в виде сложных органических соединений </a:t>
          </a:r>
          <a:r>
            <a:rPr lang="ru-RU" sz="2800" b="0" i="0" dirty="0"/>
            <a:t>углерод сосредоточен в биосфере, почве, и океане</a:t>
          </a:r>
          <a:endParaRPr lang="ru-RU" sz="2800" dirty="0"/>
        </a:p>
      </dgm:t>
    </dgm:pt>
    <dgm:pt modelId="{DFC604C5-8154-49CE-8457-E16D55E26954}" type="parTrans" cxnId="{C5682ECE-3F9A-4622-84C3-6F12FD792512}">
      <dgm:prSet/>
      <dgm:spPr/>
      <dgm:t>
        <a:bodyPr/>
        <a:lstStyle/>
        <a:p>
          <a:endParaRPr lang="ru-RU"/>
        </a:p>
      </dgm:t>
    </dgm:pt>
    <dgm:pt modelId="{4B8B9702-C5CC-4F31-957F-6CD5CB7B08BF}" type="sibTrans" cxnId="{C5682ECE-3F9A-4622-84C3-6F12FD79251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6C01B180-32AE-4034-927F-991ACFF98063}">
      <dgm:prSet phldrT="[Текст]" custT="1"/>
      <dgm:spPr/>
      <dgm:t>
        <a:bodyPr/>
        <a:lstStyle/>
        <a:p>
          <a:r>
            <a:rPr lang="ru-RU" sz="2400" b="0" i="0" dirty="0">
              <a:ln/>
              <a:solidFill>
                <a:srgbClr val="FF0000"/>
              </a:solidFill>
            </a:rPr>
            <a:t>в окисленной форме</a:t>
          </a:r>
          <a:r>
            <a:rPr lang="ru-RU" sz="2400" b="0" i="0" dirty="0">
              <a:ln/>
            </a:rPr>
            <a:t> </a:t>
          </a:r>
          <a:r>
            <a:rPr lang="ru-RU" sz="2400" b="0" i="0" dirty="0"/>
            <a:t>в виде углекислого газа, карбонатов и примеси в силикатах в мантии, коре и </a:t>
          </a:r>
          <a:r>
            <a:rPr lang="ru-RU" sz="2400" b="0" i="0" dirty="0" err="1"/>
            <a:t>атмо</a:t>
          </a:r>
          <a:r>
            <a:rPr lang="ru-RU" sz="2400" b="0" i="0" dirty="0"/>
            <a:t>- и гидросфере</a:t>
          </a:r>
          <a:endParaRPr lang="ru-RU" sz="2400" dirty="0"/>
        </a:p>
      </dgm:t>
    </dgm:pt>
    <dgm:pt modelId="{2FD390EA-2DF8-45E9-97F2-536863C9D621}" type="parTrans" cxnId="{00667288-4400-4A57-B0D0-4DEB0955FBF5}">
      <dgm:prSet/>
      <dgm:spPr/>
      <dgm:t>
        <a:bodyPr/>
        <a:lstStyle/>
        <a:p>
          <a:endParaRPr lang="ru-RU"/>
        </a:p>
      </dgm:t>
    </dgm:pt>
    <dgm:pt modelId="{2BE8C52F-5476-4604-AEAC-089B55D1D837}" type="sibTrans" cxnId="{00667288-4400-4A57-B0D0-4DEB0955FBF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2FF1761F-C600-49BB-A6CD-56E0135353CF}">
      <dgm:prSet phldrT="[Текст]" custT="1"/>
      <dgm:spPr/>
      <dgm:t>
        <a:bodyPr/>
        <a:lstStyle/>
        <a:p>
          <a:r>
            <a:rPr lang="ru-RU" sz="3200" b="0" i="0" dirty="0">
              <a:ln/>
              <a:solidFill>
                <a:srgbClr val="FF0000"/>
              </a:solidFill>
            </a:rPr>
            <a:t>в нейтральном состоянии </a:t>
          </a:r>
          <a:r>
            <a:rPr lang="ru-RU" sz="3200" b="0" i="0" dirty="0"/>
            <a:t>в виде угля, графита, алмаза и карбида в коре и мантии</a:t>
          </a:r>
          <a:endParaRPr lang="ru-RU" sz="3200" dirty="0"/>
        </a:p>
      </dgm:t>
    </dgm:pt>
    <dgm:pt modelId="{D2FB1B31-000A-46C9-A1D1-1857351A0183}" type="parTrans" cxnId="{A545A48A-4E6C-4EC5-A6D0-F126E6F0DB42}">
      <dgm:prSet/>
      <dgm:spPr/>
      <dgm:t>
        <a:bodyPr/>
        <a:lstStyle/>
        <a:p>
          <a:endParaRPr lang="ru-RU"/>
        </a:p>
      </dgm:t>
    </dgm:pt>
    <dgm:pt modelId="{C5B77ECE-44AF-40E4-8AB8-1823CE21364A}" type="sibTrans" cxnId="{A545A48A-4E6C-4EC5-A6D0-F126E6F0DB4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2E214AA9-218A-438A-B71E-DBAD638E9374}">
      <dgm:prSet custT="1"/>
      <dgm:spPr/>
      <dgm:t>
        <a:bodyPr/>
        <a:lstStyle/>
        <a:p>
          <a:r>
            <a:rPr lang="ru-RU" sz="3200" dirty="0">
              <a:ln/>
              <a:solidFill>
                <a:srgbClr val="FF0000"/>
              </a:solidFill>
            </a:rPr>
            <a:t>восстановленная форма </a:t>
          </a:r>
          <a:r>
            <a:rPr lang="ru-RU" sz="3200" dirty="0"/>
            <a:t>(</a:t>
          </a:r>
          <a:r>
            <a:rPr lang="ru-RU" sz="2800" dirty="0"/>
            <a:t>углеводороды</a:t>
          </a:r>
          <a:r>
            <a:rPr lang="ru-RU" sz="3200" dirty="0"/>
            <a:t> в мантии, коре, </a:t>
          </a:r>
          <a:r>
            <a:rPr lang="ru-RU" sz="3200" dirty="0" err="1"/>
            <a:t>атмо</a:t>
          </a:r>
          <a:r>
            <a:rPr lang="ru-RU" sz="3200" dirty="0"/>
            <a:t>- и гидросфере)</a:t>
          </a:r>
        </a:p>
      </dgm:t>
    </dgm:pt>
    <dgm:pt modelId="{D6E63FEA-CD4B-443D-ADA6-3B3D8D9821B4}" type="parTrans" cxnId="{855091E1-B4A9-4B83-8A58-8393736D610E}">
      <dgm:prSet/>
      <dgm:spPr/>
      <dgm:t>
        <a:bodyPr/>
        <a:lstStyle/>
        <a:p>
          <a:endParaRPr lang="ru-RU"/>
        </a:p>
      </dgm:t>
    </dgm:pt>
    <dgm:pt modelId="{BF43DD21-A221-4156-AB18-52806CFE3DAF}" type="sibTrans" cxnId="{855091E1-B4A9-4B83-8A58-8393736D610E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378BA779-8228-49F4-91AE-2359DE4A0ADD}" type="pres">
      <dgm:prSet presAssocID="{DBB3025E-ACE6-4182-873D-1FC748EC6BC7}" presName="Name0" presStyleCnt="0">
        <dgm:presLayoutVars>
          <dgm:chMax val="21"/>
          <dgm:chPref val="21"/>
        </dgm:presLayoutVars>
      </dgm:prSet>
      <dgm:spPr/>
    </dgm:pt>
    <dgm:pt modelId="{D444B386-3434-4EDC-919F-D637AFFC472F}" type="pres">
      <dgm:prSet presAssocID="{40CA5098-9CFD-477E-B83F-A3C66D56C34A}" presName="text1" presStyleCnt="0"/>
      <dgm:spPr/>
    </dgm:pt>
    <dgm:pt modelId="{5CFA7C30-601A-4822-962F-4372D18C7B1F}" type="pres">
      <dgm:prSet presAssocID="{40CA5098-9CFD-477E-B83F-A3C66D56C34A}" presName="textRepeatNode" presStyleLbl="alignNode1" presStyleIdx="0" presStyleCnt="4" custScaleX="146269" custScaleY="148599" custLinFactNeighborX="19906" custLinFactNeighborY="-1838">
        <dgm:presLayoutVars>
          <dgm:chMax val="0"/>
          <dgm:chPref val="0"/>
          <dgm:bulletEnabled val="1"/>
        </dgm:presLayoutVars>
      </dgm:prSet>
      <dgm:spPr/>
    </dgm:pt>
    <dgm:pt modelId="{76E9121A-E2A8-45CA-8A45-91615178147E}" type="pres">
      <dgm:prSet presAssocID="{40CA5098-9CFD-477E-B83F-A3C66D56C34A}" presName="textaccent1" presStyleCnt="0"/>
      <dgm:spPr/>
    </dgm:pt>
    <dgm:pt modelId="{8FAEBD19-B0D9-4F90-835A-64127D1B6B4E}" type="pres">
      <dgm:prSet presAssocID="{40CA5098-9CFD-477E-B83F-A3C66D56C34A}" presName="accentRepeatNode" presStyleLbl="solidAlignAcc1" presStyleIdx="0" presStyleCnt="8"/>
      <dgm:spPr/>
    </dgm:pt>
    <dgm:pt modelId="{C5C75E94-CAAE-4370-8570-40D6BF960006}" type="pres">
      <dgm:prSet presAssocID="{4B8B9702-C5CC-4F31-957F-6CD5CB7B08BF}" presName="image1" presStyleCnt="0"/>
      <dgm:spPr/>
    </dgm:pt>
    <dgm:pt modelId="{1C932BF0-A87A-45A4-A229-2066C34659AA}" type="pres">
      <dgm:prSet presAssocID="{4B8B9702-C5CC-4F31-957F-6CD5CB7B08BF}" presName="imageRepeatNode" presStyleLbl="alignAcc1" presStyleIdx="0" presStyleCnt="4" custLinFactNeighborX="2777" custLinFactNeighborY="65859"/>
      <dgm:spPr/>
    </dgm:pt>
    <dgm:pt modelId="{C7E6168F-C7BC-4A94-A63E-1C980DC2A93D}" type="pres">
      <dgm:prSet presAssocID="{4B8B9702-C5CC-4F31-957F-6CD5CB7B08BF}" presName="imageaccent1" presStyleCnt="0"/>
      <dgm:spPr/>
    </dgm:pt>
    <dgm:pt modelId="{CD6ABAD8-C4C1-4B4C-AA7C-3F0C947E6EC2}" type="pres">
      <dgm:prSet presAssocID="{4B8B9702-C5CC-4F31-957F-6CD5CB7B08BF}" presName="accentRepeatNode" presStyleLbl="solidAlignAcc1" presStyleIdx="1" presStyleCnt="8"/>
      <dgm:spPr/>
    </dgm:pt>
    <dgm:pt modelId="{132BA8A9-79FE-4AB6-9C98-4A6A47BF5A63}" type="pres">
      <dgm:prSet presAssocID="{6C01B180-32AE-4034-927F-991ACFF98063}" presName="text2" presStyleCnt="0"/>
      <dgm:spPr/>
    </dgm:pt>
    <dgm:pt modelId="{71C170D2-0189-4BAB-8252-C14F7F2219DB}" type="pres">
      <dgm:prSet presAssocID="{6C01B180-32AE-4034-927F-991ACFF98063}" presName="textRepeatNode" presStyleLbl="alignNode1" presStyleIdx="1" presStyleCnt="4" custScaleX="136260" custScaleY="133102" custLinFactNeighborX="67712" custLinFactNeighborY="-88530">
        <dgm:presLayoutVars>
          <dgm:chMax val="0"/>
          <dgm:chPref val="0"/>
          <dgm:bulletEnabled val="1"/>
        </dgm:presLayoutVars>
      </dgm:prSet>
      <dgm:spPr/>
    </dgm:pt>
    <dgm:pt modelId="{44C80618-32D3-481B-BB43-D85249708CD1}" type="pres">
      <dgm:prSet presAssocID="{6C01B180-32AE-4034-927F-991ACFF98063}" presName="textaccent2" presStyleCnt="0"/>
      <dgm:spPr/>
    </dgm:pt>
    <dgm:pt modelId="{E6C7C5FD-1DCE-4DC0-B83B-5481E9BC7BF0}" type="pres">
      <dgm:prSet presAssocID="{6C01B180-32AE-4034-927F-991ACFF98063}" presName="accentRepeatNode" presStyleLbl="solidAlignAcc1" presStyleIdx="2" presStyleCnt="8"/>
      <dgm:spPr/>
    </dgm:pt>
    <dgm:pt modelId="{CA1BBE3D-38E9-4F59-AC6B-B7FAD48F69F8}" type="pres">
      <dgm:prSet presAssocID="{2BE8C52F-5476-4604-AEAC-089B55D1D837}" presName="image2" presStyleCnt="0"/>
      <dgm:spPr/>
    </dgm:pt>
    <dgm:pt modelId="{091B5575-7D65-4DBA-B308-6BD9E69D05CD}" type="pres">
      <dgm:prSet presAssocID="{2BE8C52F-5476-4604-AEAC-089B55D1D837}" presName="imageRepeatNode" presStyleLbl="alignAcc1" presStyleIdx="1" presStyleCnt="4" custLinFactNeighborX="-46549" custLinFactNeighborY="-27367"/>
      <dgm:spPr/>
    </dgm:pt>
    <dgm:pt modelId="{9B0FB917-70FC-484D-AB8C-B16B9F4FBC38}" type="pres">
      <dgm:prSet presAssocID="{2BE8C52F-5476-4604-AEAC-089B55D1D837}" presName="imageaccent2" presStyleCnt="0"/>
      <dgm:spPr/>
    </dgm:pt>
    <dgm:pt modelId="{B5D89F69-0506-4F36-8D34-DDDD36E77539}" type="pres">
      <dgm:prSet presAssocID="{2BE8C52F-5476-4604-AEAC-089B55D1D837}" presName="accentRepeatNode" presStyleLbl="solidAlignAcc1" presStyleIdx="3" presStyleCnt="8" custLinFactX="-100000" custLinFactY="109033" custLinFactNeighborX="-123655" custLinFactNeighborY="200000"/>
      <dgm:spPr/>
    </dgm:pt>
    <dgm:pt modelId="{1BFF62C9-7A59-4D9E-B70B-63650DB9A853}" type="pres">
      <dgm:prSet presAssocID="{2E214AA9-218A-438A-B71E-DBAD638E9374}" presName="text3" presStyleCnt="0"/>
      <dgm:spPr/>
    </dgm:pt>
    <dgm:pt modelId="{2FA82A94-AB11-490E-A59F-136E96C90990}" type="pres">
      <dgm:prSet presAssocID="{2E214AA9-218A-438A-B71E-DBAD638E9374}" presName="textRepeatNode" presStyleLbl="alignNode1" presStyleIdx="2" presStyleCnt="4" custScaleX="133331" custScaleY="139411" custLinFactNeighborX="-72113" custLinFactNeighborY="-30992">
        <dgm:presLayoutVars>
          <dgm:chMax val="0"/>
          <dgm:chPref val="0"/>
          <dgm:bulletEnabled val="1"/>
        </dgm:presLayoutVars>
      </dgm:prSet>
      <dgm:spPr/>
    </dgm:pt>
    <dgm:pt modelId="{780EF030-F558-4D6B-81B7-91C85183B959}" type="pres">
      <dgm:prSet presAssocID="{2E214AA9-218A-438A-B71E-DBAD638E9374}" presName="textaccent3" presStyleCnt="0"/>
      <dgm:spPr/>
    </dgm:pt>
    <dgm:pt modelId="{1AB85539-D574-4A2A-B182-1CD15C41E752}" type="pres">
      <dgm:prSet presAssocID="{2E214AA9-218A-438A-B71E-DBAD638E9374}" presName="accentRepeatNode" presStyleLbl="solidAlignAcc1" presStyleIdx="4" presStyleCnt="8"/>
      <dgm:spPr/>
    </dgm:pt>
    <dgm:pt modelId="{57907D52-E548-4D8D-8825-B8865257DD99}" type="pres">
      <dgm:prSet presAssocID="{BF43DD21-A221-4156-AB18-52806CFE3DAF}" presName="image3" presStyleCnt="0"/>
      <dgm:spPr/>
    </dgm:pt>
    <dgm:pt modelId="{85788019-1679-4086-B6C2-E0DB3813E7FA}" type="pres">
      <dgm:prSet presAssocID="{BF43DD21-A221-4156-AB18-52806CFE3DAF}" presName="imageRepeatNode" presStyleLbl="alignAcc1" presStyleIdx="2" presStyleCnt="4" custLinFactNeighborX="-47668" custLinFactNeighborY="33006"/>
      <dgm:spPr/>
    </dgm:pt>
    <dgm:pt modelId="{A7B93024-FF07-4407-A588-5A9626A8EE07}" type="pres">
      <dgm:prSet presAssocID="{BF43DD21-A221-4156-AB18-52806CFE3DAF}" presName="imageaccent3" presStyleCnt="0"/>
      <dgm:spPr/>
    </dgm:pt>
    <dgm:pt modelId="{5D896360-8D88-4E81-996B-B501D1921694}" type="pres">
      <dgm:prSet presAssocID="{BF43DD21-A221-4156-AB18-52806CFE3DAF}" presName="accentRepeatNode" presStyleLbl="solidAlignAcc1" presStyleIdx="5" presStyleCnt="8" custLinFactX="161655" custLinFactY="-82109" custLinFactNeighborX="200000" custLinFactNeighborY="-100000"/>
      <dgm:spPr/>
    </dgm:pt>
    <dgm:pt modelId="{2F968717-5BFF-40F1-850F-260A4CAF1732}" type="pres">
      <dgm:prSet presAssocID="{2FF1761F-C600-49BB-A6CD-56E0135353CF}" presName="text4" presStyleCnt="0"/>
      <dgm:spPr/>
    </dgm:pt>
    <dgm:pt modelId="{0C676BD9-8529-49F9-B725-F74AEFDBCD6C}" type="pres">
      <dgm:prSet presAssocID="{2FF1761F-C600-49BB-A6CD-56E0135353CF}" presName="textRepeatNode" presStyleLbl="alignNode1" presStyleIdx="3" presStyleCnt="4" custScaleX="142634" custScaleY="148745" custLinFactNeighborX="64278" custLinFactNeighborY="95105">
        <dgm:presLayoutVars>
          <dgm:chMax val="0"/>
          <dgm:chPref val="0"/>
          <dgm:bulletEnabled val="1"/>
        </dgm:presLayoutVars>
      </dgm:prSet>
      <dgm:spPr/>
    </dgm:pt>
    <dgm:pt modelId="{4A87AA0E-2969-475D-B70A-048265A799CA}" type="pres">
      <dgm:prSet presAssocID="{2FF1761F-C600-49BB-A6CD-56E0135353CF}" presName="textaccent4" presStyleCnt="0"/>
      <dgm:spPr/>
    </dgm:pt>
    <dgm:pt modelId="{AA6C05F3-038F-404A-A7EF-8E334EDF70CF}" type="pres">
      <dgm:prSet presAssocID="{2FF1761F-C600-49BB-A6CD-56E0135353CF}" presName="accentRepeatNode" presStyleLbl="solidAlignAcc1" presStyleIdx="6" presStyleCnt="8"/>
      <dgm:spPr/>
    </dgm:pt>
    <dgm:pt modelId="{3ED8F676-3E3E-42D1-AFED-CA5194AFC9DD}" type="pres">
      <dgm:prSet presAssocID="{C5B77ECE-44AF-40E4-8AB8-1823CE21364A}" presName="image4" presStyleCnt="0"/>
      <dgm:spPr/>
    </dgm:pt>
    <dgm:pt modelId="{1016A5BA-33EC-441C-B061-90C3CA4195D9}" type="pres">
      <dgm:prSet presAssocID="{C5B77ECE-44AF-40E4-8AB8-1823CE21364A}" presName="imageRepeatNode" presStyleLbl="alignAcc1" presStyleIdx="3" presStyleCnt="4" custLinFactY="-12968" custLinFactNeighborX="0" custLinFactNeighborY="-100000"/>
      <dgm:spPr/>
    </dgm:pt>
    <dgm:pt modelId="{F43BDBBA-EE00-469F-8D50-7C2616DEBD76}" type="pres">
      <dgm:prSet presAssocID="{C5B77ECE-44AF-40E4-8AB8-1823CE21364A}" presName="imageaccent4" presStyleCnt="0"/>
      <dgm:spPr/>
    </dgm:pt>
    <dgm:pt modelId="{B6490BCD-AAE5-4F1D-B047-EC2C03F3D934}" type="pres">
      <dgm:prSet presAssocID="{C5B77ECE-44AF-40E4-8AB8-1823CE21364A}" presName="accentRepeatNode" presStyleLbl="solidAlignAcc1" presStyleIdx="7" presStyleCnt="8"/>
      <dgm:spPr/>
    </dgm:pt>
  </dgm:ptLst>
  <dgm:cxnLst>
    <dgm:cxn modelId="{BC79D80D-8A00-49B5-99C5-A12CA9814F9A}" type="presOf" srcId="{40CA5098-9CFD-477E-B83F-A3C66D56C34A}" destId="{5CFA7C30-601A-4822-962F-4372D18C7B1F}" srcOrd="0" destOrd="0" presId="urn:microsoft.com/office/officeart/2008/layout/HexagonCluster"/>
    <dgm:cxn modelId="{CFADE736-E03E-454C-BE03-C7B6AB8D9DF9}" type="presOf" srcId="{2FF1761F-C600-49BB-A6CD-56E0135353CF}" destId="{0C676BD9-8529-49F9-B725-F74AEFDBCD6C}" srcOrd="0" destOrd="0" presId="urn:microsoft.com/office/officeart/2008/layout/HexagonCluster"/>
    <dgm:cxn modelId="{973BA33E-313A-42DE-9097-BA4F3D258B03}" type="presOf" srcId="{4B8B9702-C5CC-4F31-957F-6CD5CB7B08BF}" destId="{1C932BF0-A87A-45A4-A229-2066C34659AA}" srcOrd="0" destOrd="0" presId="urn:microsoft.com/office/officeart/2008/layout/HexagonCluster"/>
    <dgm:cxn modelId="{9FD6E35D-7D24-4A4D-A893-D1EF349E1D83}" type="presOf" srcId="{2E214AA9-218A-438A-B71E-DBAD638E9374}" destId="{2FA82A94-AB11-490E-A59F-136E96C90990}" srcOrd="0" destOrd="0" presId="urn:microsoft.com/office/officeart/2008/layout/HexagonCluster"/>
    <dgm:cxn modelId="{A434EE5A-482D-4E52-AFC5-9537C2192EBE}" type="presOf" srcId="{C5B77ECE-44AF-40E4-8AB8-1823CE21364A}" destId="{1016A5BA-33EC-441C-B061-90C3CA4195D9}" srcOrd="0" destOrd="0" presId="urn:microsoft.com/office/officeart/2008/layout/HexagonCluster"/>
    <dgm:cxn modelId="{00667288-4400-4A57-B0D0-4DEB0955FBF5}" srcId="{DBB3025E-ACE6-4182-873D-1FC748EC6BC7}" destId="{6C01B180-32AE-4034-927F-991ACFF98063}" srcOrd="1" destOrd="0" parTransId="{2FD390EA-2DF8-45E9-97F2-536863C9D621}" sibTransId="{2BE8C52F-5476-4604-AEAC-089B55D1D837}"/>
    <dgm:cxn modelId="{A545A48A-4E6C-4EC5-A6D0-F126E6F0DB42}" srcId="{DBB3025E-ACE6-4182-873D-1FC748EC6BC7}" destId="{2FF1761F-C600-49BB-A6CD-56E0135353CF}" srcOrd="3" destOrd="0" parTransId="{D2FB1B31-000A-46C9-A1D1-1857351A0183}" sibTransId="{C5B77ECE-44AF-40E4-8AB8-1823CE21364A}"/>
    <dgm:cxn modelId="{F6B91D98-4F33-4C4E-9AD5-E8BB8035C9DD}" type="presOf" srcId="{DBB3025E-ACE6-4182-873D-1FC748EC6BC7}" destId="{378BA779-8228-49F4-91AE-2359DE4A0ADD}" srcOrd="0" destOrd="0" presId="urn:microsoft.com/office/officeart/2008/layout/HexagonCluster"/>
    <dgm:cxn modelId="{D4858BC1-64EB-4196-A72C-891F2AF77FFB}" type="presOf" srcId="{BF43DD21-A221-4156-AB18-52806CFE3DAF}" destId="{85788019-1679-4086-B6C2-E0DB3813E7FA}" srcOrd="0" destOrd="0" presId="urn:microsoft.com/office/officeart/2008/layout/HexagonCluster"/>
    <dgm:cxn modelId="{C5682ECE-3F9A-4622-84C3-6F12FD792512}" srcId="{DBB3025E-ACE6-4182-873D-1FC748EC6BC7}" destId="{40CA5098-9CFD-477E-B83F-A3C66D56C34A}" srcOrd="0" destOrd="0" parTransId="{DFC604C5-8154-49CE-8457-E16D55E26954}" sibTransId="{4B8B9702-C5CC-4F31-957F-6CD5CB7B08BF}"/>
    <dgm:cxn modelId="{3BCDA8D4-CDEA-4EC7-AB24-F128155AD1B1}" type="presOf" srcId="{2BE8C52F-5476-4604-AEAC-089B55D1D837}" destId="{091B5575-7D65-4DBA-B308-6BD9E69D05CD}" srcOrd="0" destOrd="0" presId="urn:microsoft.com/office/officeart/2008/layout/HexagonCluster"/>
    <dgm:cxn modelId="{855091E1-B4A9-4B83-8A58-8393736D610E}" srcId="{DBB3025E-ACE6-4182-873D-1FC748EC6BC7}" destId="{2E214AA9-218A-438A-B71E-DBAD638E9374}" srcOrd="2" destOrd="0" parTransId="{D6E63FEA-CD4B-443D-ADA6-3B3D8D9821B4}" sibTransId="{BF43DD21-A221-4156-AB18-52806CFE3DAF}"/>
    <dgm:cxn modelId="{07E20DF6-3015-4C43-92B0-E14404AEC50A}" type="presOf" srcId="{6C01B180-32AE-4034-927F-991ACFF98063}" destId="{71C170D2-0189-4BAB-8252-C14F7F2219DB}" srcOrd="0" destOrd="0" presId="urn:microsoft.com/office/officeart/2008/layout/HexagonCluster"/>
    <dgm:cxn modelId="{15552ED7-F391-4567-98BE-E30EBFFE39F0}" type="presParOf" srcId="{378BA779-8228-49F4-91AE-2359DE4A0ADD}" destId="{D444B386-3434-4EDC-919F-D637AFFC472F}" srcOrd="0" destOrd="0" presId="urn:microsoft.com/office/officeart/2008/layout/HexagonCluster"/>
    <dgm:cxn modelId="{A61F3B35-C756-4D3E-A7A7-5756441CD814}" type="presParOf" srcId="{D444B386-3434-4EDC-919F-D637AFFC472F}" destId="{5CFA7C30-601A-4822-962F-4372D18C7B1F}" srcOrd="0" destOrd="0" presId="urn:microsoft.com/office/officeart/2008/layout/HexagonCluster"/>
    <dgm:cxn modelId="{9796BA2C-95B8-400C-A20B-A323A4F6E409}" type="presParOf" srcId="{378BA779-8228-49F4-91AE-2359DE4A0ADD}" destId="{76E9121A-E2A8-45CA-8A45-91615178147E}" srcOrd="1" destOrd="0" presId="urn:microsoft.com/office/officeart/2008/layout/HexagonCluster"/>
    <dgm:cxn modelId="{6A1969E7-7EBF-475F-9090-EA7E55A03CA3}" type="presParOf" srcId="{76E9121A-E2A8-45CA-8A45-91615178147E}" destId="{8FAEBD19-B0D9-4F90-835A-64127D1B6B4E}" srcOrd="0" destOrd="0" presId="urn:microsoft.com/office/officeart/2008/layout/HexagonCluster"/>
    <dgm:cxn modelId="{A5F4C7F0-371A-4F73-9984-6E10D7D4CC58}" type="presParOf" srcId="{378BA779-8228-49F4-91AE-2359DE4A0ADD}" destId="{C5C75E94-CAAE-4370-8570-40D6BF960006}" srcOrd="2" destOrd="0" presId="urn:microsoft.com/office/officeart/2008/layout/HexagonCluster"/>
    <dgm:cxn modelId="{AD76B007-C991-457F-9704-EEE672A8205E}" type="presParOf" srcId="{C5C75E94-CAAE-4370-8570-40D6BF960006}" destId="{1C932BF0-A87A-45A4-A229-2066C34659AA}" srcOrd="0" destOrd="0" presId="urn:microsoft.com/office/officeart/2008/layout/HexagonCluster"/>
    <dgm:cxn modelId="{48111C8A-6879-4207-BD83-282689C34A97}" type="presParOf" srcId="{378BA779-8228-49F4-91AE-2359DE4A0ADD}" destId="{C7E6168F-C7BC-4A94-A63E-1C980DC2A93D}" srcOrd="3" destOrd="0" presId="urn:microsoft.com/office/officeart/2008/layout/HexagonCluster"/>
    <dgm:cxn modelId="{DB8D7E74-9446-4B1D-8F81-CAAB2E46658F}" type="presParOf" srcId="{C7E6168F-C7BC-4A94-A63E-1C980DC2A93D}" destId="{CD6ABAD8-C4C1-4B4C-AA7C-3F0C947E6EC2}" srcOrd="0" destOrd="0" presId="urn:microsoft.com/office/officeart/2008/layout/HexagonCluster"/>
    <dgm:cxn modelId="{F96BCC81-A4DB-4691-8E52-EE28297919A7}" type="presParOf" srcId="{378BA779-8228-49F4-91AE-2359DE4A0ADD}" destId="{132BA8A9-79FE-4AB6-9C98-4A6A47BF5A63}" srcOrd="4" destOrd="0" presId="urn:microsoft.com/office/officeart/2008/layout/HexagonCluster"/>
    <dgm:cxn modelId="{D01F8290-9E54-4BC1-A9A6-38D6E6D1F4C9}" type="presParOf" srcId="{132BA8A9-79FE-4AB6-9C98-4A6A47BF5A63}" destId="{71C170D2-0189-4BAB-8252-C14F7F2219DB}" srcOrd="0" destOrd="0" presId="urn:microsoft.com/office/officeart/2008/layout/HexagonCluster"/>
    <dgm:cxn modelId="{751E0E8E-D4E4-44C6-90C8-781AA2584885}" type="presParOf" srcId="{378BA779-8228-49F4-91AE-2359DE4A0ADD}" destId="{44C80618-32D3-481B-BB43-D85249708CD1}" srcOrd="5" destOrd="0" presId="urn:microsoft.com/office/officeart/2008/layout/HexagonCluster"/>
    <dgm:cxn modelId="{052DC28A-05FE-4BE8-BA47-F9DFCBEF5CC2}" type="presParOf" srcId="{44C80618-32D3-481B-BB43-D85249708CD1}" destId="{E6C7C5FD-1DCE-4DC0-B83B-5481E9BC7BF0}" srcOrd="0" destOrd="0" presId="urn:microsoft.com/office/officeart/2008/layout/HexagonCluster"/>
    <dgm:cxn modelId="{CDDD93BF-90F9-4852-875D-928131630FBF}" type="presParOf" srcId="{378BA779-8228-49F4-91AE-2359DE4A0ADD}" destId="{CA1BBE3D-38E9-4F59-AC6B-B7FAD48F69F8}" srcOrd="6" destOrd="0" presId="urn:microsoft.com/office/officeart/2008/layout/HexagonCluster"/>
    <dgm:cxn modelId="{F629D807-5903-45F8-9727-32807A5A945B}" type="presParOf" srcId="{CA1BBE3D-38E9-4F59-AC6B-B7FAD48F69F8}" destId="{091B5575-7D65-4DBA-B308-6BD9E69D05CD}" srcOrd="0" destOrd="0" presId="urn:microsoft.com/office/officeart/2008/layout/HexagonCluster"/>
    <dgm:cxn modelId="{6608CBA4-100D-4F6A-B83E-128F695B22FC}" type="presParOf" srcId="{378BA779-8228-49F4-91AE-2359DE4A0ADD}" destId="{9B0FB917-70FC-484D-AB8C-B16B9F4FBC38}" srcOrd="7" destOrd="0" presId="urn:microsoft.com/office/officeart/2008/layout/HexagonCluster"/>
    <dgm:cxn modelId="{100135AF-F1F1-4521-9365-059CED6CF910}" type="presParOf" srcId="{9B0FB917-70FC-484D-AB8C-B16B9F4FBC38}" destId="{B5D89F69-0506-4F36-8D34-DDDD36E77539}" srcOrd="0" destOrd="0" presId="urn:microsoft.com/office/officeart/2008/layout/HexagonCluster"/>
    <dgm:cxn modelId="{2C1709D6-3C5B-4C95-8B21-7BBB8B1DE4F3}" type="presParOf" srcId="{378BA779-8228-49F4-91AE-2359DE4A0ADD}" destId="{1BFF62C9-7A59-4D9E-B70B-63650DB9A853}" srcOrd="8" destOrd="0" presId="urn:microsoft.com/office/officeart/2008/layout/HexagonCluster"/>
    <dgm:cxn modelId="{EC6C22AF-16A4-417E-831E-736A9F2E6536}" type="presParOf" srcId="{1BFF62C9-7A59-4D9E-B70B-63650DB9A853}" destId="{2FA82A94-AB11-490E-A59F-136E96C90990}" srcOrd="0" destOrd="0" presId="urn:microsoft.com/office/officeart/2008/layout/HexagonCluster"/>
    <dgm:cxn modelId="{6A1E11A6-B1C9-44A5-8107-4A207FECC454}" type="presParOf" srcId="{378BA779-8228-49F4-91AE-2359DE4A0ADD}" destId="{780EF030-F558-4D6B-81B7-91C85183B959}" srcOrd="9" destOrd="0" presId="urn:microsoft.com/office/officeart/2008/layout/HexagonCluster"/>
    <dgm:cxn modelId="{475E662E-119C-424F-8BA6-415E50BE1070}" type="presParOf" srcId="{780EF030-F558-4D6B-81B7-91C85183B959}" destId="{1AB85539-D574-4A2A-B182-1CD15C41E752}" srcOrd="0" destOrd="0" presId="urn:microsoft.com/office/officeart/2008/layout/HexagonCluster"/>
    <dgm:cxn modelId="{B432BB68-7706-4526-8F53-C9389BF3A194}" type="presParOf" srcId="{378BA779-8228-49F4-91AE-2359DE4A0ADD}" destId="{57907D52-E548-4D8D-8825-B8865257DD99}" srcOrd="10" destOrd="0" presId="urn:microsoft.com/office/officeart/2008/layout/HexagonCluster"/>
    <dgm:cxn modelId="{1D8DBB5F-E1B5-4F7F-A4B3-C0840D2417EC}" type="presParOf" srcId="{57907D52-E548-4D8D-8825-B8865257DD99}" destId="{85788019-1679-4086-B6C2-E0DB3813E7FA}" srcOrd="0" destOrd="0" presId="urn:microsoft.com/office/officeart/2008/layout/HexagonCluster"/>
    <dgm:cxn modelId="{CAA44373-4834-4C35-8FFC-E8E350CE345F}" type="presParOf" srcId="{378BA779-8228-49F4-91AE-2359DE4A0ADD}" destId="{A7B93024-FF07-4407-A588-5A9626A8EE07}" srcOrd="11" destOrd="0" presId="urn:microsoft.com/office/officeart/2008/layout/HexagonCluster"/>
    <dgm:cxn modelId="{8C5D478E-562B-4642-ABCF-33FB26C44AF1}" type="presParOf" srcId="{A7B93024-FF07-4407-A588-5A9626A8EE07}" destId="{5D896360-8D88-4E81-996B-B501D1921694}" srcOrd="0" destOrd="0" presId="urn:microsoft.com/office/officeart/2008/layout/HexagonCluster"/>
    <dgm:cxn modelId="{C0E1A876-4CD7-42FD-8769-53CCED3925C4}" type="presParOf" srcId="{378BA779-8228-49F4-91AE-2359DE4A0ADD}" destId="{2F968717-5BFF-40F1-850F-260A4CAF1732}" srcOrd="12" destOrd="0" presId="urn:microsoft.com/office/officeart/2008/layout/HexagonCluster"/>
    <dgm:cxn modelId="{FA5519D8-46E1-419F-B8C2-CC4EA298CFFD}" type="presParOf" srcId="{2F968717-5BFF-40F1-850F-260A4CAF1732}" destId="{0C676BD9-8529-49F9-B725-F74AEFDBCD6C}" srcOrd="0" destOrd="0" presId="urn:microsoft.com/office/officeart/2008/layout/HexagonCluster"/>
    <dgm:cxn modelId="{CCC44BB0-13DF-414D-9C03-03196391A067}" type="presParOf" srcId="{378BA779-8228-49F4-91AE-2359DE4A0ADD}" destId="{4A87AA0E-2969-475D-B70A-048265A799CA}" srcOrd="13" destOrd="0" presId="urn:microsoft.com/office/officeart/2008/layout/HexagonCluster"/>
    <dgm:cxn modelId="{678AC533-45DA-4F8B-9F7D-0B620306FCE1}" type="presParOf" srcId="{4A87AA0E-2969-475D-B70A-048265A799CA}" destId="{AA6C05F3-038F-404A-A7EF-8E334EDF70CF}" srcOrd="0" destOrd="0" presId="urn:microsoft.com/office/officeart/2008/layout/HexagonCluster"/>
    <dgm:cxn modelId="{D6EF19EE-8B6C-4A58-B0A1-C0A72A88C926}" type="presParOf" srcId="{378BA779-8228-49F4-91AE-2359DE4A0ADD}" destId="{3ED8F676-3E3E-42D1-AFED-CA5194AFC9DD}" srcOrd="14" destOrd="0" presId="urn:microsoft.com/office/officeart/2008/layout/HexagonCluster"/>
    <dgm:cxn modelId="{9971C0ED-0870-4A28-A555-BED576720AB0}" type="presParOf" srcId="{3ED8F676-3E3E-42D1-AFED-CA5194AFC9DD}" destId="{1016A5BA-33EC-441C-B061-90C3CA4195D9}" srcOrd="0" destOrd="0" presId="urn:microsoft.com/office/officeart/2008/layout/HexagonCluster"/>
    <dgm:cxn modelId="{7D73F166-B887-40E6-91E7-AACED3001423}" type="presParOf" srcId="{378BA779-8228-49F4-91AE-2359DE4A0ADD}" destId="{F43BDBBA-EE00-469F-8D50-7C2616DEBD76}" srcOrd="15" destOrd="0" presId="urn:microsoft.com/office/officeart/2008/layout/HexagonCluster"/>
    <dgm:cxn modelId="{5E3BCC20-BFD7-479A-90C9-4446850ACFE9}" type="presParOf" srcId="{F43BDBBA-EE00-469F-8D50-7C2616DEBD76}" destId="{B6490BCD-AAE5-4F1D-B047-EC2C03F3D93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A7C30-601A-4822-962F-4372D18C7B1F}">
      <dsp:nvSpPr>
        <dsp:cNvPr id="0" name=""/>
        <dsp:cNvSpPr/>
      </dsp:nvSpPr>
      <dsp:spPr>
        <a:xfrm>
          <a:off x="2240271" y="3206286"/>
          <a:ext cx="4012696" cy="34993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ln/>
              <a:solidFill>
                <a:srgbClr val="FF0000"/>
              </a:solidFill>
            </a:rPr>
            <a:t>в виде сложных органических соединений </a:t>
          </a:r>
          <a:r>
            <a:rPr lang="ru-RU" sz="2800" b="0" i="0" kern="1200" dirty="0"/>
            <a:t>углерод сосредоточен в биосфере, почве, и океане</a:t>
          </a:r>
          <a:endParaRPr lang="ru-RU" sz="2800" kern="1200" dirty="0"/>
        </a:p>
      </dsp:txBody>
      <dsp:txXfrm>
        <a:off x="2866271" y="3752195"/>
        <a:ext cx="2760696" cy="2407487"/>
      </dsp:txXfrm>
    </dsp:sp>
    <dsp:sp modelId="{8FAEBD19-B0D9-4F90-835A-64127D1B6B4E}">
      <dsp:nvSpPr>
        <dsp:cNvPr id="0" name=""/>
        <dsp:cNvSpPr/>
      </dsp:nvSpPr>
      <dsp:spPr>
        <a:xfrm>
          <a:off x="2414646" y="4862383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32BF0-A87A-45A4-A229-2066C34659AA}">
      <dsp:nvSpPr>
        <dsp:cNvPr id="0" name=""/>
        <dsp:cNvSpPr/>
      </dsp:nvSpPr>
      <dsp:spPr>
        <a:xfrm>
          <a:off x="76183" y="4092618"/>
          <a:ext cx="2743367" cy="235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ABAD8-C4C1-4B4C-AA7C-3F0C947E6EC2}">
      <dsp:nvSpPr>
        <dsp:cNvPr id="0" name=""/>
        <dsp:cNvSpPr/>
      </dsp:nvSpPr>
      <dsp:spPr>
        <a:xfrm>
          <a:off x="1857513" y="4570046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170D2-0189-4BAB-8252-C14F7F2219DB}">
      <dsp:nvSpPr>
        <dsp:cNvPr id="0" name=""/>
        <dsp:cNvSpPr/>
      </dsp:nvSpPr>
      <dsp:spPr>
        <a:xfrm>
          <a:off x="6015481" y="49174"/>
          <a:ext cx="3738112" cy="313437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ln/>
              <a:solidFill>
                <a:srgbClr val="FF0000"/>
              </a:solidFill>
            </a:rPr>
            <a:t>в окисленной форме</a:t>
          </a:r>
          <a:r>
            <a:rPr lang="ru-RU" sz="2400" b="0" i="0" kern="1200" dirty="0">
              <a:ln/>
            </a:rPr>
            <a:t> </a:t>
          </a:r>
          <a:r>
            <a:rPr lang="ru-RU" sz="2400" b="0" i="0" kern="1200" dirty="0"/>
            <a:t>в виде углекислого газа, карбонатов и примеси в силикатах в мантии, коре и </a:t>
          </a:r>
          <a:r>
            <a:rPr lang="ru-RU" sz="2400" b="0" i="0" kern="1200" dirty="0" err="1"/>
            <a:t>атмо</a:t>
          </a:r>
          <a:r>
            <a:rPr lang="ru-RU" sz="2400" b="0" i="0" kern="1200" dirty="0"/>
            <a:t>- и гидросфере</a:t>
          </a:r>
          <a:endParaRPr lang="ru-RU" sz="2400" kern="1200" dirty="0"/>
        </a:p>
      </dsp:txBody>
      <dsp:txXfrm>
        <a:off x="6588188" y="529383"/>
        <a:ext cx="2592698" cy="2173954"/>
      </dsp:txXfrm>
    </dsp:sp>
    <dsp:sp modelId="{E6C7C5FD-1DCE-4DC0-B83B-5481E9BC7BF0}">
      <dsp:nvSpPr>
        <dsp:cNvPr id="0" name=""/>
        <dsp:cNvSpPr/>
      </dsp:nvSpPr>
      <dsp:spPr>
        <a:xfrm>
          <a:off x="6534532" y="4549520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1B5575-7D65-4DBA-B308-6BD9E69D05CD}">
      <dsp:nvSpPr>
        <dsp:cNvPr id="0" name=""/>
        <dsp:cNvSpPr/>
      </dsp:nvSpPr>
      <dsp:spPr>
        <a:xfrm>
          <a:off x="5716764" y="3173601"/>
          <a:ext cx="2743367" cy="235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89F69-0506-4F36-8D34-DDDD36E77539}">
      <dsp:nvSpPr>
        <dsp:cNvPr id="0" name=""/>
        <dsp:cNvSpPr/>
      </dsp:nvSpPr>
      <dsp:spPr>
        <a:xfrm>
          <a:off x="6340338" y="5726397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82A94-AB11-490E-A59F-136E96C90990}">
      <dsp:nvSpPr>
        <dsp:cNvPr id="0" name=""/>
        <dsp:cNvSpPr/>
      </dsp:nvSpPr>
      <dsp:spPr>
        <a:xfrm>
          <a:off x="0" y="60967"/>
          <a:ext cx="3657759" cy="32829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n/>
              <a:solidFill>
                <a:srgbClr val="FF0000"/>
              </a:solidFill>
            </a:rPr>
            <a:t>восстановленная форма </a:t>
          </a:r>
          <a:r>
            <a:rPr lang="ru-RU" sz="3200" kern="1200" dirty="0"/>
            <a:t>(</a:t>
          </a:r>
          <a:r>
            <a:rPr lang="ru-RU" sz="2800" kern="1200" dirty="0"/>
            <a:t>углеводороды</a:t>
          </a:r>
          <a:r>
            <a:rPr lang="ru-RU" sz="3200" kern="1200" dirty="0"/>
            <a:t> в мантии, коре, </a:t>
          </a:r>
          <a:r>
            <a:rPr lang="ru-RU" sz="3200" kern="1200" dirty="0" err="1"/>
            <a:t>атмо</a:t>
          </a:r>
          <a:r>
            <a:rPr lang="ru-RU" sz="3200" kern="1200" dirty="0"/>
            <a:t>- и гидросфере)</a:t>
          </a:r>
        </a:p>
      </dsp:txBody>
      <dsp:txXfrm>
        <a:off x="578392" y="580089"/>
        <a:ext cx="2500975" cy="2244696"/>
      </dsp:txXfrm>
    </dsp:sp>
    <dsp:sp modelId="{1AB85539-D574-4A2A-B182-1CD15C41E752}">
      <dsp:nvSpPr>
        <dsp:cNvPr id="0" name=""/>
        <dsp:cNvSpPr/>
      </dsp:nvSpPr>
      <dsp:spPr>
        <a:xfrm>
          <a:off x="4196023" y="1303340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88019-1679-4086-B6C2-E0DB3813E7FA}">
      <dsp:nvSpPr>
        <dsp:cNvPr id="0" name=""/>
        <dsp:cNvSpPr/>
      </dsp:nvSpPr>
      <dsp:spPr>
        <a:xfrm>
          <a:off x="3347556" y="733972"/>
          <a:ext cx="2743367" cy="235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96360-8D88-4E81-996B-B501D1921694}">
      <dsp:nvSpPr>
        <dsp:cNvPr id="0" name=""/>
        <dsp:cNvSpPr/>
      </dsp:nvSpPr>
      <dsp:spPr>
        <a:xfrm>
          <a:off x="5876348" y="497508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76BD9-8529-49F9-B725-F74AEFDBCD6C}">
      <dsp:nvSpPr>
        <dsp:cNvPr id="0" name=""/>
        <dsp:cNvSpPr/>
      </dsp:nvSpPr>
      <dsp:spPr>
        <a:xfrm>
          <a:off x="8172345" y="2916747"/>
          <a:ext cx="3912974" cy="350274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>
              <a:ln/>
              <a:solidFill>
                <a:srgbClr val="FF0000"/>
              </a:solidFill>
            </a:rPr>
            <a:t>в нейтральном состоянии </a:t>
          </a:r>
          <a:r>
            <a:rPr lang="ru-RU" sz="3200" b="0" i="0" kern="1200" dirty="0"/>
            <a:t>в виде угля, графита, алмаза и карбида в коре и мантии</a:t>
          </a:r>
          <a:endParaRPr lang="ru-RU" sz="3200" kern="1200" dirty="0"/>
        </a:p>
      </dsp:txBody>
      <dsp:txXfrm>
        <a:off x="8790321" y="3469936"/>
        <a:ext cx="2677022" cy="2396365"/>
      </dsp:txXfrm>
    </dsp:sp>
    <dsp:sp modelId="{AA6C05F3-038F-404A-A7EF-8E334EDF70CF}">
      <dsp:nvSpPr>
        <dsp:cNvPr id="0" name=""/>
        <dsp:cNvSpPr/>
      </dsp:nvSpPr>
      <dsp:spPr>
        <a:xfrm>
          <a:off x="9352829" y="2290442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6A5BA-33EC-441C-B061-90C3CA4195D9}">
      <dsp:nvSpPr>
        <dsp:cNvPr id="0" name=""/>
        <dsp:cNvSpPr/>
      </dsp:nvSpPr>
      <dsp:spPr>
        <a:xfrm>
          <a:off x="9341952" y="0"/>
          <a:ext cx="2743367" cy="235486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90BCD-AAE5-4F1D-B047-EC2C03F3D934}">
      <dsp:nvSpPr>
        <dsp:cNvPr id="0" name=""/>
        <dsp:cNvSpPr/>
      </dsp:nvSpPr>
      <dsp:spPr>
        <a:xfrm>
          <a:off x="9895460" y="2587133"/>
          <a:ext cx="320260" cy="27616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4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5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5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4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0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3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6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B864-8A19-4873-865B-2A4097791FEA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1FE9-CED8-49BE-A5A3-36E40D2A94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9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22000" pressure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71508" cy="6858001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470400"/>
            <a:ext cx="12171508" cy="2387600"/>
          </a:xfrm>
        </p:spPr>
        <p:txBody>
          <a:bodyPr>
            <a:normAutofit fontScale="90000"/>
          </a:bodyPr>
          <a:lstStyle/>
          <a:p>
            <a:pPr algn="r"/>
            <a:r>
              <a:rPr lang="ru-RU" sz="7200" b="1" dirty="0">
                <a:solidFill>
                  <a:schemeClr val="tx2">
                    <a:lumMod val="50000"/>
                  </a:schemeClr>
                </a:solidFill>
              </a:rPr>
              <a:t>ПРАКТИЧЕСКАЯ РАБОТА «ВЗАИМОПРЕВРАЩЕНИЯ И КАЧЕСТВЕННЫЕ РЕАКЦИИ КАРБОНАТОВ И ГИДРОКАРБОНАТОВ» КАК ИЛЛЮСТРАЦИЯ ЭКОЛОГИЧЕСКОГО РАВНОВЕСИЯ В БИОСФЕРЕ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17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4" y="0"/>
            <a:ext cx="10231091" cy="6633030"/>
          </a:xfrm>
        </p:spPr>
      </p:pic>
    </p:spTree>
    <p:extLst>
      <p:ext uri="{BB962C8B-B14F-4D97-AF65-F5344CB8AC3E}">
        <p14:creationId xmlns:p14="http://schemas.microsoft.com/office/powerpoint/2010/main" val="255106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8" y="0"/>
            <a:ext cx="10178144" cy="6598704"/>
          </a:xfrm>
        </p:spPr>
      </p:pic>
    </p:spTree>
    <p:extLst>
      <p:ext uri="{BB962C8B-B14F-4D97-AF65-F5344CB8AC3E}">
        <p14:creationId xmlns:p14="http://schemas.microsoft.com/office/powerpoint/2010/main" val="49818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7720" y="3093085"/>
            <a:ext cx="10515600" cy="1325563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680" y="228600"/>
            <a:ext cx="5913120" cy="59483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1400" b="1" dirty="0"/>
              <a:t>Источники</a:t>
            </a:r>
          </a:p>
          <a:p>
            <a:r>
              <a:rPr lang="ru-RU" sz="7200" b="1" dirty="0"/>
              <a:t>вулканические выбросы, </a:t>
            </a:r>
          </a:p>
          <a:p>
            <a:r>
              <a:rPr lang="ru-RU" sz="7200" b="1" dirty="0"/>
              <a:t>жизнедеятельность биосферы, </a:t>
            </a:r>
          </a:p>
          <a:p>
            <a:r>
              <a:rPr lang="ru-RU" sz="7200" b="1" dirty="0"/>
              <a:t>деятельность человека (антропогенные факторы)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69280" y="259080"/>
            <a:ext cx="6522720" cy="60245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1400" b="1" dirty="0"/>
              <a:t>Потребители</a:t>
            </a:r>
          </a:p>
          <a:p>
            <a:r>
              <a:rPr lang="ru-RU" sz="7700" b="1" dirty="0"/>
              <a:t>растения </a:t>
            </a:r>
            <a:r>
              <a:rPr lang="ru-RU" sz="7700" b="1" i="1" dirty="0"/>
              <a:t>(равновесие поглощения и выделения)</a:t>
            </a:r>
          </a:p>
          <a:p>
            <a:r>
              <a:rPr lang="ru-RU" sz="7700" b="1" dirty="0"/>
              <a:t>мировой океан</a:t>
            </a:r>
            <a:r>
              <a:rPr lang="en-US" sz="7700" b="1" dirty="0"/>
              <a:t> ()</a:t>
            </a:r>
            <a:endParaRPr lang="ru-RU" sz="77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18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43548" y="492443"/>
            <a:ext cx="5157787" cy="82391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Атмосфера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248400" y="568643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Океан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958840" y="1493520"/>
            <a:ext cx="5396548" cy="46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/>
              <a:t>в 60-100 раз больше в виде гидрокарбонат- и карбонат-ионов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423034"/>
            <a:ext cx="5783580" cy="43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42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/>
              <a:t>Океан служит мощным буфером регуляции СО</a:t>
            </a:r>
            <a:r>
              <a:rPr lang="ru-RU" sz="6000" b="1" baseline="-25000" dirty="0"/>
              <a:t>2</a:t>
            </a:r>
            <a:r>
              <a:rPr lang="ru-RU" sz="6000" b="1" dirty="0"/>
              <a:t> в атмосфере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880" y="2145665"/>
            <a:ext cx="89306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5280" y="4480559"/>
            <a:ext cx="7208520" cy="1696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1" y="999008"/>
            <a:ext cx="11714070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7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Ответьте на вопросы и сформулируйте цель практической работы: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2301240"/>
            <a:ext cx="12192000" cy="44500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/>
              <a:t>Какие химические превращения иллюстрируют миграцию углерода между карбонатами и гидрокарбонатами в гидросфере?</a:t>
            </a:r>
          </a:p>
          <a:p>
            <a:pPr marL="514350" indent="-514350">
              <a:buAutoNum type="arabicPeriod"/>
            </a:pPr>
            <a:r>
              <a:rPr lang="ru-RU" sz="3600" b="1" dirty="0"/>
              <a:t>Благодаря какому процессу возможна фиксация СО</a:t>
            </a:r>
            <a:r>
              <a:rPr lang="ru-RU" sz="3600" b="1" baseline="-25000" dirty="0"/>
              <a:t>2 </a:t>
            </a:r>
            <a:r>
              <a:rPr lang="ru-RU" sz="3600" b="1" dirty="0"/>
              <a:t>в воде, обнаружение СО</a:t>
            </a:r>
            <a:r>
              <a:rPr lang="ru-RU" sz="3600" b="1" baseline="-25000" dirty="0"/>
              <a:t>2 </a:t>
            </a:r>
            <a:r>
              <a:rPr lang="ru-RU" sz="3600" b="1" dirty="0"/>
              <a:t>в воздухе?  </a:t>
            </a:r>
          </a:p>
          <a:p>
            <a:pPr marL="514350" indent="-514350">
              <a:buAutoNum type="arabicPeriod"/>
            </a:pPr>
            <a:r>
              <a:rPr lang="ru-RU" sz="3600" b="1" dirty="0"/>
              <a:t>Какой процесс лежит в основе осаждения соединений углерода?</a:t>
            </a:r>
          </a:p>
        </p:txBody>
      </p:sp>
    </p:spTree>
    <p:extLst>
      <p:ext uri="{BB962C8B-B14F-4D97-AF65-F5344CB8AC3E}">
        <p14:creationId xmlns:p14="http://schemas.microsoft.com/office/powerpoint/2010/main" val="212726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49" y="0"/>
            <a:ext cx="8133379" cy="669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8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/>
              <a:t>Ход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249680"/>
            <a:ext cx="11948160" cy="5608320"/>
          </a:xfrm>
        </p:spPr>
        <p:txBody>
          <a:bodyPr>
            <a:normAutofit fontScale="925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Получить раствор известковой воды из негашеной извести. Доказать  основный характер полученного раствора.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2.</a:t>
            </a:r>
            <a:r>
              <a:rPr lang="ru-RU" sz="3600" b="1" dirty="0"/>
              <a:t> Качественно доказать наличие углекислого газа в выдыхаемом воздухе.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3.</a:t>
            </a:r>
            <a:r>
              <a:rPr lang="ru-RU" sz="3600" b="1" dirty="0"/>
              <a:t> Доказать способность карбоната кальция растворяться с образованием гидрокарбоната кальция.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4.</a:t>
            </a:r>
            <a:r>
              <a:rPr lang="ru-RU" sz="3600" b="1" dirty="0"/>
              <a:t> Провести качественную реакцию вскипания на карбонаты и гидрокарбонаты.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5.</a:t>
            </a:r>
            <a:r>
              <a:rPr lang="ru-RU" sz="3600" b="1" dirty="0"/>
              <a:t> Провести реакцию превращения кислой соли в среднюю методом термического разложения гидрокарбоната (кипячением раствора) и взаимодействием со щелочью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439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Этапы работы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5028" y="1234441"/>
            <a:ext cx="5157787" cy="7010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" y="1950720"/>
            <a:ext cx="5647055" cy="423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1. Получить раствор известковой воды из негашеной извести. Доказать  основный характер полученного раствора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1720" y="1254443"/>
            <a:ext cx="5183188" cy="6810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Действия ученика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050280" y="1965960"/>
            <a:ext cx="6141720" cy="4602480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/>
              <a:t>Получение взвеси </a:t>
            </a:r>
            <a:r>
              <a:rPr lang="ru-RU" sz="4400" b="1" dirty="0" err="1"/>
              <a:t>Са</a:t>
            </a:r>
            <a:r>
              <a:rPr lang="ru-RU" sz="4400" b="1" dirty="0"/>
              <a:t>(ОН)</a:t>
            </a:r>
            <a:r>
              <a:rPr lang="ru-RU" sz="4400" b="1" baseline="-25000" dirty="0"/>
              <a:t>2</a:t>
            </a:r>
          </a:p>
          <a:p>
            <a:r>
              <a:rPr lang="ru-RU" sz="4400" b="1" dirty="0"/>
              <a:t>Фильтрование</a:t>
            </a:r>
          </a:p>
          <a:p>
            <a:r>
              <a:rPr lang="ru-RU" sz="4400" b="1" dirty="0"/>
              <a:t>Определение среды порции раствора 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Понятия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: фильтрат,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</a:rPr>
              <a:t>фильтрант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, порция, известковое молоко, известковая вода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45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1508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4800" y="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7200" b="1" dirty="0">
                <a:solidFill>
                  <a:srgbClr val="FFFF00"/>
                </a:solidFill>
              </a:rPr>
              <a:t>ЭКОЛОГИЧЕСКОЕ РАВНОВЕСИЕ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960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Этапы работы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5028" y="1234441"/>
            <a:ext cx="5157787" cy="7010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" y="1950720"/>
            <a:ext cx="5647055" cy="423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2. Качественно доказать наличие углекислого газа в выдыхаемом воздухе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1720" y="1254443"/>
            <a:ext cx="5183188" cy="6810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Действия ученика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050280" y="1965960"/>
            <a:ext cx="6141720" cy="4602480"/>
          </a:xfrm>
        </p:spPr>
        <p:txBody>
          <a:bodyPr>
            <a:normAutofit fontScale="92500" lnSpcReduction="10000"/>
          </a:bodyPr>
          <a:lstStyle/>
          <a:p>
            <a:r>
              <a:rPr lang="ru-RU" sz="4400" b="1" dirty="0"/>
              <a:t>Получение взвеси СаСО</a:t>
            </a:r>
            <a:r>
              <a:rPr lang="ru-RU" sz="4400" b="1" baseline="-25000" dirty="0"/>
              <a:t>3</a:t>
            </a:r>
          </a:p>
          <a:p>
            <a:r>
              <a:rPr lang="ru-RU" sz="4400" b="1" dirty="0"/>
              <a:t>Определение цвета и консистенции осадка</a:t>
            </a:r>
          </a:p>
          <a:p>
            <a:pPr marL="0" indent="0">
              <a:buNone/>
            </a:pP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</a:rPr>
              <a:t>Понятия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: роль дыхания в круговороте углерода, растворимость СО</a:t>
            </a:r>
            <a:r>
              <a:rPr lang="ru-RU" sz="4400" b="1" baseline="-250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в воде, угольная кислота и ее соли, порция взвеси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2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Этапы работы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5028" y="1234441"/>
            <a:ext cx="5157787" cy="7010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" y="1950720"/>
            <a:ext cx="5647055" cy="423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3. Доказать способность карбоната кальция растворяться с образованием гидрокарбоната кальция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1720" y="1254443"/>
            <a:ext cx="5183188" cy="6810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Действия ученика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684520" y="1965960"/>
            <a:ext cx="6507480" cy="4602480"/>
          </a:xfrm>
        </p:spPr>
        <p:txBody>
          <a:bodyPr>
            <a:noAutofit/>
          </a:bodyPr>
          <a:lstStyle/>
          <a:p>
            <a:r>
              <a:rPr lang="ru-RU" sz="3600" b="1" dirty="0"/>
              <a:t>Получение раствора </a:t>
            </a:r>
            <a:r>
              <a:rPr lang="ru-RU" sz="3600" b="1" dirty="0" err="1"/>
              <a:t>Са</a:t>
            </a:r>
            <a:r>
              <a:rPr lang="ru-RU" sz="3600" b="1" dirty="0"/>
              <a:t>(НСО</a:t>
            </a:r>
            <a:r>
              <a:rPr lang="ru-RU" sz="3600" b="1" baseline="-25000" dirty="0"/>
              <a:t>3</a:t>
            </a:r>
            <a:r>
              <a:rPr lang="ru-RU" sz="3600" b="1" dirty="0"/>
              <a:t>)</a:t>
            </a:r>
            <a:r>
              <a:rPr lang="ru-RU" sz="3600" b="1" baseline="-25000" dirty="0"/>
              <a:t>2</a:t>
            </a:r>
          </a:p>
          <a:p>
            <a:r>
              <a:rPr lang="ru-RU" sz="3600" b="1" dirty="0"/>
              <a:t>Определение признаков реакции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Понятия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: растворимость СО</a:t>
            </a:r>
            <a:r>
              <a:rPr lang="ru-RU" sz="32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в воде, зависимость растворимости от температуры раствора, роль процесса растворения СО</a:t>
            </a:r>
            <a:r>
              <a:rPr lang="ru-RU" sz="3200" b="1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в воде в круговороте углерода, порция раствора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07046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Этапы работы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5028" y="1234441"/>
            <a:ext cx="5157787" cy="7010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" y="1950720"/>
            <a:ext cx="5647055" cy="423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4. Провести качественную реакцию «вскипания» на карбонат- и гидрокарбонат- ионы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1720" y="1254443"/>
            <a:ext cx="5183188" cy="6810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Действия ученика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684520" y="1965960"/>
            <a:ext cx="6507480" cy="4602480"/>
          </a:xfrm>
        </p:spPr>
        <p:txBody>
          <a:bodyPr>
            <a:noAutofit/>
          </a:bodyPr>
          <a:lstStyle/>
          <a:p>
            <a:r>
              <a:rPr lang="ru-RU" sz="3600" b="1" dirty="0"/>
              <a:t>Взаимодействие порций </a:t>
            </a:r>
            <a:r>
              <a:rPr lang="ru-RU" sz="3600" b="1" dirty="0" err="1"/>
              <a:t>Са</a:t>
            </a:r>
            <a:r>
              <a:rPr lang="ru-RU" sz="3600" b="1" dirty="0"/>
              <a:t>(НСО</a:t>
            </a:r>
            <a:r>
              <a:rPr lang="ru-RU" sz="3600" b="1" baseline="-25000" dirty="0"/>
              <a:t>3</a:t>
            </a:r>
            <a:r>
              <a:rPr lang="ru-RU" sz="3600" b="1" dirty="0"/>
              <a:t>)</a:t>
            </a:r>
            <a:r>
              <a:rPr lang="ru-RU" sz="3600" b="1" baseline="-25000" dirty="0"/>
              <a:t>2 </a:t>
            </a:r>
            <a:r>
              <a:rPr lang="ru-RU" sz="3600" b="1" dirty="0"/>
              <a:t>и</a:t>
            </a:r>
            <a:r>
              <a:rPr lang="ru-RU" sz="3600" b="1" baseline="-25000" dirty="0"/>
              <a:t> </a:t>
            </a:r>
            <a:r>
              <a:rPr lang="ru-RU" sz="3600" b="1" dirty="0"/>
              <a:t>СаСО</a:t>
            </a:r>
            <a:r>
              <a:rPr lang="ru-RU" sz="3600" b="1" baseline="-25000" dirty="0"/>
              <a:t>3 </a:t>
            </a:r>
            <a:r>
              <a:rPr lang="ru-RU" sz="3600" b="1" dirty="0"/>
              <a:t>с кислотой</a:t>
            </a:r>
          </a:p>
          <a:p>
            <a:r>
              <a:rPr lang="ru-RU" sz="3600" b="1" dirty="0"/>
              <a:t>Определение признаков качественной реакции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Понятия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: качественная реакция «вскипания»,  роль этой реакции круговороте углерода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695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083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/>
              <a:t>Этапы работы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55028" y="1234441"/>
            <a:ext cx="5157787" cy="70104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Элемент задания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50520" y="1950720"/>
            <a:ext cx="5647055" cy="423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5. </a:t>
            </a:r>
            <a:r>
              <a:rPr lang="ru-RU" sz="3600" b="1" dirty="0"/>
              <a:t>Провести реакцию превращения кислой соли в среднюю методом термического разложения гидрокарбоната (кипячением раствора) и взаимодействием со щелочью</a:t>
            </a:r>
            <a:endParaRPr lang="ru-RU" sz="4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1720" y="1254443"/>
            <a:ext cx="5183188" cy="68103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Действия ученика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684520" y="1965960"/>
            <a:ext cx="6507480" cy="4602480"/>
          </a:xfrm>
        </p:spPr>
        <p:txBody>
          <a:bodyPr>
            <a:noAutofit/>
          </a:bodyPr>
          <a:lstStyle/>
          <a:p>
            <a:r>
              <a:rPr lang="ru-RU" sz="3600" b="1" dirty="0"/>
              <a:t>Кипячение раствора гидрокарбоната кальция до появления накипи</a:t>
            </a:r>
          </a:p>
          <a:p>
            <a:r>
              <a:rPr lang="ru-RU" sz="3600" b="1" dirty="0"/>
              <a:t>Добавление порции </a:t>
            </a:r>
            <a:r>
              <a:rPr lang="ru-RU" sz="3600" b="1" dirty="0" err="1"/>
              <a:t>Са</a:t>
            </a:r>
            <a:r>
              <a:rPr lang="ru-RU" sz="3600" b="1" dirty="0"/>
              <a:t>(ОН)</a:t>
            </a:r>
            <a:r>
              <a:rPr lang="ru-RU" sz="3600" b="1" baseline="-25000" dirty="0"/>
              <a:t>2</a:t>
            </a:r>
            <a:endParaRPr lang="ru-RU" sz="3600" b="1" dirty="0"/>
          </a:p>
          <a:p>
            <a:pPr marL="0" indent="0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Понятия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</a:rPr>
              <a:t>взаимопереходы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солей, избавление от временной жесткости воды, роль этой реакции круговороте углерода, формирование осадочных пород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151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/>
              <a:t>Ответьте на вопросы и сделайте выводы: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2880" y="1783080"/>
            <a:ext cx="12009120" cy="496824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3600" b="1" dirty="0"/>
              <a:t>Какие элементы круговорота углерода в природе удалось проиллюстрировать в ходе практической работы?</a:t>
            </a:r>
          </a:p>
          <a:p>
            <a:pPr marL="514350" indent="-514350">
              <a:buAutoNum type="arabicPeriod"/>
            </a:pPr>
            <a:r>
              <a:rPr lang="ru-RU" sz="3600" b="1" dirty="0"/>
              <a:t>С помощью каких реакций демонстрируется взаимопревращение кислых и средних солей угольной кислоты друг в друга?</a:t>
            </a:r>
          </a:p>
          <a:p>
            <a:pPr marL="514350" indent="-514350">
              <a:buAutoNum type="arabicPeriod"/>
            </a:pPr>
            <a:r>
              <a:rPr lang="ru-RU" sz="3600" b="1" dirty="0"/>
              <a:t>Как можно избавиться от временной жесткости воды, вызванной присутствием </a:t>
            </a:r>
            <a:r>
              <a:rPr lang="ru-RU" sz="3600" b="1" dirty="0" err="1"/>
              <a:t>Са</a:t>
            </a:r>
            <a:r>
              <a:rPr lang="ru-RU" sz="3600" b="1" dirty="0"/>
              <a:t>(НСО</a:t>
            </a:r>
            <a:r>
              <a:rPr lang="ru-RU" sz="3600" b="1" baseline="-25000" dirty="0"/>
              <a:t>3</a:t>
            </a:r>
            <a:r>
              <a:rPr lang="ru-RU" sz="3600" b="1" dirty="0"/>
              <a:t>)</a:t>
            </a:r>
            <a:r>
              <a:rPr lang="ru-RU" sz="3600" b="1" baseline="-25000" dirty="0"/>
              <a:t>2 </a:t>
            </a:r>
            <a:r>
              <a:rPr lang="ru-RU" sz="3600" b="1" dirty="0"/>
              <a:t>в растворе?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600" b="1" dirty="0"/>
              <a:t>Какие качественные реакции были выполнены в ходе практической работы?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5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ru-RU" sz="8000" b="1" dirty="0"/>
              <a:t>Ход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" y="1249680"/>
            <a:ext cx="11948160" cy="5608320"/>
          </a:xfrm>
        </p:spPr>
        <p:txBody>
          <a:bodyPr>
            <a:normAutofit fontScale="925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1.</a:t>
            </a:r>
            <a:r>
              <a:rPr lang="ru-RU" sz="3600" b="1" dirty="0"/>
              <a:t> Получить раствор известковой воды из негашеной извести. Доказать  основный характер полученного раствора.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2.</a:t>
            </a:r>
            <a:r>
              <a:rPr lang="ru-RU" sz="3600" b="1" dirty="0"/>
              <a:t> Качественно доказать наличие углекислого газа в выдыхаемом воздухе.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3.</a:t>
            </a:r>
            <a:r>
              <a:rPr lang="ru-RU" sz="3600" b="1" dirty="0"/>
              <a:t> Доказать способность карбоната кальция растворяться с образованием гидрокарбоната кальция.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4.</a:t>
            </a:r>
            <a:r>
              <a:rPr lang="ru-RU" sz="3600" b="1" dirty="0"/>
              <a:t> Провести качественную реакцию вскипания на карбонаты и гидрокарбонаты.</a:t>
            </a:r>
          </a:p>
          <a:p>
            <a:r>
              <a:rPr lang="ru-RU" sz="3600" b="1" dirty="0">
                <a:solidFill>
                  <a:srgbClr val="FF0000"/>
                </a:solidFill>
              </a:rPr>
              <a:t>5.</a:t>
            </a:r>
            <a:r>
              <a:rPr lang="ru-RU" sz="3600" b="1" dirty="0"/>
              <a:t> Провести реакцию превращения кислой соли в среднюю методом термического разложения гидрокарбоната (кипячением раствора) и взаимодействием со щелочью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4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5"/>
            <a:ext cx="11495314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Факторы экологического равновесия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46514"/>
            <a:ext cx="12192000" cy="5181600"/>
          </a:xfrm>
        </p:spPr>
        <p:txBody>
          <a:bodyPr>
            <a:normAutofit/>
          </a:bodyPr>
          <a:lstStyle/>
          <a:p>
            <a:r>
              <a:rPr lang="ru-RU" sz="4400" b="1" dirty="0"/>
              <a:t>биологическое разнообразие</a:t>
            </a:r>
          </a:p>
          <a:p>
            <a:r>
              <a:rPr lang="ru-RU" sz="4400" b="1" dirty="0"/>
              <a:t>круговорот элементов питания </a:t>
            </a:r>
          </a:p>
          <a:p>
            <a:r>
              <a:rPr lang="ru-RU" sz="4400" b="1" dirty="0"/>
              <a:t>реализация кибернетического закона внутреннего динамического равновесия экосистем Н. </a:t>
            </a:r>
            <a:r>
              <a:rPr lang="ru-RU" sz="4400" b="1" dirty="0" err="1"/>
              <a:t>Реймерса</a:t>
            </a:r>
            <a:r>
              <a:rPr lang="ru-RU" sz="4400" b="1" dirty="0"/>
              <a:t>, лежащего в основе гомеостаза организма, популяции и даже всего биогеоценоза</a:t>
            </a:r>
          </a:p>
        </p:txBody>
      </p:sp>
    </p:spTree>
    <p:extLst>
      <p:ext uri="{BB962C8B-B14F-4D97-AF65-F5344CB8AC3E}">
        <p14:creationId xmlns:p14="http://schemas.microsoft.com/office/powerpoint/2010/main" val="10774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Круговорот углерода в природе (геохимический цикл углерода)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825625"/>
            <a:ext cx="1187196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/>
              <a:t>— </a:t>
            </a:r>
            <a:r>
              <a:rPr lang="ru-RU" sz="4800" b="1" dirty="0"/>
              <a:t>это процесс</a:t>
            </a:r>
            <a:r>
              <a:rPr lang="ru-RU" sz="5400" b="1" dirty="0"/>
              <a:t>, </a:t>
            </a:r>
          </a:p>
          <a:p>
            <a:pPr marL="0" indent="0" algn="ctr">
              <a:buNone/>
            </a:pPr>
            <a:r>
              <a:rPr lang="ru-RU" sz="5400" b="1" dirty="0"/>
              <a:t>при котором углерод перемещается между всеми оболочками Земли и живыми организмами </a:t>
            </a:r>
          </a:p>
          <a:p>
            <a:pPr marL="0" indent="0" algn="ctr">
              <a:buNone/>
            </a:pPr>
            <a:r>
              <a:rPr lang="ru-RU" sz="5400" b="1" dirty="0"/>
              <a:t>(между различными геохимическими резервуарами)</a:t>
            </a:r>
          </a:p>
        </p:txBody>
      </p:sp>
    </p:spTree>
    <p:extLst>
      <p:ext uri="{BB962C8B-B14F-4D97-AF65-F5344CB8AC3E}">
        <p14:creationId xmlns:p14="http://schemas.microsoft.com/office/powerpoint/2010/main" val="124566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743135"/>
              </p:ext>
            </p:extLst>
          </p:nvPr>
        </p:nvGraphicFramePr>
        <p:xfrm>
          <a:off x="106680" y="152400"/>
          <a:ext cx="1208532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7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7494"/>
            <a:ext cx="12197691" cy="625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95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43840"/>
            <a:ext cx="6080760" cy="6416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FF0000"/>
                </a:solidFill>
              </a:rPr>
              <a:t>Парнико́вый</a:t>
            </a:r>
            <a:r>
              <a:rPr lang="ru-RU" sz="4000" b="1" dirty="0">
                <a:solidFill>
                  <a:srgbClr val="FF0000"/>
                </a:solidFill>
              </a:rPr>
              <a:t> (оранжерейный или тепличный) </a:t>
            </a:r>
            <a:r>
              <a:rPr lang="ru-RU" sz="4000" b="1" dirty="0" err="1">
                <a:solidFill>
                  <a:srgbClr val="FF0000"/>
                </a:solidFill>
              </a:rPr>
              <a:t>эффе́кт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/>
              <a:t>— повышение температуры нижних слоёв атмосферы планеты по сравнению с эффективной температурой, то есть температурой теплового излучения планеты, наблюдаемого из космоса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243840"/>
            <a:ext cx="5791200" cy="59331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err="1">
                <a:solidFill>
                  <a:srgbClr val="FF0000"/>
                </a:solidFill>
              </a:rPr>
              <a:t>Парнико́вые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га́зы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/>
              <a:t>— газы с высокой прозрачностью в видимом диапазоне и с </a:t>
            </a:r>
            <a:r>
              <a:rPr lang="ru-RU" sz="3600" b="1" i="1" u="sng" dirty="0"/>
              <a:t>высоким поглощением в среднем и дальнем инфракрасном диапазонах</a:t>
            </a:r>
            <a:r>
              <a:rPr lang="ru-RU" sz="4000" b="1" dirty="0"/>
              <a:t>. Присутствие таких газов в атмосферах планет приводит к парниковому эффекту</a:t>
            </a:r>
          </a:p>
        </p:txBody>
      </p:sp>
    </p:spTree>
    <p:extLst>
      <p:ext uri="{BB962C8B-B14F-4D97-AF65-F5344CB8AC3E}">
        <p14:creationId xmlns:p14="http://schemas.microsoft.com/office/powerpoint/2010/main" val="54449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753109"/>
              </p:ext>
            </p:extLst>
          </p:nvPr>
        </p:nvGraphicFramePr>
        <p:xfrm>
          <a:off x="121920" y="152401"/>
          <a:ext cx="12070080" cy="670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640150943"/>
                    </a:ext>
                  </a:extLst>
                </a:gridCol>
                <a:gridCol w="2118360">
                  <a:extLst>
                    <a:ext uri="{9D8B030D-6E8A-4147-A177-3AD203B41FA5}">
                      <a16:colId xmlns:a16="http://schemas.microsoft.com/office/drawing/2014/main" val="854555799"/>
                    </a:ext>
                  </a:extLst>
                </a:gridCol>
                <a:gridCol w="5928360">
                  <a:extLst>
                    <a:ext uri="{9D8B030D-6E8A-4147-A177-3AD203B41FA5}">
                      <a16:colId xmlns:a16="http://schemas.microsoft.com/office/drawing/2014/main" val="2760703303"/>
                    </a:ext>
                  </a:extLst>
                </a:gridCol>
              </a:tblGrid>
              <a:tr h="160750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Газ</a:t>
                      </a:r>
                      <a:br>
                        <a:rPr lang="ru-RU" sz="3200" b="1" dirty="0">
                          <a:effectLst/>
                        </a:rPr>
                      </a:br>
                      <a:endParaRPr lang="ru-RU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Формула</a:t>
                      </a:r>
                      <a:br>
                        <a:rPr lang="ru-RU" sz="3200" b="1" dirty="0">
                          <a:effectLst/>
                        </a:rPr>
                      </a:br>
                      <a:endParaRPr lang="ru-RU" sz="32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/>
                        </a:rPr>
                        <a:t>Вклад</a:t>
                      </a:r>
                      <a:br>
                        <a:rPr lang="ru-RU" sz="3200" b="1" dirty="0">
                          <a:effectLst/>
                        </a:rPr>
                      </a:br>
                      <a:r>
                        <a:rPr lang="ru-RU" sz="3200" b="1" dirty="0">
                          <a:effectLst/>
                        </a:rPr>
                        <a:t>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331713"/>
                  </a:ext>
                </a:extLst>
              </a:tr>
              <a:tr h="872646">
                <a:tc>
                  <a:txBody>
                    <a:bodyPr/>
                    <a:lstStyle/>
                    <a:p>
                      <a:pPr algn="ctr"/>
                      <a:r>
                        <a:rPr lang="ru-RU" sz="4800" b="1" u="none" strike="noStrike" dirty="0">
                          <a:effectLst/>
                        </a:rPr>
                        <a:t>Водяной пар</a:t>
                      </a:r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H</a:t>
                      </a:r>
                      <a:r>
                        <a:rPr lang="en-US" sz="4800" b="1" baseline="-25000" dirty="0">
                          <a:effectLst/>
                        </a:rPr>
                        <a:t>2</a:t>
                      </a:r>
                      <a:r>
                        <a:rPr lang="en-US" sz="4800" b="1" dirty="0">
                          <a:effectLst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effectLst/>
                        </a:rPr>
                        <a:t>36—72 %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362320"/>
                  </a:ext>
                </a:extLst>
              </a:tr>
              <a:tr h="1607507">
                <a:tc>
                  <a:txBody>
                    <a:bodyPr/>
                    <a:lstStyle/>
                    <a:p>
                      <a:pPr algn="ctr"/>
                      <a:r>
                        <a:rPr lang="ru-RU" sz="4800" b="1" u="none" strike="noStrike" dirty="0">
                          <a:effectLst/>
                        </a:rPr>
                        <a:t>Углекислый газ</a:t>
                      </a:r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effectLst/>
                        </a:rPr>
                        <a:t>CO</a:t>
                      </a:r>
                      <a:r>
                        <a:rPr lang="en-US" sz="4800" b="1" baseline="-25000" dirty="0">
                          <a:effectLst/>
                        </a:rPr>
                        <a:t>2</a:t>
                      </a:r>
                      <a:endParaRPr lang="en-US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effectLst/>
                        </a:rPr>
                        <a:t>9—26 %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175295"/>
                  </a:ext>
                </a:extLst>
              </a:tr>
              <a:tr h="872646">
                <a:tc>
                  <a:txBody>
                    <a:bodyPr/>
                    <a:lstStyle/>
                    <a:p>
                      <a:pPr algn="ctr"/>
                      <a:r>
                        <a:rPr lang="ru-RU" sz="4800" b="1" u="none" strike="noStrike" dirty="0">
                          <a:effectLst/>
                        </a:rPr>
                        <a:t>Метан</a:t>
                      </a:r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CH</a:t>
                      </a:r>
                      <a:r>
                        <a:rPr lang="en-US" sz="4800" b="1" baseline="-25000">
                          <a:effectLst/>
                        </a:rPr>
                        <a:t>4</a:t>
                      </a:r>
                      <a:endParaRPr lang="en-US" sz="4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effectLst/>
                        </a:rPr>
                        <a:t>4—9 %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09507"/>
                  </a:ext>
                </a:extLst>
              </a:tr>
              <a:tr h="872646">
                <a:tc>
                  <a:txBody>
                    <a:bodyPr/>
                    <a:lstStyle/>
                    <a:p>
                      <a:pPr algn="ctr"/>
                      <a:r>
                        <a:rPr lang="ru-RU" sz="4800" b="1" u="none" strike="noStrike" dirty="0">
                          <a:effectLst/>
                        </a:rPr>
                        <a:t>Озон</a:t>
                      </a:r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O</a:t>
                      </a:r>
                      <a:r>
                        <a:rPr lang="en-US" sz="4800" b="1" baseline="-25000">
                          <a:effectLst/>
                        </a:rPr>
                        <a:t>3</a:t>
                      </a:r>
                      <a:endParaRPr lang="en-US" sz="4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>
                          <a:effectLst/>
                        </a:rPr>
                        <a:t>3—7 %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0600"/>
                  </a:ext>
                </a:extLst>
              </a:tr>
              <a:tr h="872646">
                <a:tc>
                  <a:txBody>
                    <a:bodyPr/>
                    <a:lstStyle/>
                    <a:p>
                      <a:pPr algn="ctr"/>
                      <a:r>
                        <a:rPr lang="ru-RU" sz="4800" b="1" u="none" strike="noStrike" dirty="0">
                          <a:effectLst/>
                        </a:rPr>
                        <a:t>Оксид азота</a:t>
                      </a:r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effectLst/>
                        </a:rPr>
                        <a:t>N</a:t>
                      </a:r>
                      <a:r>
                        <a:rPr lang="en-US" sz="4800" b="1" baseline="-25000">
                          <a:effectLst/>
                        </a:rPr>
                        <a:t>2</a:t>
                      </a:r>
                      <a:r>
                        <a:rPr lang="en-US" sz="4800" b="1">
                          <a:effectLst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48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347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24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7720" y="3093085"/>
            <a:ext cx="10515600" cy="1325563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8800" b="1" dirty="0">
                <a:solidFill>
                  <a:prstClr val="black"/>
                </a:solidFill>
                <a:latin typeface="Calibri" panose="020F0502020204030204"/>
              </a:rPr>
              <a:t>СО</a:t>
            </a:r>
            <a:r>
              <a:rPr lang="ru-RU" sz="8800" b="1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ru-RU" sz="8800" b="1" dirty="0">
                <a:solidFill>
                  <a:prstClr val="black"/>
                </a:solidFill>
                <a:latin typeface="Calibri" panose="020F0502020204030204"/>
              </a:rPr>
              <a:t> в атмосфере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6680" y="228600"/>
            <a:ext cx="5913120" cy="594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b="1" dirty="0"/>
              <a:t>Источники?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69280" y="259080"/>
            <a:ext cx="6522720" cy="6024563"/>
          </a:xfrm>
        </p:spPr>
        <p:txBody>
          <a:bodyPr/>
          <a:lstStyle/>
          <a:p>
            <a:pPr marL="0" indent="0" algn="r">
              <a:buNone/>
            </a:pPr>
            <a:r>
              <a:rPr lang="ru-RU" sz="7200" b="1" dirty="0"/>
              <a:t>Потребители?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88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798</Words>
  <Application>Microsoft Office PowerPoint</Application>
  <PresentationFormat>Широкоэкранный</PresentationFormat>
  <Paragraphs>104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ПРАКТИЧЕСКАЯ РАБОТА «ВЗАИМОПРЕВРАЩЕНИЯ И КАЧЕСТВЕННЫЕ РЕАКЦИИ КАРБОНАТОВ И ГИДРОКАРБОНАТОВ» КАК ИЛЛЮСТРАЦИЯ ЭКОЛОГИЧЕСКОГО РАВНОВЕСИЯ В БИОСФЕРЕ</vt:lpstr>
      <vt:lpstr>ЭКОЛОГИЧЕСКОЕ РАВНОВЕСИЕ</vt:lpstr>
      <vt:lpstr>Факторы экологического равновесия</vt:lpstr>
      <vt:lpstr>Круговорот углерода в природе (геохимический цикл углерода)</vt:lpstr>
      <vt:lpstr>Презентация PowerPoint</vt:lpstr>
      <vt:lpstr>Презентация PowerPoint</vt:lpstr>
      <vt:lpstr>Презентация PowerPoint</vt:lpstr>
      <vt:lpstr>Презентация PowerPoint</vt:lpstr>
      <vt:lpstr>СО2 в атмосфере</vt:lpstr>
      <vt:lpstr>Презентация PowerPoint</vt:lpstr>
      <vt:lpstr>Презентация PowerPoint</vt:lpstr>
      <vt:lpstr>Презентация PowerPoint</vt:lpstr>
      <vt:lpstr>Презентация PowerPoint</vt:lpstr>
      <vt:lpstr>Океан служит мощным буфером регуляции СО2 в атмосфере</vt:lpstr>
      <vt:lpstr>Презентация PowerPoint</vt:lpstr>
      <vt:lpstr>Ответьте на вопросы и сформулируйте цель практической работы:</vt:lpstr>
      <vt:lpstr>Презентация PowerPoint</vt:lpstr>
      <vt:lpstr>Ход работы: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Ответьте на вопросы и сделайте выводы:</vt:lpstr>
      <vt:lpstr>Ход работы: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Безрукова Анастасия</cp:lastModifiedBy>
  <cp:revision>29</cp:revision>
  <dcterms:created xsi:type="dcterms:W3CDTF">2022-03-16T03:47:47Z</dcterms:created>
  <dcterms:modified xsi:type="dcterms:W3CDTF">2022-03-28T04:57:08Z</dcterms:modified>
</cp:coreProperties>
</file>