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6"/>
  </p:notesMasterIdLst>
  <p:sldIdLst>
    <p:sldId id="256" r:id="rId2"/>
    <p:sldId id="279" r:id="rId3"/>
    <p:sldId id="281" r:id="rId4"/>
    <p:sldId id="294" r:id="rId5"/>
    <p:sldId id="302" r:id="rId6"/>
    <p:sldId id="282" r:id="rId7"/>
    <p:sldId id="283" r:id="rId8"/>
    <p:sldId id="285" r:id="rId9"/>
    <p:sldId id="288" r:id="rId10"/>
    <p:sldId id="303" r:id="rId11"/>
    <p:sldId id="289" r:id="rId12"/>
    <p:sldId id="290" r:id="rId13"/>
    <p:sldId id="291" r:id="rId14"/>
    <p:sldId id="304" r:id="rId15"/>
    <p:sldId id="305" r:id="rId16"/>
    <p:sldId id="272" r:id="rId17"/>
    <p:sldId id="273" r:id="rId18"/>
    <p:sldId id="274" r:id="rId19"/>
    <p:sldId id="275" r:id="rId20"/>
    <p:sldId id="258" r:id="rId21"/>
    <p:sldId id="259" r:id="rId22"/>
    <p:sldId id="260" r:id="rId23"/>
    <p:sldId id="261" r:id="rId24"/>
    <p:sldId id="262" r:id="rId25"/>
    <p:sldId id="263" r:id="rId26"/>
    <p:sldId id="295" r:id="rId27"/>
    <p:sldId id="264" r:id="rId28"/>
    <p:sldId id="277" r:id="rId29"/>
    <p:sldId id="265" r:id="rId30"/>
    <p:sldId id="267" r:id="rId31"/>
    <p:sldId id="268" r:id="rId32"/>
    <p:sldId id="269" r:id="rId33"/>
    <p:sldId id="301" r:id="rId34"/>
    <p:sldId id="27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7337D-0368-4867-8499-A1DC763315F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B4F86-F1E3-4CA3-A108-4253BC0A6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4F86-F1E3-4CA3-A108-4253BC0A687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5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4F86-F1E3-4CA3-A108-4253BC0A687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9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4F86-F1E3-4CA3-A108-4253BC0A687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2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2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8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1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5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5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0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8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6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85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34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8D91-6284-4F31-B4F3-887EC4CB0679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17014-3E8D-4A3A-8349-2A85E43F3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2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zika_7-9_un_kodifikator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fizika_7-9_un_kodifikator.pdf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Обновление ФГОС –</a:t>
            </a:r>
            <a:br>
              <a:rPr lang="ru-RU" sz="4000" b="1" dirty="0"/>
            </a:br>
            <a:r>
              <a:rPr lang="ru-RU" sz="4000" b="1" dirty="0"/>
              <a:t>повышение качества образования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088423" y="4208707"/>
            <a:ext cx="7095392" cy="1655762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/>
              <a:t>Подготовила : учитель  высшей квалификационной категории, член ГМО  физики</a:t>
            </a:r>
          </a:p>
          <a:p>
            <a:pPr algn="l"/>
            <a:r>
              <a:rPr lang="ru-RU" dirty="0"/>
              <a:t> МАОУ «Многопрофильный Лицей № 148 </a:t>
            </a:r>
            <a:r>
              <a:rPr lang="ru-RU" dirty="0" err="1"/>
              <a:t>г.Челябинск</a:t>
            </a:r>
            <a:r>
              <a:rPr lang="ru-RU" dirty="0"/>
              <a:t>»  </a:t>
            </a:r>
          </a:p>
          <a:p>
            <a:pPr algn="l"/>
            <a:r>
              <a:rPr lang="ru-RU" dirty="0" err="1"/>
              <a:t>Шмонькина</a:t>
            </a:r>
            <a:r>
              <a:rPr lang="ru-RU" dirty="0"/>
              <a:t> </a:t>
            </a:r>
            <a:r>
              <a:rPr lang="ru-RU" dirty="0" err="1"/>
              <a:t>Нэлла</a:t>
            </a:r>
            <a:r>
              <a:rPr lang="ru-RU" dirty="0"/>
              <a:t>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20933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isshelp.ru/blog/wp-content/uploads/2021/05/word-image-255-1024x6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06" y="457201"/>
            <a:ext cx="97536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7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437" y="187569"/>
            <a:ext cx="9875520" cy="135636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Соответствие проектов ФГОС стратегии научно-технологического развития РФ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547"/>
          <a:stretch/>
        </p:blipFill>
        <p:spPr>
          <a:xfrm>
            <a:off x="870437" y="1543929"/>
            <a:ext cx="9637387" cy="49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02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46" y="257908"/>
            <a:ext cx="9875520" cy="1356360"/>
          </a:xfrm>
        </p:spPr>
        <p:txBody>
          <a:bodyPr>
            <a:normAutofit/>
          </a:bodyPr>
          <a:lstStyle/>
          <a:p>
            <a:r>
              <a:rPr lang="ru-RU" dirty="0"/>
              <a:t>Соответствие проектов ФГОС стратегии научно-технологического развития РФ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93"/>
          <a:stretch/>
        </p:blipFill>
        <p:spPr>
          <a:xfrm>
            <a:off x="685799" y="1679330"/>
            <a:ext cx="9504486" cy="46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Соответствие проектов ФГОС стратегии научно-технологического развития РФ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69" y="1965960"/>
            <a:ext cx="9486900" cy="473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-267921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Новые стандарты должны обеспечить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5300" y="840887"/>
            <a:ext cx="10515600" cy="54807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-единство образовательного пространства России;</a:t>
            </a:r>
          </a:p>
          <a:p>
            <a:pPr marL="0" indent="0">
              <a:buNone/>
            </a:pPr>
            <a:r>
              <a:rPr lang="ru-RU" sz="2000" dirty="0"/>
              <a:t>-вариативность содержания образовательных программ;</a:t>
            </a:r>
          </a:p>
          <a:p>
            <a:pPr marL="0" indent="0">
              <a:buNone/>
            </a:pPr>
            <a:r>
              <a:rPr lang="ru-RU" sz="2000" dirty="0"/>
              <a:t>-применение методик обучения ,направленных на формирование гармоничного физического и психического развития. А также на сохранение и укрепление здоровья;</a:t>
            </a:r>
          </a:p>
          <a:p>
            <a:pPr marL="0" indent="0">
              <a:buNone/>
            </a:pPr>
            <a:r>
              <a:rPr lang="ru-RU" sz="2000" dirty="0"/>
              <a:t> -развитие личностных качеств, необходимых для решения повседневных и нетиповых задач для адекватной ориентации в окружающем мире;</a:t>
            </a:r>
          </a:p>
          <a:p>
            <a:pPr marL="0" indent="0">
              <a:buNone/>
            </a:pPr>
            <a:r>
              <a:rPr lang="ru-RU" sz="2000" dirty="0"/>
              <a:t>-благоприятные условия воспитания и обучения;</a:t>
            </a:r>
          </a:p>
          <a:p>
            <a:pPr marL="0" indent="0">
              <a:buNone/>
            </a:pPr>
            <a:r>
              <a:rPr lang="ru-RU" sz="2000" dirty="0"/>
              <a:t>-единство учебной и воспитательной деятельности;</a:t>
            </a:r>
          </a:p>
          <a:p>
            <a:pPr marL="0" indent="0">
              <a:buNone/>
            </a:pPr>
            <a:r>
              <a:rPr lang="ru-RU" sz="2000" dirty="0"/>
              <a:t>-формирование культуры непрерывного образования и саморазвития на протяжении всей жизни;</a:t>
            </a:r>
          </a:p>
          <a:p>
            <a:pPr marL="0" indent="0">
              <a:buNone/>
            </a:pPr>
            <a:r>
              <a:rPr lang="ru-RU" sz="2000" dirty="0"/>
              <a:t>-разумное и безопасное использование  цифровых технологий;</a:t>
            </a:r>
          </a:p>
          <a:p>
            <a:pPr marL="0" indent="0">
              <a:buNone/>
            </a:pPr>
            <a:r>
              <a:rPr lang="ru-RU" sz="2000" dirty="0"/>
              <a:t>-формирование российской гражданской идентичности;</a:t>
            </a:r>
          </a:p>
          <a:p>
            <a:pPr marL="0" indent="0">
              <a:buNone/>
            </a:pPr>
            <a:r>
              <a:rPr lang="ru-RU" sz="2000" dirty="0"/>
              <a:t>-личностное развитие обучающихся , в том числе гражданское, патриотической, духовно-нравственное, эстетическое, физическое, трудовое, экологическое воспитание;</a:t>
            </a:r>
          </a:p>
          <a:p>
            <a:pPr marL="0" indent="0">
              <a:buNone/>
            </a:pPr>
            <a:r>
              <a:rPr lang="ru-RU" sz="2000" dirty="0"/>
              <a:t>-формирование у школьников системных знаний о месте РФ в мире, а также о ее исторической роли, территориальной целостности, культурном и технологическом развитии, вкладе в мировое научное наследие и формирование представлений о современной России.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08624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1072662" y="1878379"/>
            <a:ext cx="10515600" cy="4351338"/>
          </a:xfrm>
        </p:spPr>
        <p:txBody>
          <a:bodyPr/>
          <a:lstStyle/>
          <a:p>
            <a:r>
              <a:rPr lang="ru-RU" dirty="0"/>
              <a:t>В  обновленных ФГОС сформулированы максимально конкретные требования к предметам всей школьной программы соответствующего уровня, позволяющие ответить на вопросы : что конкретно школьник будет знать и что освоит.</a:t>
            </a:r>
          </a:p>
        </p:txBody>
      </p:sp>
    </p:spTree>
    <p:extLst>
      <p:ext uri="{BB962C8B-B14F-4D97-AF65-F5344CB8AC3E}">
        <p14:creationId xmlns:p14="http://schemas.microsoft.com/office/powerpoint/2010/main" val="934632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74490"/>
            <a:ext cx="10515600" cy="1015267"/>
          </a:xfrm>
        </p:spPr>
        <p:txBody>
          <a:bodyPr>
            <a:normAutofit/>
          </a:bodyPr>
          <a:lstStyle/>
          <a:p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406299" y="2003616"/>
            <a:ext cx="8455577" cy="471250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57519" y="433143"/>
            <a:ext cx="5219700" cy="4332264"/>
          </a:xfrm>
        </p:spPr>
        <p:txBody>
          <a:bodyPr/>
          <a:lstStyle/>
          <a:p>
            <a:pPr marL="0" indent="0">
              <a:buNone/>
            </a:pPr>
            <a:r>
              <a:rPr lang="ru-RU" sz="2000" i="1" dirty="0"/>
              <a:t>Первым документом, на положениях которого выстраиваются стандарты и программы –</a:t>
            </a:r>
          </a:p>
          <a:p>
            <a:pPr marL="0" indent="0">
              <a:buNone/>
            </a:pPr>
            <a:r>
              <a:rPr lang="ru-RU" sz="2000" i="1" dirty="0"/>
              <a:t>Концепция преподавания учебного предмета «физика</a:t>
            </a:r>
            <a:r>
              <a:rPr lang="ru-RU" sz="2000" dirty="0"/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06" y="0"/>
            <a:ext cx="2491556" cy="30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8662"/>
          <a:stretch/>
        </p:blipFill>
        <p:spPr>
          <a:xfrm>
            <a:off x="79131" y="421786"/>
            <a:ext cx="11924648" cy="52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0822" y="462816"/>
            <a:ext cx="10629227" cy="53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3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1491"/>
          <a:stretch/>
        </p:blipFill>
        <p:spPr>
          <a:xfrm>
            <a:off x="228599" y="475395"/>
            <a:ext cx="11742619" cy="50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67D439-1E9F-4EFC-BAF3-E08888227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1577224" y="70339"/>
            <a:ext cx="4854763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AF21826-38DF-483B-A010-62F3716492E1}"/>
              </a:ext>
            </a:extLst>
          </p:cNvPr>
          <p:cNvSpPr/>
          <p:nvPr/>
        </p:nvSpPr>
        <p:spPr>
          <a:xfrm>
            <a:off x="2639617" y="210812"/>
            <a:ext cx="81060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 НАЦИОНАЛЬНЫХ ЦЕЛЯХ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стратегических задачах развития РФ до 2024 года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6785FE5-5F68-458F-90B7-EC90869024DD}"/>
              </a:ext>
            </a:extLst>
          </p:cNvPr>
          <p:cNvSpPr/>
          <p:nvPr/>
        </p:nvSpPr>
        <p:spPr>
          <a:xfrm>
            <a:off x="6796480" y="6017263"/>
            <a:ext cx="3871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УКАЗ ПРЕЗИДЕНТА РФ от 07.05.2018 г. № 204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EE056B9-6AC2-429F-ABF9-2AEBCC72FC02}"/>
              </a:ext>
            </a:extLst>
          </p:cNvPr>
          <p:cNvSpPr/>
          <p:nvPr/>
        </p:nvSpPr>
        <p:spPr>
          <a:xfrm>
            <a:off x="4339688" y="1454902"/>
            <a:ext cx="51964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глобальной конкурентоспособности российского образования,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вхождение Российской Федерации в число 10 ведущих стран  мира по качеству общего образования.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9BFA55F-D6FB-403C-ABDA-9940C742FF3F}"/>
              </a:ext>
            </a:extLst>
          </p:cNvPr>
          <p:cNvSpPr/>
          <p:nvPr/>
        </p:nvSpPr>
        <p:spPr>
          <a:xfrm>
            <a:off x="3750376" y="1282641"/>
            <a:ext cx="5084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accent5">
                    <a:lumMod val="50000"/>
                  </a:schemeClr>
                </a:solidFill>
              </a:rPr>
              <a:t>“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6DA0443-67C1-4F3C-9A1D-6EC89553ADF3}"/>
              </a:ext>
            </a:extLst>
          </p:cNvPr>
          <p:cNvSpPr/>
          <p:nvPr/>
        </p:nvSpPr>
        <p:spPr>
          <a:xfrm>
            <a:off x="4892497" y="5801254"/>
            <a:ext cx="577550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417E788-0334-4F97-BA32-6C75A8EC784C}"/>
              </a:ext>
            </a:extLst>
          </p:cNvPr>
          <p:cNvSpPr/>
          <p:nvPr/>
        </p:nvSpPr>
        <p:spPr>
          <a:xfrm>
            <a:off x="5120268" y="5971545"/>
            <a:ext cx="55477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5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ФГОС ООО. </a:t>
            </a:r>
            <a:br>
              <a:rPr lang="ru-RU" sz="3600" b="1" dirty="0">
                <a:solidFill>
                  <a:schemeClr val="accent5"/>
                </a:solidFill>
              </a:rPr>
            </a:br>
            <a:r>
              <a:rPr lang="ru-RU" sz="3600" b="1" dirty="0">
                <a:solidFill>
                  <a:schemeClr val="accent5"/>
                </a:solidFill>
              </a:rPr>
              <a:t>Требования к результатам обучения «Физика»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31"/>
          <a:stretch/>
        </p:blipFill>
        <p:spPr>
          <a:xfrm>
            <a:off x="838200" y="1837592"/>
            <a:ext cx="9079523" cy="45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0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215" y="329956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ФГОС ООО. </a:t>
            </a:r>
            <a:br>
              <a:rPr lang="ru-RU" sz="3600" b="1" dirty="0">
                <a:solidFill>
                  <a:schemeClr val="accent5"/>
                </a:solidFill>
              </a:rPr>
            </a:br>
            <a:r>
              <a:rPr lang="ru-RU" sz="3600" b="1" dirty="0">
                <a:solidFill>
                  <a:schemeClr val="accent5"/>
                </a:solidFill>
              </a:rPr>
              <a:t>Требования к результатам обучения «Физика»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059"/>
          <a:stretch/>
        </p:blipFill>
        <p:spPr>
          <a:xfrm>
            <a:off x="560621" y="1820008"/>
            <a:ext cx="9575037" cy="44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31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ФГОС ООО. </a:t>
            </a:r>
            <a:br>
              <a:rPr lang="ru-RU" sz="3600" b="1" dirty="0">
                <a:solidFill>
                  <a:schemeClr val="accent5"/>
                </a:solidFill>
              </a:rPr>
            </a:br>
            <a:r>
              <a:rPr lang="ru-RU" sz="3600" b="1" dirty="0">
                <a:solidFill>
                  <a:schemeClr val="accent5"/>
                </a:solidFill>
              </a:rPr>
              <a:t>Требования к результатам обучения «Физика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47" y="1690688"/>
            <a:ext cx="9624368" cy="465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3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ФГОС ООО. </a:t>
            </a:r>
            <a:br>
              <a:rPr lang="ru-RU" sz="3600" b="1" dirty="0">
                <a:solidFill>
                  <a:schemeClr val="accent5"/>
                </a:solidFill>
              </a:rPr>
            </a:br>
            <a:r>
              <a:rPr lang="ru-RU" sz="3600" b="1" dirty="0">
                <a:solidFill>
                  <a:schemeClr val="accent5"/>
                </a:solidFill>
              </a:rPr>
              <a:t>Требования к результатам обучения «Физика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47" y="1825625"/>
            <a:ext cx="86739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36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Примерная программа по физике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64"/>
          <a:stretch/>
        </p:blipFill>
        <p:spPr>
          <a:xfrm>
            <a:off x="549320" y="1315671"/>
            <a:ext cx="9927840" cy="49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0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Универсальный кодификатор</a:t>
            </a:r>
            <a:r>
              <a:rPr lang="ru-RU" sz="2000" b="1" dirty="0">
                <a:solidFill>
                  <a:schemeClr val="accent5"/>
                </a:solidFill>
              </a:rPr>
              <a:t>-</a:t>
            </a:r>
            <a:br>
              <a:rPr lang="ru-RU" sz="2000" b="1" dirty="0">
                <a:solidFill>
                  <a:schemeClr val="accent5"/>
                </a:solidFill>
              </a:rPr>
            </a:br>
            <a:r>
              <a:rPr lang="ru-RU" sz="2000" b="1" dirty="0">
                <a:solidFill>
                  <a:schemeClr val="accent5"/>
                </a:solidFill>
              </a:rPr>
              <a:t>основание для проведения оценочных процедур в каждом классе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91" y="1509101"/>
            <a:ext cx="9882132" cy="4839538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b="7020"/>
          <a:stretch/>
        </p:blipFill>
        <p:spPr>
          <a:xfrm>
            <a:off x="8761616" y="247163"/>
            <a:ext cx="2782684" cy="31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b="5810"/>
          <a:stretch/>
        </p:blipFill>
        <p:spPr>
          <a:xfrm>
            <a:off x="3718710" y="295275"/>
            <a:ext cx="5392317" cy="62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91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0" y="11894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УК-особенности представления содержательных элементов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45" b="568"/>
          <a:stretch/>
        </p:blipFill>
        <p:spPr>
          <a:xfrm>
            <a:off x="456519" y="1371600"/>
            <a:ext cx="11760655" cy="52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31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271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УК-</a:t>
            </a:r>
            <a:r>
              <a:rPr lang="ru-RU" sz="3600" b="1" dirty="0" err="1">
                <a:solidFill>
                  <a:schemeClr val="accent5"/>
                </a:solidFill>
              </a:rPr>
              <a:t>межпредметное</a:t>
            </a:r>
            <a:r>
              <a:rPr lang="ru-RU" sz="3600" b="1" dirty="0">
                <a:solidFill>
                  <a:schemeClr val="accent5"/>
                </a:solidFill>
              </a:rPr>
              <a:t> взаимодействие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58" r="515" b="2130"/>
          <a:stretch/>
        </p:blipFill>
        <p:spPr>
          <a:xfrm>
            <a:off x="1170643" y="1825625"/>
            <a:ext cx="98507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04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62" y="-302296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УК-</a:t>
            </a:r>
            <a:r>
              <a:rPr lang="ru-RU" sz="3600" b="1" dirty="0" err="1">
                <a:solidFill>
                  <a:schemeClr val="accent5"/>
                </a:solidFill>
              </a:rPr>
              <a:t>межпредметное</a:t>
            </a:r>
            <a:r>
              <a:rPr lang="ru-RU" sz="3600" b="1" dirty="0">
                <a:solidFill>
                  <a:schemeClr val="accent5"/>
                </a:solidFill>
              </a:rPr>
              <a:t> взаимодействие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" t="28020" r="66341" b="49018"/>
          <a:stretch/>
        </p:blipFill>
        <p:spPr>
          <a:xfrm>
            <a:off x="0" y="558305"/>
            <a:ext cx="6873624" cy="284871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34617" t="27898" r="33239" b="47249"/>
          <a:stretch/>
        </p:blipFill>
        <p:spPr>
          <a:xfrm>
            <a:off x="2233731" y="3407016"/>
            <a:ext cx="6077931" cy="277032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/>
          <a:srcRect l="68183" t="27485" r="515" b="49994"/>
          <a:stretch/>
        </p:blipFill>
        <p:spPr>
          <a:xfrm>
            <a:off x="6161447" y="4330959"/>
            <a:ext cx="5907943" cy="234626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/>
          <a:srcRect t="18258" r="515" b="72185"/>
          <a:stretch/>
        </p:blipFill>
        <p:spPr>
          <a:xfrm>
            <a:off x="6989885" y="1023267"/>
            <a:ext cx="4947138" cy="4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D14BF8-0D47-4750-8797-AF638C1E70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538882" y="105508"/>
            <a:ext cx="485476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067D9FE-A606-4A17-9610-46B4CD254878}"/>
              </a:ext>
            </a:extLst>
          </p:cNvPr>
          <p:cNvSpPr/>
          <p:nvPr/>
        </p:nvSpPr>
        <p:spPr>
          <a:xfrm>
            <a:off x="2207569" y="724393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Helvetica Neue"/>
              </a:rPr>
              <a:t>Из Майского указа Президента 2018</a:t>
            </a:r>
            <a:endParaRPr lang="ru-RU" sz="3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DAAC79-00C8-494E-A3B9-6BB682C393D0}"/>
              </a:ext>
            </a:extLst>
          </p:cNvPr>
          <p:cNvSpPr/>
          <p:nvPr/>
        </p:nvSpPr>
        <p:spPr>
          <a:xfrm>
            <a:off x="1703513" y="1700809"/>
            <a:ext cx="89644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Правительству Российской Федерации обеспечить достижение следующих национальных целей развития РФ на период до 2024 года: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 технологического развития Российской Федерации, увеличение количества организаций, осуществляющих технологические инновации, до 50% от их общего числа;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ускоренного внедрения цифровых технологий в экономике и социальной сфере.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Правительству при разработке национального проекта в сфере образования исходить из того, что в 2024 году необходимо обеспечить : </a:t>
            </a:r>
          </a:p>
          <a:p>
            <a:pPr marL="268288" indent="-2682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внедрение на уровнях основного общего и среднего общего образования новых методов обучения и воспитания, образовательных технологий, обеспечивающих освоение обучающимися базовых навыков и умений, повышение их мотивации к обучению и вовлеченности в образовательный процесс, а также обновление содержания и совершенствование методов обучения предметной области «Физика».</a:t>
            </a:r>
          </a:p>
        </p:txBody>
      </p:sp>
    </p:spTree>
    <p:extLst>
      <p:ext uri="{BB962C8B-B14F-4D97-AF65-F5344CB8AC3E}">
        <p14:creationId xmlns:p14="http://schemas.microsoft.com/office/powerpoint/2010/main" val="587956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643"/>
            <a:ext cx="10515600" cy="82183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УК-</a:t>
            </a:r>
            <a:r>
              <a:rPr lang="ru-RU" sz="3600" b="1" dirty="0" err="1">
                <a:solidFill>
                  <a:schemeClr val="accent5"/>
                </a:solidFill>
              </a:rPr>
              <a:t>межпредметное</a:t>
            </a:r>
            <a:r>
              <a:rPr lang="ru-RU" sz="3600" b="1" dirty="0">
                <a:solidFill>
                  <a:schemeClr val="accent5"/>
                </a:solidFill>
              </a:rPr>
              <a:t> взаимодействие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34263" t="51592" r="33770" b="34782"/>
          <a:stretch/>
        </p:blipFill>
        <p:spPr>
          <a:xfrm>
            <a:off x="2126272" y="2963008"/>
            <a:ext cx="7482255" cy="176059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/>
          <a:srcRect l="68271" t="49671" r="516" b="33698"/>
          <a:stretch/>
        </p:blipFill>
        <p:spPr>
          <a:xfrm>
            <a:off x="5720446" y="4836802"/>
            <a:ext cx="6633207" cy="195085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/>
          <a:srcRect t="18258" r="515" b="72185"/>
          <a:stretch/>
        </p:blipFill>
        <p:spPr>
          <a:xfrm>
            <a:off x="7406515" y="808496"/>
            <a:ext cx="4947138" cy="421226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74" t="51091" r="66271" b="31654"/>
          <a:stretch/>
        </p:blipFill>
        <p:spPr>
          <a:xfrm>
            <a:off x="-166957" y="712177"/>
            <a:ext cx="7573905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5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454" y="187763"/>
            <a:ext cx="6935577" cy="558067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УК-</a:t>
            </a:r>
            <a:r>
              <a:rPr lang="ru-RU" sz="3600" b="1" dirty="0" err="1">
                <a:solidFill>
                  <a:schemeClr val="accent5"/>
                </a:solidFill>
              </a:rPr>
              <a:t>межпредметное</a:t>
            </a:r>
            <a:r>
              <a:rPr lang="ru-RU" sz="3600" b="1" dirty="0">
                <a:solidFill>
                  <a:schemeClr val="accent5"/>
                </a:solidFill>
              </a:rPr>
              <a:t> взаимодействие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90" t="67865" r="66632" b="19236"/>
          <a:stretch/>
        </p:blipFill>
        <p:spPr>
          <a:xfrm>
            <a:off x="113398" y="814251"/>
            <a:ext cx="8097542" cy="201790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34617" t="64836" r="33860" b="20395"/>
          <a:stretch/>
        </p:blipFill>
        <p:spPr>
          <a:xfrm>
            <a:off x="2324467" y="2832156"/>
            <a:ext cx="7543065" cy="195085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/>
          <a:srcRect l="68360" t="65935" r="515" b="19022"/>
          <a:stretch/>
        </p:blipFill>
        <p:spPr>
          <a:xfrm>
            <a:off x="4967652" y="4783014"/>
            <a:ext cx="6888954" cy="1837765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/>
          <a:srcRect t="18258" r="515" b="72185"/>
          <a:stretch/>
        </p:blipFill>
        <p:spPr>
          <a:xfrm>
            <a:off x="7165731" y="256184"/>
            <a:ext cx="4947138" cy="4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207" y="294787"/>
            <a:ext cx="7250723" cy="84821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/>
                </a:solidFill>
              </a:rPr>
              <a:t>УК-</a:t>
            </a:r>
            <a:r>
              <a:rPr lang="ru-RU" sz="3600" b="1" dirty="0" err="1">
                <a:solidFill>
                  <a:schemeClr val="accent5"/>
                </a:solidFill>
              </a:rPr>
              <a:t>межпредметное</a:t>
            </a:r>
            <a:r>
              <a:rPr lang="ru-RU" sz="3600" b="1" dirty="0">
                <a:solidFill>
                  <a:schemeClr val="accent5"/>
                </a:solidFill>
              </a:rPr>
              <a:t> взаимодействие</a:t>
            </a:r>
            <a:endParaRPr lang="ru-RU" sz="3600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t="18258" r="515" b="72185"/>
          <a:stretch/>
        </p:blipFill>
        <p:spPr>
          <a:xfrm>
            <a:off x="7513499" y="297667"/>
            <a:ext cx="4947138" cy="421226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9" t="80629" r="66714" b="6721"/>
          <a:stretch/>
        </p:blipFill>
        <p:spPr>
          <a:xfrm>
            <a:off x="184638" y="1142999"/>
            <a:ext cx="9143254" cy="230989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/>
          <a:srcRect l="35061" t="78962" r="33949" b="10904"/>
          <a:stretch/>
        </p:blipFill>
        <p:spPr>
          <a:xfrm>
            <a:off x="2145322" y="3666391"/>
            <a:ext cx="7841746" cy="1415563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/>
          <a:srcRect l="68537" t="80892" r="516" b="9134"/>
          <a:stretch/>
        </p:blipFill>
        <p:spPr>
          <a:xfrm>
            <a:off x="3295590" y="5275382"/>
            <a:ext cx="8896410" cy="158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2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С чего начать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168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Рабочие программы педагогов</a:t>
            </a:r>
            <a:endParaRPr lang="ru-RU" dirty="0"/>
          </a:p>
          <a:p>
            <a:r>
              <a:rPr lang="ru-RU" dirty="0"/>
              <a:t>Рабочие программы учебных предметов, учебных курсов, курсов внеурочной деятельности и учебных модулей нужно формировать с учетом рабочей программы воспитания.</a:t>
            </a:r>
          </a:p>
          <a:p>
            <a:r>
              <a:rPr lang="ru-RU" dirty="0"/>
              <a:t> Тематическое планирование рабочих программ теперь должно включать возможность использования ЭОР и ЦОР по каждой теме.</a:t>
            </a:r>
          </a:p>
          <a:p>
            <a:r>
              <a:rPr lang="ru-RU" dirty="0"/>
              <a:t> Кроме того, в рабочих программах внеурочной деятельности нужно указывать формы проведения занятий.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82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212" y="3244056"/>
            <a:ext cx="72675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1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162" y="609600"/>
            <a:ext cx="10517358" cy="1356360"/>
          </a:xfrm>
        </p:spPr>
        <p:txBody>
          <a:bodyPr>
            <a:noAutofit/>
          </a:bodyPr>
          <a:lstStyle/>
          <a:p>
            <a:r>
              <a:rPr lang="ru-RU" sz="3200" dirty="0"/>
              <a:t>Задача ФГОС-</a:t>
            </a:r>
            <a:br>
              <a:rPr lang="ru-RU" sz="3200" dirty="0"/>
            </a:br>
            <a:r>
              <a:rPr lang="ru-RU" sz="3200" dirty="0"/>
              <a:t>обновление содержания образования как  инструмент повышения качества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ФГОС также обеспечивает преемственность образовательных программ.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4708"/>
          <a:stretch/>
        </p:blipFill>
        <p:spPr>
          <a:xfrm>
            <a:off x="209550" y="2648287"/>
            <a:ext cx="11554558" cy="2010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72" y="5026460"/>
            <a:ext cx="112585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3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905608" y="641485"/>
          <a:ext cx="3727938" cy="53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5705280" imgH="8133941" progId="AcroExch.Document.DC">
                  <p:embed/>
                </p:oleObj>
              </mc:Choice>
              <mc:Fallback>
                <p:oleObj name="Acrobat Document" r:id="rId3" imgW="5705280" imgH="8133941" progId="AcroExch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5608" y="641485"/>
                        <a:ext cx="3727938" cy="531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844561" y="2133522"/>
            <a:ext cx="66645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соответствии с Приказом Министерства просвещения Российской Федерации от 31.05.2021 № 287 "Об утверждении федерального государственного образовательного стандарта основного общего образования" (Зарегистрирован 05.07.2021 № 64101) был утвержден новый ФГОС и было установлено, что прием на обучение по ФГОС, утвержденным приказом МО и науки РФ от 17.12.2010 № 1897, прекращается 1 сентября 2022 </a:t>
            </a:r>
          </a:p>
        </p:txBody>
      </p:sp>
    </p:spTree>
    <p:extLst>
      <p:ext uri="{BB962C8B-B14F-4D97-AF65-F5344CB8AC3E}">
        <p14:creationId xmlns:p14="http://schemas.microsoft.com/office/powerpoint/2010/main" val="237503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Что такое ФГОС?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ФГОС — </a:t>
            </a:r>
          </a:p>
          <a:p>
            <a:pPr marL="0" indent="0">
              <a:buNone/>
            </a:pPr>
            <a:r>
              <a:rPr lang="ru-RU" dirty="0"/>
              <a:t>это федеральные государственные образовательные стандарты, представляющие собой совокупность требований к программам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47431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по ФГОС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585" y="2429926"/>
            <a:ext cx="4243753" cy="3318936"/>
          </a:xfrm>
        </p:spPr>
        <p:txBody>
          <a:bodyPr>
            <a:normAutofit fontScale="92500"/>
          </a:bodyPr>
          <a:lstStyle/>
          <a:p>
            <a:r>
              <a:rPr lang="ru-RU" i="1" dirty="0"/>
              <a:t>пишут учебники и методички</a:t>
            </a:r>
          </a:p>
          <a:p>
            <a:r>
              <a:rPr lang="ru-RU" i="1" dirty="0"/>
              <a:t> определяют, сколько времени уделить тому или иному предмету </a:t>
            </a:r>
          </a:p>
          <a:p>
            <a:r>
              <a:rPr lang="ru-RU" i="1" dirty="0"/>
              <a:t>решают, как проводить аттестации и какие задания будут на ОГЭ, ЕГ</a:t>
            </a:r>
            <a:r>
              <a:rPr lang="ru-RU" dirty="0"/>
              <a:t>Э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916"/>
          <a:stretch/>
        </p:blipFill>
        <p:spPr>
          <a:xfrm>
            <a:off x="5143500" y="2190891"/>
            <a:ext cx="6900226" cy="37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8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Основная задача ФГОС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078" y="1741813"/>
            <a:ext cx="4393222" cy="3318936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/>
              <a:t>создание единого образовательного пространства по всей России, которое должно обеспечить комфортные условия обучения для детей при переезде в другой город или, к примеру, при переходе на семейное обучение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8" y="1690688"/>
            <a:ext cx="6562392" cy="39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3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3669"/>
          <a:stretch/>
        </p:blipFill>
        <p:spPr>
          <a:xfrm>
            <a:off x="162249" y="1535136"/>
            <a:ext cx="11435559" cy="475136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1307" y="178776"/>
            <a:ext cx="9875520" cy="1356360"/>
          </a:xfrm>
        </p:spPr>
        <p:txBody>
          <a:bodyPr>
            <a:noAutofit/>
          </a:bodyPr>
          <a:lstStyle/>
          <a:p>
            <a:pPr algn="l"/>
            <a:r>
              <a:rPr lang="ru-RU" sz="3600" b="1" dirty="0"/>
              <a:t>Ключевая педагогическая задача : создание условий, инициирующих действие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10247955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585</Words>
  <Application>Microsoft Office PowerPoint</Application>
  <PresentationFormat>Произвольный</PresentationFormat>
  <Paragraphs>73</Paragraphs>
  <Slides>34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Acrobat Document</vt:lpstr>
      <vt:lpstr>Обновление ФГОС – повышение качества образования</vt:lpstr>
      <vt:lpstr>Презентация PowerPoint</vt:lpstr>
      <vt:lpstr>Презентация PowerPoint</vt:lpstr>
      <vt:lpstr>Задача ФГОС- обновление содержания образования как  инструмент повышения качества образования</vt:lpstr>
      <vt:lpstr>Презентация PowerPoint</vt:lpstr>
      <vt:lpstr>Что такое ФГОС?</vt:lpstr>
      <vt:lpstr>по ФГОС</vt:lpstr>
      <vt:lpstr>Основная задача ФГОС</vt:lpstr>
      <vt:lpstr>Ключевая педагогическая задача : создание условий, инициирующих действие обучающихся</vt:lpstr>
      <vt:lpstr>Презентация PowerPoint</vt:lpstr>
      <vt:lpstr>Соответствие проектов ФГОС стратегии научно-технологического развития РФ</vt:lpstr>
      <vt:lpstr>Соответствие проектов ФГОС стратегии научно-технологического развития РФ</vt:lpstr>
      <vt:lpstr>Соответствие проектов ФГОС стратегии научно-технологического развития РФ</vt:lpstr>
      <vt:lpstr>Новые стандарты должны обеспечить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ФГОС ООО.  Требования к результатам обучения «Физика»</vt:lpstr>
      <vt:lpstr>ФГОС ООО.  Требования к результатам обучения «Физика»</vt:lpstr>
      <vt:lpstr>ФГОС ООО.  Требования к результатам обучения «Физика</vt:lpstr>
      <vt:lpstr>ФГОС ООО.  Требования к результатам обучения «Физика</vt:lpstr>
      <vt:lpstr>Примерная программа по физике</vt:lpstr>
      <vt:lpstr>Универсальный кодификатор- основание для проведения оценочных процедур в каждом классе</vt:lpstr>
      <vt:lpstr>Презентация PowerPoint</vt:lpstr>
      <vt:lpstr>УК-особенности представления содержательных элементов</vt:lpstr>
      <vt:lpstr>УК-межпредметное взаимодействие</vt:lpstr>
      <vt:lpstr>УК-межпредметное взаимодействие</vt:lpstr>
      <vt:lpstr>УК-межпредметное взаимодействие</vt:lpstr>
      <vt:lpstr>УК-межпредметное взаимодействие</vt:lpstr>
      <vt:lpstr>УК-межпредметное взаимодействие</vt:lpstr>
      <vt:lpstr>С чего начать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Обновление ФГОС –повышение качества образования</dc:title>
  <dc:creator>user</dc:creator>
  <cp:lastModifiedBy>user</cp:lastModifiedBy>
  <cp:revision>41</cp:revision>
  <cp:lastPrinted>2022-02-10T07:29:16Z</cp:lastPrinted>
  <dcterms:created xsi:type="dcterms:W3CDTF">2022-02-09T15:30:23Z</dcterms:created>
  <dcterms:modified xsi:type="dcterms:W3CDTF">2022-02-16T04:54:53Z</dcterms:modified>
</cp:coreProperties>
</file>